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139"/>
  </p:notesMasterIdLst>
  <p:sldIdLst>
    <p:sldId id="258" r:id="rId2"/>
    <p:sldId id="259" r:id="rId3"/>
    <p:sldId id="291" r:id="rId4"/>
    <p:sldId id="269" r:id="rId5"/>
    <p:sldId id="267" r:id="rId6"/>
    <p:sldId id="266" r:id="rId7"/>
    <p:sldId id="270" r:id="rId8"/>
    <p:sldId id="288" r:id="rId9"/>
    <p:sldId id="272" r:id="rId10"/>
    <p:sldId id="285" r:id="rId11"/>
    <p:sldId id="286" r:id="rId12"/>
    <p:sldId id="287" r:id="rId13"/>
    <p:sldId id="289" r:id="rId14"/>
    <p:sldId id="482" r:id="rId15"/>
    <p:sldId id="483" r:id="rId16"/>
    <p:sldId id="484" r:id="rId17"/>
    <p:sldId id="485" r:id="rId18"/>
    <p:sldId id="486" r:id="rId19"/>
    <p:sldId id="481" r:id="rId20"/>
    <p:sldId id="290" r:id="rId21"/>
    <p:sldId id="311" r:id="rId22"/>
    <p:sldId id="371" r:id="rId23"/>
    <p:sldId id="372" r:id="rId24"/>
    <p:sldId id="399" r:id="rId25"/>
    <p:sldId id="427" r:id="rId26"/>
    <p:sldId id="443" r:id="rId27"/>
    <p:sldId id="444" r:id="rId28"/>
    <p:sldId id="294" r:id="rId29"/>
    <p:sldId id="295" r:id="rId30"/>
    <p:sldId id="296" r:id="rId31"/>
    <p:sldId id="297" r:id="rId32"/>
    <p:sldId id="298" r:id="rId33"/>
    <p:sldId id="299" r:id="rId34"/>
    <p:sldId id="300" r:id="rId35"/>
    <p:sldId id="301" r:id="rId36"/>
    <p:sldId id="302" r:id="rId37"/>
    <p:sldId id="303" r:id="rId38"/>
    <p:sldId id="304" r:id="rId39"/>
    <p:sldId id="305" r:id="rId40"/>
    <p:sldId id="318" r:id="rId41"/>
    <p:sldId id="319" r:id="rId42"/>
    <p:sldId id="313" r:id="rId43"/>
    <p:sldId id="315" r:id="rId44"/>
    <p:sldId id="316" r:id="rId45"/>
    <p:sldId id="317" r:id="rId46"/>
    <p:sldId id="314" r:id="rId47"/>
    <p:sldId id="312" r:id="rId48"/>
    <p:sldId id="308" r:id="rId49"/>
    <p:sldId id="320" r:id="rId50"/>
    <p:sldId id="321" r:id="rId51"/>
    <p:sldId id="322" r:id="rId52"/>
    <p:sldId id="328" r:id="rId53"/>
    <p:sldId id="329" r:id="rId54"/>
    <p:sldId id="330" r:id="rId55"/>
    <p:sldId id="331" r:id="rId56"/>
    <p:sldId id="333" r:id="rId57"/>
    <p:sldId id="334" r:id="rId58"/>
    <p:sldId id="336" r:id="rId59"/>
    <p:sldId id="337" r:id="rId60"/>
    <p:sldId id="339" r:id="rId61"/>
    <p:sldId id="340" r:id="rId62"/>
    <p:sldId id="342" r:id="rId63"/>
    <p:sldId id="341" r:id="rId64"/>
    <p:sldId id="343" r:id="rId65"/>
    <p:sldId id="344" r:id="rId66"/>
    <p:sldId id="345" r:id="rId67"/>
    <p:sldId id="346" r:id="rId68"/>
    <p:sldId id="347" r:id="rId69"/>
    <p:sldId id="348" r:id="rId70"/>
    <p:sldId id="349" r:id="rId71"/>
    <p:sldId id="439" r:id="rId72"/>
    <p:sldId id="440" r:id="rId73"/>
    <p:sldId id="441" r:id="rId74"/>
    <p:sldId id="442" r:id="rId75"/>
    <p:sldId id="351" r:id="rId76"/>
    <p:sldId id="510" r:id="rId77"/>
    <p:sldId id="511" r:id="rId78"/>
    <p:sldId id="512" r:id="rId79"/>
    <p:sldId id="513" r:id="rId80"/>
    <p:sldId id="535" r:id="rId81"/>
    <p:sldId id="516" r:id="rId82"/>
    <p:sldId id="536" r:id="rId83"/>
    <p:sldId id="537" r:id="rId84"/>
    <p:sldId id="538" r:id="rId85"/>
    <p:sldId id="539" r:id="rId86"/>
    <p:sldId id="540" r:id="rId87"/>
    <p:sldId id="541" r:id="rId88"/>
    <p:sldId id="542" r:id="rId89"/>
    <p:sldId id="518" r:id="rId90"/>
    <p:sldId id="519" r:id="rId91"/>
    <p:sldId id="520" r:id="rId92"/>
    <p:sldId id="521" r:id="rId93"/>
    <p:sldId id="522" r:id="rId94"/>
    <p:sldId id="523" r:id="rId95"/>
    <p:sldId id="487" r:id="rId96"/>
    <p:sldId id="488" r:id="rId97"/>
    <p:sldId id="489" r:id="rId98"/>
    <p:sldId id="490" r:id="rId99"/>
    <p:sldId id="491" r:id="rId100"/>
    <p:sldId id="492" r:id="rId101"/>
    <p:sldId id="493" r:id="rId102"/>
    <p:sldId id="494" r:id="rId103"/>
    <p:sldId id="543" r:id="rId104"/>
    <p:sldId id="524" r:id="rId105"/>
    <p:sldId id="526" r:id="rId106"/>
    <p:sldId id="528" r:id="rId107"/>
    <p:sldId id="527" r:id="rId108"/>
    <p:sldId id="495" r:id="rId109"/>
    <p:sldId id="496" r:id="rId110"/>
    <p:sldId id="497" r:id="rId111"/>
    <p:sldId id="498" r:id="rId112"/>
    <p:sldId id="499" r:id="rId113"/>
    <p:sldId id="500" r:id="rId114"/>
    <p:sldId id="544" r:id="rId115"/>
    <p:sldId id="545" r:id="rId116"/>
    <p:sldId id="546" r:id="rId117"/>
    <p:sldId id="547" r:id="rId118"/>
    <p:sldId id="548" r:id="rId119"/>
    <p:sldId id="549" r:id="rId120"/>
    <p:sldId id="550" r:id="rId121"/>
    <p:sldId id="551" r:id="rId122"/>
    <p:sldId id="552" r:id="rId123"/>
    <p:sldId id="553" r:id="rId124"/>
    <p:sldId id="554" r:id="rId125"/>
    <p:sldId id="501" r:id="rId126"/>
    <p:sldId id="502" r:id="rId127"/>
    <p:sldId id="503" r:id="rId128"/>
    <p:sldId id="529" r:id="rId129"/>
    <p:sldId id="530" r:id="rId130"/>
    <p:sldId id="531" r:id="rId131"/>
    <p:sldId id="534" r:id="rId132"/>
    <p:sldId id="504" r:id="rId133"/>
    <p:sldId id="505" r:id="rId134"/>
    <p:sldId id="506" r:id="rId135"/>
    <p:sldId id="507" r:id="rId136"/>
    <p:sldId id="508" r:id="rId137"/>
    <p:sldId id="509" r:id="rId138"/>
  </p:sldIdLst>
  <p:sldSz cx="12192000" cy="6858000"/>
  <p:notesSz cx="6858000" cy="9144000"/>
  <p:embeddedFontLst>
    <p:embeddedFont>
      <p:font typeface="맑은 고딕" panose="020B0503020000020004" pitchFamily="50" charset="-127"/>
      <p:regular r:id="rId140"/>
      <p:bold r:id="rId141"/>
    </p:embeddedFont>
    <p:embeddedFont>
      <p:font typeface="나눔고딕" panose="020D0604000000000000" pitchFamily="50" charset="-127"/>
      <p:regular r:id="rId142"/>
      <p:bold r:id="rId143"/>
    </p:embeddedFont>
    <p:embeddedFont>
      <p:font typeface="HY강B" panose="02030600000101010101" pitchFamily="18" charset="-127"/>
      <p:regular r:id="rId144"/>
    </p:embeddedFont>
    <p:embeddedFont>
      <p:font typeface="배달의민족 도현" panose="020B0600000101010101" pitchFamily="50" charset="-127"/>
      <p:regular r:id="rId14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8B8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001" autoAdjust="0"/>
    <p:restoredTop sz="99885" autoAdjust="0"/>
  </p:normalViewPr>
  <p:slideViewPr>
    <p:cSldViewPr snapToGrid="0">
      <p:cViewPr varScale="1">
        <p:scale>
          <a:sx n="81" d="100"/>
          <a:sy n="81" d="100"/>
        </p:scale>
        <p:origin x="416" y="6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-3870" y="-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tableStyles" Target="tableStyles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notesMaster" Target="notesMasters/notesMaster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font" Target="fonts/font1.fntdata"/><Relationship Id="rId145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font" Target="fonts/font2.fntdata"/><Relationship Id="rId14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font" Target="fonts/font3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font" Target="fonts/font4.fntdata"/><Relationship Id="rId14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font" Target="fonts/font5.fntdata"/><Relationship Id="rId90" Type="http://schemas.openxmlformats.org/officeDocument/2006/relationships/slide" Target="slides/slide8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F8E3C7-7F38-4A5D-88CC-901FC4F7E0EB}" type="datetimeFigureOut">
              <a:rPr lang="ko-KR" altLang="en-US" smtClean="0"/>
              <a:t>2019-08-13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D088A9-FFAE-409C-862C-3134EBF20C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54489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5420B0-7281-4320-9DFE-66D4D4C4985A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77520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5420B0-7281-4320-9DFE-66D4D4C4985A}" type="slidenum">
              <a:rPr lang="ko-KR" altLang="en-US" smtClean="0"/>
              <a:pPr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1648660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5420B0-7281-4320-9DFE-66D4D4C4985A}" type="slidenum">
              <a:rPr lang="ko-KR" altLang="en-US" smtClean="0"/>
              <a:pPr/>
              <a:t>136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6322336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5420B0-7281-4320-9DFE-66D4D4C4985A}" type="slidenum">
              <a:rPr lang="ko-KR" altLang="en-US" smtClean="0"/>
              <a:pPr/>
              <a:t>137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00373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5420B0-7281-4320-9DFE-66D4D4C4985A}" type="slidenum">
              <a:rPr lang="ko-KR" altLang="en-US" smtClean="0"/>
              <a:pPr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70228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5420B0-7281-4320-9DFE-66D4D4C4985A}" type="slidenum">
              <a:rPr lang="ko-KR" altLang="en-US" smtClean="0"/>
              <a:pPr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6997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5420B0-7281-4320-9DFE-66D4D4C4985A}" type="slidenum">
              <a:rPr lang="ko-KR" altLang="en-US" smtClean="0"/>
              <a:pPr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71191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5420B0-7281-4320-9DFE-66D4D4C4985A}" type="slidenum">
              <a:rPr lang="ko-KR" altLang="en-US" smtClean="0"/>
              <a:pPr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41846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5420B0-7281-4320-9DFE-66D4D4C4985A}" type="slidenum">
              <a:rPr lang="ko-KR" altLang="en-US" smtClean="0"/>
              <a:pPr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10611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5420B0-7281-4320-9DFE-66D4D4C4985A}" type="slidenum">
              <a:rPr lang="ko-KR" altLang="en-US" smtClean="0"/>
              <a:pPr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92151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5420B0-7281-4320-9DFE-66D4D4C4985A}" type="slidenum">
              <a:rPr lang="ko-KR" altLang="en-US" smtClean="0"/>
              <a:pPr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93702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5420B0-7281-4320-9DFE-66D4D4C4985A}" type="slidenum">
              <a:rPr lang="ko-KR" altLang="en-US" smtClean="0"/>
              <a:pPr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78049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5420B0-7281-4320-9DFE-66D4D4C4985A}" type="slidenum">
              <a:rPr lang="ko-KR" altLang="en-US" smtClean="0"/>
              <a:pPr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74732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5420B0-7281-4320-9DFE-66D4D4C4985A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0544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5420B0-7281-4320-9DFE-66D4D4C4985A}" type="slidenum">
              <a:rPr lang="ko-KR" altLang="en-US" smtClean="0"/>
              <a:pPr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245979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5420B0-7281-4320-9DFE-66D4D4C4985A}" type="slidenum">
              <a:rPr lang="ko-KR" altLang="en-US" smtClean="0"/>
              <a:pPr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620682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5420B0-7281-4320-9DFE-66D4D4C4985A}" type="slidenum">
              <a:rPr lang="ko-KR" altLang="en-US" smtClean="0"/>
              <a:pPr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83708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5420B0-7281-4320-9DFE-66D4D4C4985A}" type="slidenum">
              <a:rPr lang="ko-KR" altLang="en-US" smtClean="0"/>
              <a:pPr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426303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5420B0-7281-4320-9DFE-66D4D4C4985A}" type="slidenum">
              <a:rPr lang="ko-KR" altLang="en-US" smtClean="0"/>
              <a:pPr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125338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5420B0-7281-4320-9DFE-66D4D4C4985A}" type="slidenum">
              <a:rPr lang="ko-KR" altLang="en-US" smtClean="0"/>
              <a:pPr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640832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5420B0-7281-4320-9DFE-66D4D4C4985A}" type="slidenum">
              <a:rPr lang="ko-KR" altLang="en-US" smtClean="0"/>
              <a:pPr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258460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5420B0-7281-4320-9DFE-66D4D4C4985A}" type="slidenum">
              <a:rPr lang="ko-KR" altLang="en-US" smtClean="0"/>
              <a:pPr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948421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5420B0-7281-4320-9DFE-66D4D4C4985A}" type="slidenum">
              <a:rPr lang="ko-KR" altLang="en-US" smtClean="0"/>
              <a:pPr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144780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5420B0-7281-4320-9DFE-66D4D4C4985A}" type="slidenum">
              <a:rPr lang="ko-KR" altLang="en-US" smtClean="0"/>
              <a:pPr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60440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5420B0-7281-4320-9DFE-66D4D4C4985A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260051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5420B0-7281-4320-9DFE-66D4D4C4985A}" type="slidenum">
              <a:rPr lang="ko-KR" altLang="en-US" smtClean="0"/>
              <a:pPr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866734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5420B0-7281-4320-9DFE-66D4D4C4985A}" type="slidenum">
              <a:rPr lang="ko-KR" altLang="en-US" smtClean="0"/>
              <a:pPr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491792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5420B0-7281-4320-9DFE-66D4D4C4985A}" type="slidenum">
              <a:rPr lang="ko-KR" altLang="en-US" smtClean="0"/>
              <a:pPr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363800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5420B0-7281-4320-9DFE-66D4D4C4985A}" type="slidenum">
              <a:rPr lang="ko-KR" altLang="en-US" smtClean="0"/>
              <a:pPr/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836520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5420B0-7281-4320-9DFE-66D4D4C4985A}" type="slidenum">
              <a:rPr lang="ko-KR" altLang="en-US" smtClean="0"/>
              <a:pPr/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62324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5420B0-7281-4320-9DFE-66D4D4C4985A}" type="slidenum">
              <a:rPr lang="ko-KR" altLang="en-US" smtClean="0"/>
              <a:pPr/>
              <a:t>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127150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5420B0-7281-4320-9DFE-66D4D4C4985A}" type="slidenum">
              <a:rPr lang="ko-KR" altLang="en-US" smtClean="0"/>
              <a:pPr/>
              <a:t>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758591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5420B0-7281-4320-9DFE-66D4D4C4985A}" type="slidenum">
              <a:rPr lang="ko-KR" altLang="en-US" smtClean="0"/>
              <a:pPr/>
              <a:t>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896513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5420B0-7281-4320-9DFE-66D4D4C4985A}" type="slidenum">
              <a:rPr lang="ko-KR" altLang="en-US" smtClean="0"/>
              <a:pPr/>
              <a:t>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652028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5420B0-7281-4320-9DFE-66D4D4C4985A}" type="slidenum">
              <a:rPr lang="ko-KR" altLang="en-US" smtClean="0"/>
              <a:pPr/>
              <a:t>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37544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5420B0-7281-4320-9DFE-66D4D4C4985A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197364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5420B0-7281-4320-9DFE-66D4D4C4985A}" type="slidenum">
              <a:rPr lang="ko-KR" altLang="en-US" smtClean="0"/>
              <a:pPr/>
              <a:t>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228347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5420B0-7281-4320-9DFE-66D4D4C4985A}" type="slidenum">
              <a:rPr lang="ko-KR" altLang="en-US" smtClean="0"/>
              <a:pPr/>
              <a:t>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581834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5420B0-7281-4320-9DFE-66D4D4C4985A}" type="slidenum">
              <a:rPr lang="ko-KR" altLang="en-US" smtClean="0"/>
              <a:pPr/>
              <a:t>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907192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5420B0-7281-4320-9DFE-66D4D4C4985A}" type="slidenum">
              <a:rPr lang="ko-KR" altLang="en-US" smtClean="0"/>
              <a:pPr/>
              <a:t>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486993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5420B0-7281-4320-9DFE-66D4D4C4985A}" type="slidenum">
              <a:rPr lang="ko-KR" altLang="en-US" smtClean="0"/>
              <a:pPr/>
              <a:t>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670538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5420B0-7281-4320-9DFE-66D4D4C4985A}" type="slidenum">
              <a:rPr lang="ko-KR" altLang="en-US" smtClean="0"/>
              <a:pPr/>
              <a:t>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034426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5420B0-7281-4320-9DFE-66D4D4C4985A}" type="slidenum">
              <a:rPr lang="ko-KR" altLang="en-US" smtClean="0"/>
              <a:pPr/>
              <a:t>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687532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5420B0-7281-4320-9DFE-66D4D4C4985A}" type="slidenum">
              <a:rPr lang="ko-KR" altLang="en-US" smtClean="0"/>
              <a:pPr/>
              <a:t>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820212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5420B0-7281-4320-9DFE-66D4D4C4985A}" type="slidenum">
              <a:rPr lang="ko-KR" altLang="en-US" smtClean="0"/>
              <a:pPr/>
              <a:t>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623141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5420B0-7281-4320-9DFE-66D4D4C4985A}" type="slidenum">
              <a:rPr lang="ko-KR" altLang="en-US" smtClean="0"/>
              <a:pPr/>
              <a:t>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32641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5420B0-7281-4320-9DFE-66D4D4C4985A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792464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5420B0-7281-4320-9DFE-66D4D4C4985A}" type="slidenum">
              <a:rPr lang="ko-KR" altLang="en-US" smtClean="0"/>
              <a:pPr/>
              <a:t>86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006395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5420B0-7281-4320-9DFE-66D4D4C4985A}" type="slidenum">
              <a:rPr lang="ko-KR" altLang="en-US" smtClean="0"/>
              <a:pPr/>
              <a:t>87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580090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5420B0-7281-4320-9DFE-66D4D4C4985A}" type="slidenum">
              <a:rPr lang="ko-KR" altLang="en-US" smtClean="0"/>
              <a:pPr/>
              <a:t>88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841172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5420B0-7281-4320-9DFE-66D4D4C4985A}" type="slidenum">
              <a:rPr lang="ko-KR" altLang="en-US" smtClean="0"/>
              <a:pPr/>
              <a:t>89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546168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5420B0-7281-4320-9DFE-66D4D4C4985A}" type="slidenum">
              <a:rPr lang="ko-KR" altLang="en-US" smtClean="0"/>
              <a:pPr/>
              <a:t>90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539296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5420B0-7281-4320-9DFE-66D4D4C4985A}" type="slidenum">
              <a:rPr lang="ko-KR" altLang="en-US" smtClean="0"/>
              <a:pPr/>
              <a:t>91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970445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5420B0-7281-4320-9DFE-66D4D4C4985A}" type="slidenum">
              <a:rPr lang="ko-KR" altLang="en-US" smtClean="0"/>
              <a:pPr/>
              <a:t>92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892078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5420B0-7281-4320-9DFE-66D4D4C4985A}" type="slidenum">
              <a:rPr lang="ko-KR" altLang="en-US" smtClean="0"/>
              <a:pPr/>
              <a:t>93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556522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5420B0-7281-4320-9DFE-66D4D4C4985A}" type="slidenum">
              <a:rPr lang="ko-KR" altLang="en-US" smtClean="0"/>
              <a:pPr/>
              <a:t>94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910906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5420B0-7281-4320-9DFE-66D4D4C4985A}" type="slidenum">
              <a:rPr lang="ko-KR" altLang="en-US" smtClean="0"/>
              <a:pPr/>
              <a:t>95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17292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5420B0-7281-4320-9DFE-66D4D4C4985A}" type="slidenum">
              <a:rPr lang="ko-KR" altLang="en-US" smtClean="0"/>
              <a:pPr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034794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5420B0-7281-4320-9DFE-66D4D4C4985A}" type="slidenum">
              <a:rPr lang="ko-KR" altLang="en-US" smtClean="0"/>
              <a:pPr/>
              <a:t>96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359758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5420B0-7281-4320-9DFE-66D4D4C4985A}" type="slidenum">
              <a:rPr lang="ko-KR" altLang="en-US" smtClean="0"/>
              <a:pPr/>
              <a:t>97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9452658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5420B0-7281-4320-9DFE-66D4D4C4985A}" type="slidenum">
              <a:rPr lang="ko-KR" altLang="en-US" smtClean="0"/>
              <a:pPr/>
              <a:t>98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804170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5420B0-7281-4320-9DFE-66D4D4C4985A}" type="slidenum">
              <a:rPr lang="ko-KR" altLang="en-US" smtClean="0"/>
              <a:pPr/>
              <a:t>99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712351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5420B0-7281-4320-9DFE-66D4D4C4985A}" type="slidenum">
              <a:rPr lang="ko-KR" altLang="en-US" smtClean="0"/>
              <a:pPr/>
              <a:t>100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90469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5420B0-7281-4320-9DFE-66D4D4C4985A}" type="slidenum">
              <a:rPr lang="ko-KR" altLang="en-US" smtClean="0"/>
              <a:pPr/>
              <a:t>101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9124373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5420B0-7281-4320-9DFE-66D4D4C4985A}" type="slidenum">
              <a:rPr lang="ko-KR" altLang="en-US" smtClean="0"/>
              <a:pPr/>
              <a:t>102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631266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5420B0-7281-4320-9DFE-66D4D4C4985A}" type="slidenum">
              <a:rPr lang="ko-KR" altLang="en-US" smtClean="0"/>
              <a:pPr/>
              <a:t>103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9931027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5420B0-7281-4320-9DFE-66D4D4C4985A}" type="slidenum">
              <a:rPr lang="ko-KR" altLang="en-US" smtClean="0"/>
              <a:pPr/>
              <a:t>104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4153336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5420B0-7281-4320-9DFE-66D4D4C4985A}" type="slidenum">
              <a:rPr lang="ko-KR" altLang="en-US" smtClean="0"/>
              <a:pPr/>
              <a:t>105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99560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5420B0-7281-4320-9DFE-66D4D4C4985A}" type="slidenum">
              <a:rPr lang="ko-KR" altLang="en-US" smtClean="0"/>
              <a:pPr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2215646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5420B0-7281-4320-9DFE-66D4D4C4985A}" type="slidenum">
              <a:rPr lang="ko-KR" altLang="en-US" smtClean="0"/>
              <a:pPr/>
              <a:t>106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1639456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5420B0-7281-4320-9DFE-66D4D4C4985A}" type="slidenum">
              <a:rPr lang="ko-KR" altLang="en-US" smtClean="0"/>
              <a:pPr/>
              <a:t>107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1754493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5420B0-7281-4320-9DFE-66D4D4C4985A}" type="slidenum">
              <a:rPr lang="ko-KR" altLang="en-US" smtClean="0"/>
              <a:pPr/>
              <a:t>108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9497493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5420B0-7281-4320-9DFE-66D4D4C4985A}" type="slidenum">
              <a:rPr lang="ko-KR" altLang="en-US" smtClean="0"/>
              <a:pPr/>
              <a:t>109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575798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5420B0-7281-4320-9DFE-66D4D4C4985A}" type="slidenum">
              <a:rPr lang="ko-KR" altLang="en-US" smtClean="0"/>
              <a:pPr/>
              <a:t>110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608288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5420B0-7281-4320-9DFE-66D4D4C4985A}" type="slidenum">
              <a:rPr lang="ko-KR" altLang="en-US" smtClean="0"/>
              <a:pPr/>
              <a:t>111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5213328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5420B0-7281-4320-9DFE-66D4D4C4985A}" type="slidenum">
              <a:rPr lang="ko-KR" altLang="en-US" smtClean="0"/>
              <a:pPr/>
              <a:t>112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2464196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5420B0-7281-4320-9DFE-66D4D4C4985A}" type="slidenum">
              <a:rPr lang="ko-KR" altLang="en-US" smtClean="0"/>
              <a:pPr/>
              <a:t>113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976366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5420B0-7281-4320-9DFE-66D4D4C4985A}" type="slidenum">
              <a:rPr lang="ko-KR" altLang="en-US" smtClean="0"/>
              <a:pPr/>
              <a:t>114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8415235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5420B0-7281-4320-9DFE-66D4D4C4985A}" type="slidenum">
              <a:rPr lang="ko-KR" altLang="en-US" smtClean="0"/>
              <a:pPr/>
              <a:t>115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35764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5420B0-7281-4320-9DFE-66D4D4C4985A}" type="slidenum">
              <a:rPr lang="ko-KR" altLang="en-US" smtClean="0"/>
              <a:pPr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7540475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5420B0-7281-4320-9DFE-66D4D4C4985A}" type="slidenum">
              <a:rPr lang="ko-KR" altLang="en-US" smtClean="0"/>
              <a:pPr/>
              <a:t>116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426305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5420B0-7281-4320-9DFE-66D4D4C4985A}" type="slidenum">
              <a:rPr lang="ko-KR" altLang="en-US" smtClean="0"/>
              <a:pPr/>
              <a:t>117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056320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5420B0-7281-4320-9DFE-66D4D4C4985A}" type="slidenum">
              <a:rPr lang="ko-KR" altLang="en-US" smtClean="0"/>
              <a:pPr/>
              <a:t>118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3266442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5420B0-7281-4320-9DFE-66D4D4C4985A}" type="slidenum">
              <a:rPr lang="ko-KR" altLang="en-US" smtClean="0"/>
              <a:pPr/>
              <a:t>119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7488674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5420B0-7281-4320-9DFE-66D4D4C4985A}" type="slidenum">
              <a:rPr lang="ko-KR" altLang="en-US" smtClean="0"/>
              <a:pPr/>
              <a:t>120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4903482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5420B0-7281-4320-9DFE-66D4D4C4985A}" type="slidenum">
              <a:rPr lang="ko-KR" altLang="en-US" smtClean="0"/>
              <a:pPr/>
              <a:t>121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5354408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5420B0-7281-4320-9DFE-66D4D4C4985A}" type="slidenum">
              <a:rPr lang="ko-KR" altLang="en-US" smtClean="0"/>
              <a:pPr/>
              <a:t>122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7004626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5420B0-7281-4320-9DFE-66D4D4C4985A}" type="slidenum">
              <a:rPr lang="ko-KR" altLang="en-US" smtClean="0"/>
              <a:pPr/>
              <a:t>123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4701006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5420B0-7281-4320-9DFE-66D4D4C4985A}" type="slidenum">
              <a:rPr lang="ko-KR" altLang="en-US" smtClean="0"/>
              <a:pPr/>
              <a:t>124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1301048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5420B0-7281-4320-9DFE-66D4D4C4985A}" type="slidenum">
              <a:rPr lang="ko-KR" altLang="en-US" smtClean="0"/>
              <a:pPr/>
              <a:t>125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89806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5420B0-7281-4320-9DFE-66D4D4C4985A}" type="slidenum">
              <a:rPr lang="ko-KR" altLang="en-US" smtClean="0"/>
              <a:pPr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3019564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5420B0-7281-4320-9DFE-66D4D4C4985A}" type="slidenum">
              <a:rPr lang="ko-KR" altLang="en-US" smtClean="0"/>
              <a:pPr/>
              <a:t>126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1146824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5420B0-7281-4320-9DFE-66D4D4C4985A}" type="slidenum">
              <a:rPr lang="ko-KR" altLang="en-US" smtClean="0"/>
              <a:pPr/>
              <a:t>127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6776084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5420B0-7281-4320-9DFE-66D4D4C4985A}" type="slidenum">
              <a:rPr lang="ko-KR" altLang="en-US" smtClean="0"/>
              <a:pPr/>
              <a:t>128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5356796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5420B0-7281-4320-9DFE-66D4D4C4985A}" type="slidenum">
              <a:rPr lang="ko-KR" altLang="en-US" smtClean="0"/>
              <a:pPr/>
              <a:t>129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9085263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5420B0-7281-4320-9DFE-66D4D4C4985A}" type="slidenum">
              <a:rPr lang="ko-KR" altLang="en-US" smtClean="0"/>
              <a:pPr/>
              <a:t>130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5256586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5420B0-7281-4320-9DFE-66D4D4C4985A}" type="slidenum">
              <a:rPr lang="ko-KR" altLang="en-US" smtClean="0"/>
              <a:pPr/>
              <a:t>131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2421092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5420B0-7281-4320-9DFE-66D4D4C4985A}" type="slidenum">
              <a:rPr lang="ko-KR" altLang="en-US" smtClean="0"/>
              <a:pPr/>
              <a:t>132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8784834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5420B0-7281-4320-9DFE-66D4D4C4985A}" type="slidenum">
              <a:rPr lang="ko-KR" altLang="en-US" smtClean="0"/>
              <a:pPr/>
              <a:t>133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6557714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5420B0-7281-4320-9DFE-66D4D4C4985A}" type="slidenum">
              <a:rPr lang="ko-KR" altLang="en-US" smtClean="0"/>
              <a:pPr/>
              <a:t>134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8601699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5420B0-7281-4320-9DFE-66D4D4C4985A}" type="slidenum">
              <a:rPr lang="ko-KR" altLang="en-US" smtClean="0"/>
              <a:pPr/>
              <a:t>135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19400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BC4B5A23-C81F-4AF5-A748-1D1EE93505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="" xmlns:a16="http://schemas.microsoft.com/office/drawing/2014/main" id="{26F8B85E-9692-4475-9B5C-3E3DB5D888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BC005B73-604A-4AB5-8137-DDC71FB767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2019-08-13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D657B5ED-EDEA-4726-A63A-ABCD88DDA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EE561B83-F1A6-46DA-BD34-3B375CB34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27120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39E36BD6-A4CF-4B25-AB1E-51253291E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="" xmlns:a16="http://schemas.microsoft.com/office/drawing/2014/main" id="{8749623F-E56B-4F2D-8C1B-7FE5A67088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638878DC-1F89-454E-8C22-21927454BB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2019-08-13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A9C32D40-FC59-4599-8DB0-4EDB551599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C4BECE70-0B94-4918-8A6B-CE318F78D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19593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="" xmlns:a16="http://schemas.microsoft.com/office/drawing/2014/main" id="{1CC509A6-106F-4F30-B678-2B05478C05A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="" xmlns:a16="http://schemas.microsoft.com/office/drawing/2014/main" id="{4728D6E4-1D89-4B38-BBBD-0F05169812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5C995D7F-87F4-4EAE-B067-A371E5D3C9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2019-08-13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B56F322D-4B78-410F-883C-30640F0A1B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D8A676F9-DE6E-4CF9-8A5F-C636669B6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20572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F2AFF599-F9A5-411F-BFB9-C4FB2A3A3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193CECED-CCAF-4DDD-B539-F3AF15540E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BC0C8BE3-B2E2-4859-8481-2ADA01A44F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2019-08-13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288CDC39-E89C-42A8-9B52-C7D6DAC2A6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E1B28C08-4C0A-48B8-A2D2-41A018AB9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73998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CB24B900-D8B5-4B2F-9A9B-DAFD439238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46D0AAEF-5449-4C97-B530-902BE63F1B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598CE2F0-2D83-432D-AAAB-53B7BDADB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2019-08-13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F14A1FD5-451B-4844-91B8-CAAD130022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DC4FCB56-5F29-4966-828B-6F12C897F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51208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07A8BCA9-CCD6-4662-A75A-296836740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2DB64179-D214-4078-BA5F-DFCB5B7AB5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B1779CDF-61C0-406A-811C-6499DEFD46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AE2950D3-3FB5-4335-966B-7606E35446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2019-08-13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6EA6937B-7D55-49EA-B7A1-89529F5A35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BB794612-C908-4F25-B9A3-09427AE34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63952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3F3C1362-BBA7-4D01-B788-14FDB950EC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65AC57B0-4E1F-4D85-8918-3867A4BE7C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5E57D204-8AC0-4D04-AEF3-91D2112061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="" xmlns:a16="http://schemas.microsoft.com/office/drawing/2014/main" id="{695EB064-60AB-4FE5-AF06-C9FE48BB48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="" xmlns:a16="http://schemas.microsoft.com/office/drawing/2014/main" id="{79DB6808-33C3-4B13-8365-0D85B8DDBE4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="" xmlns:a16="http://schemas.microsoft.com/office/drawing/2014/main" id="{9C2640C7-3844-4222-AC6F-AB4902A4DB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2019-08-13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="" xmlns:a16="http://schemas.microsoft.com/office/drawing/2014/main" id="{61889AA5-8486-41FD-8413-A10122960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="" xmlns:a16="http://schemas.microsoft.com/office/drawing/2014/main" id="{72CBBB2D-B216-4BCD-8B81-731C681CF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35407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86649871-FAAA-407D-9245-5C61A8E32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="" xmlns:a16="http://schemas.microsoft.com/office/drawing/2014/main" id="{3A38A7DA-9D13-4BB7-ADE4-F35E84E3A8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2019-08-13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="" xmlns:a16="http://schemas.microsoft.com/office/drawing/2014/main" id="{43FEE6E1-89D7-49AE-A816-C7B25C1D5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516B1AE1-FDC9-44CA-9C12-53013C082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03958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="" xmlns:a16="http://schemas.microsoft.com/office/drawing/2014/main" id="{275ACA46-7E3A-4F54-B5C7-2D501C8054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2019-08-13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="" xmlns:a16="http://schemas.microsoft.com/office/drawing/2014/main" id="{3A6C4713-7972-4FE4-B6C4-CD4F252FD0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7D64F96C-A2F1-409B-B68C-BE3C8992C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70726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C113D69A-09A1-4C99-B3A6-6FFAF00F00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EA0AD2F4-8A1D-4D48-B8E0-B0A9F378B4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1F2D0DD9-6BA7-496D-AB88-10339921C6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EE604958-49B0-4000-9AE8-1A82649DBB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2019-08-13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5A224506-57FE-4AE4-915B-1BCF662CF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106D5D81-A0DA-465B-9DDB-DA44E7CFA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74279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8BD983AA-0F4A-45E5-9631-DE95D37482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="" xmlns:a16="http://schemas.microsoft.com/office/drawing/2014/main" id="{4E327D0E-1174-49F8-B6E6-ED9C4C24CCD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909C250D-0505-42BE-A5E8-7419DF44EF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1BEAFD8E-9839-4C72-8762-8562A91618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2019-08-13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9BFA4037-6B16-4DCF-B42A-04CA15059F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F41A69A5-76C9-4317-9EA8-5195D125D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99503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="" xmlns:a16="http://schemas.microsoft.com/office/drawing/2014/main" id="{E67ADECC-9799-4216-9862-AA5ADA4C8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247C8BE3-DBC3-496D-978E-EEAF27BD15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3EA01D7B-4D81-4C57-A818-0D2B635AD1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2019-08-13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D5504206-C714-4A83-8AB2-390F6A4DB1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DC61C595-D0A5-4894-99F9-5A8A1E0099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직사각형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13">
              <a:alphaModFix amt="1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88476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5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9.tmp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3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6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0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tmp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tmp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tmp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7.tmp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tmp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9.tmp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tmp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1.tmp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tmp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3.tm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uiryojob.com/" TargetMode="Externa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tmp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7.tmp"/><Relationship Id="rId5" Type="http://schemas.openxmlformats.org/officeDocument/2006/relationships/image" Target="../media/image156.tmp"/><Relationship Id="rId4" Type="http://schemas.openxmlformats.org/officeDocument/2006/relationships/image" Target="../media/image155.tmp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tmp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9.tmp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tmp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tmp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3.png"/><Relationship Id="rId4" Type="http://schemas.openxmlformats.org/officeDocument/2006/relationships/image" Target="../media/image162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uiryojob.com/" TargetMode="Externa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3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1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emf"/><Relationship Id="rId4" Type="http://schemas.openxmlformats.org/officeDocument/2006/relationships/image" Target="../media/image31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emf"/><Relationship Id="rId4" Type="http://schemas.openxmlformats.org/officeDocument/2006/relationships/image" Target="../media/image34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emf"/><Relationship Id="rId5" Type="http://schemas.openxmlformats.org/officeDocument/2006/relationships/image" Target="../media/image38.emf"/><Relationship Id="rId4" Type="http://schemas.openxmlformats.org/officeDocument/2006/relationships/image" Target="../media/image37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emf"/><Relationship Id="rId4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tm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tmp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tmp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tmp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tmp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tmp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tmp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3.tmp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tmp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.tmp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jpeg"/><Relationship Id="rId14" Type="http://schemas.openxmlformats.org/officeDocument/2006/relationships/image" Target="../media/image14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e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e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e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e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em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em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em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em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portal.sejong.ac.kr/jsp/login/uisloginSSL.jsp" TargetMode="External"/><Relationship Id="rId4" Type="http://schemas.openxmlformats.org/officeDocument/2006/relationships/hyperlink" Target="http://www.uiryojob.com/" TargetMode="Externa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em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tmp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6.png"/><Relationship Id="rId11" Type="http://schemas.openxmlformats.org/officeDocument/2006/relationships/image" Target="../media/image91.png"/><Relationship Id="rId5" Type="http://schemas.openxmlformats.org/officeDocument/2006/relationships/image" Target="../media/image85.png"/><Relationship Id="rId10" Type="http://schemas.openxmlformats.org/officeDocument/2006/relationships/image" Target="../media/image90.png"/><Relationship Id="rId4" Type="http://schemas.openxmlformats.org/officeDocument/2006/relationships/image" Target="../media/image84.png"/><Relationship Id="rId9" Type="http://schemas.openxmlformats.org/officeDocument/2006/relationships/image" Target="../media/image89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4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kmong.com/" TargetMode="Externa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tmp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8.tmp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tmp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1.tmp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tmp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tmp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tmp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tmp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7.tmp"/><Relationship Id="rId4" Type="http://schemas.openxmlformats.org/officeDocument/2006/relationships/image" Target="../media/image106.tmp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tmp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tmp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8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/>
          <p:cNvSpPr/>
          <p:nvPr/>
        </p:nvSpPr>
        <p:spPr>
          <a:xfrm>
            <a:off x="0" y="6371770"/>
            <a:ext cx="12192000" cy="48622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936415" y="1430888"/>
            <a:ext cx="631371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4800" b="1" kern="0" dirty="0">
                <a:solidFill>
                  <a:srgbClr val="FA3C71"/>
                </a:solidFill>
                <a:latin typeface="HY강B" pitchFamily="18" charset="-127"/>
                <a:ea typeface="HY강B" pitchFamily="18" charset="-127"/>
              </a:rPr>
              <a:t>JAMONG</a:t>
            </a:r>
            <a:r>
              <a:rPr lang="en-US" altLang="ko-KR" sz="48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1200" kern="0" dirty="0">
                <a:solidFill>
                  <a:prstClr val="white">
                    <a:lumMod val="75000"/>
                  </a:prstClr>
                </a:solidFill>
              </a:rPr>
              <a:t>JAVA</a:t>
            </a:r>
            <a:r>
              <a:rPr lang="ko-KR" altLang="en-US" sz="1200" kern="0" dirty="0">
                <a:solidFill>
                  <a:prstClr val="white">
                    <a:lumMod val="75000"/>
                  </a:prstClr>
                </a:solidFill>
              </a:rPr>
              <a:t>를 꿈꾸다 </a:t>
            </a:r>
            <a:r>
              <a:rPr lang="en-US" altLang="ko-KR" sz="1200" kern="0" dirty="0">
                <a:solidFill>
                  <a:prstClr val="white">
                    <a:lumMod val="75000"/>
                  </a:prstClr>
                </a:solidFill>
              </a:rPr>
              <a:t>(JA</a:t>
            </a:r>
            <a:r>
              <a:rPr lang="ko-KR" altLang="en-US" sz="1200" kern="0" dirty="0" err="1">
                <a:solidFill>
                  <a:prstClr val="white">
                    <a:lumMod val="75000"/>
                  </a:prstClr>
                </a:solidFill>
              </a:rPr>
              <a:t>夢</a:t>
            </a:r>
            <a:r>
              <a:rPr lang="en-US" altLang="ko-KR" sz="1200" kern="0" dirty="0">
                <a:solidFill>
                  <a:prstClr val="white">
                    <a:lumMod val="75000"/>
                  </a:prstClr>
                </a:solidFill>
              </a:rPr>
              <a:t>)</a:t>
            </a:r>
            <a:endParaRPr lang="ko-KR" altLang="en-US" sz="7200" kern="0" dirty="0">
              <a:solidFill>
                <a:prstClr val="white">
                  <a:lumMod val="75000"/>
                </a:prstClr>
              </a:solidFill>
            </a:endParaRPr>
          </a:p>
        </p:txBody>
      </p:sp>
      <p:grpSp>
        <p:nvGrpSpPr>
          <p:cNvPr id="31" name="그룹 30"/>
          <p:cNvGrpSpPr/>
          <p:nvPr/>
        </p:nvGrpSpPr>
        <p:grpSpPr>
          <a:xfrm>
            <a:off x="6588345" y="6457720"/>
            <a:ext cx="276225" cy="276225"/>
            <a:chOff x="203886" y="3778542"/>
            <a:chExt cx="276225" cy="276225"/>
          </a:xfrm>
        </p:grpSpPr>
        <p:sp>
          <p:nvSpPr>
            <p:cNvPr id="10" name="타원 9">
              <a:extLst>
                <a:ext uri="{FF2B5EF4-FFF2-40B4-BE49-F238E27FC236}">
                  <a16:creationId xmlns="" xmlns:a16="http://schemas.microsoft.com/office/drawing/2014/main" id="{ADE64729-725E-4910-BEF5-BD9D2266289C}"/>
                </a:ext>
              </a:extLst>
            </p:cNvPr>
            <p:cNvSpPr/>
            <p:nvPr/>
          </p:nvSpPr>
          <p:spPr>
            <a:xfrm>
              <a:off x="203886" y="3778542"/>
              <a:ext cx="276225" cy="276225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Freeform 6">
              <a:extLst>
                <a:ext uri="{FF2B5EF4-FFF2-40B4-BE49-F238E27FC236}">
                  <a16:creationId xmlns="" xmlns:a16="http://schemas.microsoft.com/office/drawing/2014/main" id="{70738AE2-CAE4-434F-8B7D-0DAD370540D1}"/>
                </a:ext>
              </a:extLst>
            </p:cNvPr>
            <p:cNvSpPr>
              <a:spLocks/>
            </p:cNvSpPr>
            <p:nvPr/>
          </p:nvSpPr>
          <p:spPr bwMode="auto">
            <a:xfrm>
              <a:off x="251725" y="3839032"/>
              <a:ext cx="175100" cy="155244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>
                <a:solidFill>
                  <a:prstClr val="black"/>
                </a:solidFill>
              </a:endParaRPr>
            </a:p>
          </p:txBody>
        </p:sp>
      </p:grpSp>
      <p:sp>
        <p:nvSpPr>
          <p:cNvPr id="34" name="직사각형 33"/>
          <p:cNvSpPr/>
          <p:nvPr/>
        </p:nvSpPr>
        <p:spPr>
          <a:xfrm>
            <a:off x="4322482" y="6428468"/>
            <a:ext cx="971741" cy="3135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100" dirty="0">
                <a:solidFill>
                  <a:prstClr val="white">
                    <a:lumMod val="50000"/>
                  </a:prstClr>
                </a:solidFill>
              </a:rPr>
              <a:t>Final Project</a:t>
            </a:r>
          </a:p>
        </p:txBody>
      </p:sp>
      <p:sp>
        <p:nvSpPr>
          <p:cNvPr id="35" name="사각형: 둥근 모서리 29">
            <a:extLst>
              <a:ext uri="{FF2B5EF4-FFF2-40B4-BE49-F238E27FC236}">
                <a16:creationId xmlns="" xmlns:a16="http://schemas.microsoft.com/office/drawing/2014/main" id="{FB1934EF-25AE-4CE5-95F7-DE3F01C38CEA}"/>
              </a:ext>
            </a:extLst>
          </p:cNvPr>
          <p:cNvSpPr/>
          <p:nvPr/>
        </p:nvSpPr>
        <p:spPr>
          <a:xfrm>
            <a:off x="4597400" y="4119853"/>
            <a:ext cx="3009900" cy="395288"/>
          </a:xfrm>
          <a:prstGeom prst="roundRect">
            <a:avLst>
              <a:gd name="adj" fmla="val 50000"/>
            </a:avLst>
          </a:prstGeom>
          <a:solidFill>
            <a:srgbClr val="FA3C7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050" b="1" dirty="0">
                <a:solidFill>
                  <a:prstClr val="white"/>
                </a:solidFill>
              </a:rPr>
              <a:t>거래 중계 사이트</a:t>
            </a:r>
            <a:endParaRPr lang="en-US" altLang="ko-KR" sz="1050" b="1" dirty="0">
              <a:solidFill>
                <a:prstClr val="white"/>
              </a:solidFill>
            </a:endParaRPr>
          </a:p>
        </p:txBody>
      </p:sp>
      <p:cxnSp>
        <p:nvCxnSpPr>
          <p:cNvPr id="37" name="직선 연결선 36"/>
          <p:cNvCxnSpPr>
            <a:stCxn id="35" idx="2"/>
          </p:cNvCxnSpPr>
          <p:nvPr/>
        </p:nvCxnSpPr>
        <p:spPr>
          <a:xfrm flipH="1">
            <a:off x="6096002" y="4515141"/>
            <a:ext cx="6348" cy="1942580"/>
          </a:xfrm>
          <a:prstGeom prst="line">
            <a:avLst/>
          </a:prstGeom>
          <a:ln>
            <a:solidFill>
              <a:srgbClr val="FA3C7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 flipH="1">
            <a:off x="6082666" y="0"/>
            <a:ext cx="10607" cy="1188000"/>
          </a:xfrm>
          <a:prstGeom prst="line">
            <a:avLst/>
          </a:prstGeom>
          <a:ln>
            <a:solidFill>
              <a:srgbClr val="FA3C7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그룹 3"/>
          <p:cNvGrpSpPr/>
          <p:nvPr/>
        </p:nvGrpSpPr>
        <p:grpSpPr>
          <a:xfrm>
            <a:off x="5327429" y="6457721"/>
            <a:ext cx="276225" cy="276225"/>
            <a:chOff x="5327429" y="6457721"/>
            <a:chExt cx="276225" cy="276225"/>
          </a:xfrm>
        </p:grpSpPr>
        <p:sp>
          <p:nvSpPr>
            <p:cNvPr id="9" name="타원 8">
              <a:extLst>
                <a:ext uri="{FF2B5EF4-FFF2-40B4-BE49-F238E27FC236}">
                  <a16:creationId xmlns="" xmlns:a16="http://schemas.microsoft.com/office/drawing/2014/main" id="{5CA66723-1E68-4B3D-BC15-EA8051D9DD21}"/>
                </a:ext>
              </a:extLst>
            </p:cNvPr>
            <p:cNvSpPr/>
            <p:nvPr/>
          </p:nvSpPr>
          <p:spPr>
            <a:xfrm>
              <a:off x="5327429" y="6457721"/>
              <a:ext cx="276225" cy="276225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Freeform 11">
              <a:extLst>
                <a:ext uri="{FF2B5EF4-FFF2-40B4-BE49-F238E27FC236}">
                  <a16:creationId xmlns="" xmlns:a16="http://schemas.microsoft.com/office/drawing/2014/main" id="{F364F7EC-7A96-413A-A5AE-EFDCC1F6B053}"/>
                </a:ext>
              </a:extLst>
            </p:cNvPr>
            <p:cNvSpPr>
              <a:spLocks noEditPoints="1"/>
            </p:cNvSpPr>
            <p:nvPr/>
          </p:nvSpPr>
          <p:spPr bwMode="auto">
            <a:xfrm flipH="1">
              <a:off x="5407656" y="6536395"/>
              <a:ext cx="111637" cy="137059"/>
            </a:xfrm>
            <a:custGeom>
              <a:avLst/>
              <a:gdLst>
                <a:gd name="T0" fmla="*/ 1930 w 2831"/>
                <a:gd name="T1" fmla="*/ 2787 h 3472"/>
                <a:gd name="T2" fmla="*/ 1791 w 2831"/>
                <a:gd name="T3" fmla="*/ 2855 h 3472"/>
                <a:gd name="T4" fmla="*/ 2114 w 2831"/>
                <a:gd name="T5" fmla="*/ 3172 h 3472"/>
                <a:gd name="T6" fmla="*/ 2628 w 2831"/>
                <a:gd name="T7" fmla="*/ 2656 h 3472"/>
                <a:gd name="T8" fmla="*/ 2538 w 2831"/>
                <a:gd name="T9" fmla="*/ 2529 h 3472"/>
                <a:gd name="T10" fmla="*/ 1440 w 2831"/>
                <a:gd name="T11" fmla="*/ 2529 h 3472"/>
                <a:gd name="T12" fmla="*/ 914 w 2831"/>
                <a:gd name="T13" fmla="*/ 2569 h 3472"/>
                <a:gd name="T14" fmla="*/ 928 w 2831"/>
                <a:gd name="T15" fmla="*/ 2433 h 3472"/>
                <a:gd name="T16" fmla="*/ 807 w 2831"/>
                <a:gd name="T17" fmla="*/ 2382 h 3472"/>
                <a:gd name="T18" fmla="*/ 439 w 2831"/>
                <a:gd name="T19" fmla="*/ 2514 h 3472"/>
                <a:gd name="T20" fmla="*/ 470 w 2831"/>
                <a:gd name="T21" fmla="*/ 2433 h 3472"/>
                <a:gd name="T22" fmla="*/ 2186 w 2831"/>
                <a:gd name="T23" fmla="*/ 2182 h 3472"/>
                <a:gd name="T24" fmla="*/ 2642 w 2831"/>
                <a:gd name="T25" fmla="*/ 2371 h 3472"/>
                <a:gd name="T26" fmla="*/ 2831 w 2831"/>
                <a:gd name="T27" fmla="*/ 2827 h 3472"/>
                <a:gd name="T28" fmla="*/ 2642 w 2831"/>
                <a:gd name="T29" fmla="*/ 3283 h 3472"/>
                <a:gd name="T30" fmla="*/ 2186 w 2831"/>
                <a:gd name="T31" fmla="*/ 3472 h 3472"/>
                <a:gd name="T32" fmla="*/ 1729 w 2831"/>
                <a:gd name="T33" fmla="*/ 3283 h 3472"/>
                <a:gd name="T34" fmla="*/ 1540 w 2831"/>
                <a:gd name="T35" fmla="*/ 2827 h 3472"/>
                <a:gd name="T36" fmla="*/ 1729 w 2831"/>
                <a:gd name="T37" fmla="*/ 2371 h 3472"/>
                <a:gd name="T38" fmla="*/ 2186 w 2831"/>
                <a:gd name="T39" fmla="*/ 2182 h 3472"/>
                <a:gd name="T40" fmla="*/ 1540 w 2831"/>
                <a:gd name="T41" fmla="*/ 2083 h 3472"/>
                <a:gd name="T42" fmla="*/ 914 w 2831"/>
                <a:gd name="T43" fmla="*/ 2123 h 3472"/>
                <a:gd name="T44" fmla="*/ 928 w 2831"/>
                <a:gd name="T45" fmla="*/ 1986 h 3472"/>
                <a:gd name="T46" fmla="*/ 807 w 2831"/>
                <a:gd name="T47" fmla="*/ 1957 h 3472"/>
                <a:gd name="T48" fmla="*/ 439 w 2831"/>
                <a:gd name="T49" fmla="*/ 2088 h 3472"/>
                <a:gd name="T50" fmla="*/ 470 w 2831"/>
                <a:gd name="T51" fmla="*/ 2007 h 3472"/>
                <a:gd name="T52" fmla="*/ 944 w 2831"/>
                <a:gd name="T53" fmla="*/ 1588 h 3472"/>
                <a:gd name="T54" fmla="*/ 1786 w 2831"/>
                <a:gd name="T55" fmla="*/ 1702 h 3472"/>
                <a:gd name="T56" fmla="*/ 904 w 2831"/>
                <a:gd name="T57" fmla="*/ 1716 h 3472"/>
                <a:gd name="T58" fmla="*/ 944 w 2831"/>
                <a:gd name="T59" fmla="*/ 1588 h 3472"/>
                <a:gd name="T60" fmla="*/ 800 w 2831"/>
                <a:gd name="T61" fmla="*/ 1548 h 3472"/>
                <a:gd name="T62" fmla="*/ 430 w 2831"/>
                <a:gd name="T63" fmla="*/ 1656 h 3472"/>
                <a:gd name="T64" fmla="*/ 484 w 2831"/>
                <a:gd name="T65" fmla="*/ 1589 h 3472"/>
                <a:gd name="T66" fmla="*/ 1738 w 2831"/>
                <a:gd name="T67" fmla="*/ 1140 h 3472"/>
                <a:gd name="T68" fmla="*/ 1778 w 2831"/>
                <a:gd name="T69" fmla="*/ 1269 h 3472"/>
                <a:gd name="T70" fmla="*/ 896 w 2831"/>
                <a:gd name="T71" fmla="*/ 1255 h 3472"/>
                <a:gd name="T72" fmla="*/ 769 w 2831"/>
                <a:gd name="T73" fmla="*/ 1030 h 3472"/>
                <a:gd name="T74" fmla="*/ 616 w 2831"/>
                <a:gd name="T75" fmla="*/ 1312 h 3472"/>
                <a:gd name="T76" fmla="*/ 423 w 2831"/>
                <a:gd name="T77" fmla="*/ 1202 h 3472"/>
                <a:gd name="T78" fmla="*/ 496 w 2831"/>
                <a:gd name="T79" fmla="*/ 1154 h 3472"/>
                <a:gd name="T80" fmla="*/ 548 w 2831"/>
                <a:gd name="T81" fmla="*/ 372 h 3472"/>
                <a:gd name="T82" fmla="*/ 681 w 2831"/>
                <a:gd name="T83" fmla="*/ 618 h 3472"/>
                <a:gd name="T84" fmla="*/ 1588 w 2831"/>
                <a:gd name="T85" fmla="*/ 597 h 3472"/>
                <a:gd name="T86" fmla="*/ 1683 w 2831"/>
                <a:gd name="T87" fmla="*/ 347 h 3472"/>
                <a:gd name="T88" fmla="*/ 2201 w 2831"/>
                <a:gd name="T89" fmla="*/ 438 h 3472"/>
                <a:gd name="T90" fmla="*/ 2118 w 2831"/>
                <a:gd name="T91" fmla="*/ 2037 h 3472"/>
                <a:gd name="T92" fmla="*/ 1412 w 2831"/>
                <a:gd name="T93" fmla="*/ 3005 h 3472"/>
                <a:gd name="T94" fmla="*/ 47 w 2831"/>
                <a:gd name="T95" fmla="*/ 3054 h 3472"/>
                <a:gd name="T96" fmla="*/ 21 w 2831"/>
                <a:gd name="T97" fmla="*/ 455 h 3472"/>
                <a:gd name="T98" fmla="*/ 1118 w 2831"/>
                <a:gd name="T99" fmla="*/ 99 h 3472"/>
                <a:gd name="T100" fmla="*/ 1053 w 2831"/>
                <a:gd name="T101" fmla="*/ 211 h 3472"/>
                <a:gd name="T102" fmla="*/ 1182 w 2831"/>
                <a:gd name="T103" fmla="*/ 211 h 3472"/>
                <a:gd name="T104" fmla="*/ 1118 w 2831"/>
                <a:gd name="T105" fmla="*/ 99 h 3472"/>
                <a:gd name="T106" fmla="*/ 1268 w 2831"/>
                <a:gd name="T107" fmla="*/ 85 h 3472"/>
                <a:gd name="T108" fmla="*/ 1328 w 2831"/>
                <a:gd name="T109" fmla="*/ 238 h 3472"/>
                <a:gd name="T110" fmla="*/ 1564 w 2831"/>
                <a:gd name="T111" fmla="*/ 312 h 3472"/>
                <a:gd name="T112" fmla="*/ 1547 w 2831"/>
                <a:gd name="T113" fmla="*/ 503 h 3472"/>
                <a:gd name="T114" fmla="*/ 711 w 2831"/>
                <a:gd name="T115" fmla="*/ 521 h 3472"/>
                <a:gd name="T116" fmla="*/ 657 w 2831"/>
                <a:gd name="T117" fmla="*/ 338 h 3472"/>
                <a:gd name="T118" fmla="*/ 889 w 2831"/>
                <a:gd name="T119" fmla="*/ 245 h 3472"/>
                <a:gd name="T120" fmla="*/ 954 w 2831"/>
                <a:gd name="T121" fmla="*/ 112 h 3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831" h="3472">
                  <a:moveTo>
                    <a:pt x="2538" y="2529"/>
                  </a:moveTo>
                  <a:lnTo>
                    <a:pt x="2517" y="2531"/>
                  </a:lnTo>
                  <a:lnTo>
                    <a:pt x="2496" y="2537"/>
                  </a:lnTo>
                  <a:lnTo>
                    <a:pt x="2476" y="2547"/>
                  </a:lnTo>
                  <a:lnTo>
                    <a:pt x="2459" y="2563"/>
                  </a:lnTo>
                  <a:lnTo>
                    <a:pt x="2124" y="2939"/>
                  </a:lnTo>
                  <a:lnTo>
                    <a:pt x="1950" y="2800"/>
                  </a:lnTo>
                  <a:lnTo>
                    <a:pt x="1930" y="2787"/>
                  </a:lnTo>
                  <a:lnTo>
                    <a:pt x="1909" y="2780"/>
                  </a:lnTo>
                  <a:lnTo>
                    <a:pt x="1888" y="2778"/>
                  </a:lnTo>
                  <a:lnTo>
                    <a:pt x="1866" y="2780"/>
                  </a:lnTo>
                  <a:lnTo>
                    <a:pt x="1845" y="2787"/>
                  </a:lnTo>
                  <a:lnTo>
                    <a:pt x="1826" y="2799"/>
                  </a:lnTo>
                  <a:lnTo>
                    <a:pt x="1810" y="2814"/>
                  </a:lnTo>
                  <a:lnTo>
                    <a:pt x="1797" y="2834"/>
                  </a:lnTo>
                  <a:lnTo>
                    <a:pt x="1791" y="2855"/>
                  </a:lnTo>
                  <a:lnTo>
                    <a:pt x="1788" y="2876"/>
                  </a:lnTo>
                  <a:lnTo>
                    <a:pt x="1791" y="2899"/>
                  </a:lnTo>
                  <a:lnTo>
                    <a:pt x="1797" y="2920"/>
                  </a:lnTo>
                  <a:lnTo>
                    <a:pt x="1809" y="2938"/>
                  </a:lnTo>
                  <a:lnTo>
                    <a:pt x="1826" y="2954"/>
                  </a:lnTo>
                  <a:lnTo>
                    <a:pt x="2073" y="3152"/>
                  </a:lnTo>
                  <a:lnTo>
                    <a:pt x="2093" y="3165"/>
                  </a:lnTo>
                  <a:lnTo>
                    <a:pt x="2114" y="3172"/>
                  </a:lnTo>
                  <a:lnTo>
                    <a:pt x="2135" y="3174"/>
                  </a:lnTo>
                  <a:lnTo>
                    <a:pt x="2156" y="3172"/>
                  </a:lnTo>
                  <a:lnTo>
                    <a:pt x="2175" y="3166"/>
                  </a:lnTo>
                  <a:lnTo>
                    <a:pt x="2194" y="3155"/>
                  </a:lnTo>
                  <a:lnTo>
                    <a:pt x="2210" y="3142"/>
                  </a:lnTo>
                  <a:lnTo>
                    <a:pt x="2607" y="2694"/>
                  </a:lnTo>
                  <a:lnTo>
                    <a:pt x="2620" y="2676"/>
                  </a:lnTo>
                  <a:lnTo>
                    <a:pt x="2628" y="2656"/>
                  </a:lnTo>
                  <a:lnTo>
                    <a:pt x="2633" y="2633"/>
                  </a:lnTo>
                  <a:lnTo>
                    <a:pt x="2631" y="2612"/>
                  </a:lnTo>
                  <a:lnTo>
                    <a:pt x="2625" y="2591"/>
                  </a:lnTo>
                  <a:lnTo>
                    <a:pt x="2615" y="2571"/>
                  </a:lnTo>
                  <a:lnTo>
                    <a:pt x="2599" y="2555"/>
                  </a:lnTo>
                  <a:lnTo>
                    <a:pt x="2580" y="2542"/>
                  </a:lnTo>
                  <a:lnTo>
                    <a:pt x="2560" y="2534"/>
                  </a:lnTo>
                  <a:lnTo>
                    <a:pt x="2538" y="2529"/>
                  </a:lnTo>
                  <a:close/>
                  <a:moveTo>
                    <a:pt x="944" y="2430"/>
                  </a:moveTo>
                  <a:lnTo>
                    <a:pt x="1391" y="2430"/>
                  </a:lnTo>
                  <a:lnTo>
                    <a:pt x="1406" y="2433"/>
                  </a:lnTo>
                  <a:lnTo>
                    <a:pt x="1420" y="2440"/>
                  </a:lnTo>
                  <a:lnTo>
                    <a:pt x="1431" y="2450"/>
                  </a:lnTo>
                  <a:lnTo>
                    <a:pt x="1438" y="2464"/>
                  </a:lnTo>
                  <a:lnTo>
                    <a:pt x="1440" y="2480"/>
                  </a:lnTo>
                  <a:lnTo>
                    <a:pt x="1440" y="2529"/>
                  </a:lnTo>
                  <a:lnTo>
                    <a:pt x="1438" y="2545"/>
                  </a:lnTo>
                  <a:lnTo>
                    <a:pt x="1431" y="2559"/>
                  </a:lnTo>
                  <a:lnTo>
                    <a:pt x="1420" y="2569"/>
                  </a:lnTo>
                  <a:lnTo>
                    <a:pt x="1406" y="2577"/>
                  </a:lnTo>
                  <a:lnTo>
                    <a:pt x="1391" y="2579"/>
                  </a:lnTo>
                  <a:lnTo>
                    <a:pt x="944" y="2579"/>
                  </a:lnTo>
                  <a:lnTo>
                    <a:pt x="928" y="2577"/>
                  </a:lnTo>
                  <a:lnTo>
                    <a:pt x="914" y="2569"/>
                  </a:lnTo>
                  <a:lnTo>
                    <a:pt x="904" y="2559"/>
                  </a:lnTo>
                  <a:lnTo>
                    <a:pt x="896" y="2545"/>
                  </a:lnTo>
                  <a:lnTo>
                    <a:pt x="894" y="2529"/>
                  </a:lnTo>
                  <a:lnTo>
                    <a:pt x="894" y="2480"/>
                  </a:lnTo>
                  <a:lnTo>
                    <a:pt x="896" y="2464"/>
                  </a:lnTo>
                  <a:lnTo>
                    <a:pt x="904" y="2450"/>
                  </a:lnTo>
                  <a:lnTo>
                    <a:pt x="914" y="2440"/>
                  </a:lnTo>
                  <a:lnTo>
                    <a:pt x="928" y="2433"/>
                  </a:lnTo>
                  <a:lnTo>
                    <a:pt x="944" y="2430"/>
                  </a:lnTo>
                  <a:close/>
                  <a:moveTo>
                    <a:pt x="769" y="2319"/>
                  </a:moveTo>
                  <a:lnTo>
                    <a:pt x="783" y="2322"/>
                  </a:lnTo>
                  <a:lnTo>
                    <a:pt x="795" y="2330"/>
                  </a:lnTo>
                  <a:lnTo>
                    <a:pt x="805" y="2341"/>
                  </a:lnTo>
                  <a:lnTo>
                    <a:pt x="810" y="2355"/>
                  </a:lnTo>
                  <a:lnTo>
                    <a:pt x="810" y="2368"/>
                  </a:lnTo>
                  <a:lnTo>
                    <a:pt x="807" y="2382"/>
                  </a:lnTo>
                  <a:lnTo>
                    <a:pt x="800" y="2395"/>
                  </a:lnTo>
                  <a:lnTo>
                    <a:pt x="616" y="2600"/>
                  </a:lnTo>
                  <a:lnTo>
                    <a:pt x="606" y="2608"/>
                  </a:lnTo>
                  <a:lnTo>
                    <a:pt x="594" y="2613"/>
                  </a:lnTo>
                  <a:lnTo>
                    <a:pt x="581" y="2616"/>
                  </a:lnTo>
                  <a:lnTo>
                    <a:pt x="567" y="2612"/>
                  </a:lnTo>
                  <a:lnTo>
                    <a:pt x="553" y="2605"/>
                  </a:lnTo>
                  <a:lnTo>
                    <a:pt x="439" y="2514"/>
                  </a:lnTo>
                  <a:lnTo>
                    <a:pt x="430" y="2503"/>
                  </a:lnTo>
                  <a:lnTo>
                    <a:pt x="423" y="2490"/>
                  </a:lnTo>
                  <a:lnTo>
                    <a:pt x="422" y="2477"/>
                  </a:lnTo>
                  <a:lnTo>
                    <a:pt x="425" y="2463"/>
                  </a:lnTo>
                  <a:lnTo>
                    <a:pt x="432" y="2449"/>
                  </a:lnTo>
                  <a:lnTo>
                    <a:pt x="442" y="2440"/>
                  </a:lnTo>
                  <a:lnTo>
                    <a:pt x="456" y="2435"/>
                  </a:lnTo>
                  <a:lnTo>
                    <a:pt x="470" y="2433"/>
                  </a:lnTo>
                  <a:lnTo>
                    <a:pt x="484" y="2436"/>
                  </a:lnTo>
                  <a:lnTo>
                    <a:pt x="496" y="2443"/>
                  </a:lnTo>
                  <a:lnTo>
                    <a:pt x="576" y="2507"/>
                  </a:lnTo>
                  <a:lnTo>
                    <a:pt x="731" y="2334"/>
                  </a:lnTo>
                  <a:lnTo>
                    <a:pt x="742" y="2324"/>
                  </a:lnTo>
                  <a:lnTo>
                    <a:pt x="755" y="2320"/>
                  </a:lnTo>
                  <a:lnTo>
                    <a:pt x="769" y="2319"/>
                  </a:lnTo>
                  <a:close/>
                  <a:moveTo>
                    <a:pt x="2186" y="2182"/>
                  </a:moveTo>
                  <a:lnTo>
                    <a:pt x="2251" y="2185"/>
                  </a:lnTo>
                  <a:lnTo>
                    <a:pt x="2316" y="2196"/>
                  </a:lnTo>
                  <a:lnTo>
                    <a:pt x="2378" y="2212"/>
                  </a:lnTo>
                  <a:lnTo>
                    <a:pt x="2437" y="2233"/>
                  </a:lnTo>
                  <a:lnTo>
                    <a:pt x="2494" y="2260"/>
                  </a:lnTo>
                  <a:lnTo>
                    <a:pt x="2546" y="2293"/>
                  </a:lnTo>
                  <a:lnTo>
                    <a:pt x="2596" y="2329"/>
                  </a:lnTo>
                  <a:lnTo>
                    <a:pt x="2642" y="2371"/>
                  </a:lnTo>
                  <a:lnTo>
                    <a:pt x="2683" y="2417"/>
                  </a:lnTo>
                  <a:lnTo>
                    <a:pt x="2721" y="2466"/>
                  </a:lnTo>
                  <a:lnTo>
                    <a:pt x="2753" y="2520"/>
                  </a:lnTo>
                  <a:lnTo>
                    <a:pt x="2780" y="2577"/>
                  </a:lnTo>
                  <a:lnTo>
                    <a:pt x="2802" y="2636"/>
                  </a:lnTo>
                  <a:lnTo>
                    <a:pt x="2818" y="2698"/>
                  </a:lnTo>
                  <a:lnTo>
                    <a:pt x="2828" y="2761"/>
                  </a:lnTo>
                  <a:lnTo>
                    <a:pt x="2831" y="2827"/>
                  </a:lnTo>
                  <a:lnTo>
                    <a:pt x="2828" y="2893"/>
                  </a:lnTo>
                  <a:lnTo>
                    <a:pt x="2818" y="2958"/>
                  </a:lnTo>
                  <a:lnTo>
                    <a:pt x="2802" y="3019"/>
                  </a:lnTo>
                  <a:lnTo>
                    <a:pt x="2780" y="3079"/>
                  </a:lnTo>
                  <a:lnTo>
                    <a:pt x="2753" y="3134"/>
                  </a:lnTo>
                  <a:lnTo>
                    <a:pt x="2721" y="3188"/>
                  </a:lnTo>
                  <a:lnTo>
                    <a:pt x="2683" y="3237"/>
                  </a:lnTo>
                  <a:lnTo>
                    <a:pt x="2642" y="3283"/>
                  </a:lnTo>
                  <a:lnTo>
                    <a:pt x="2596" y="3325"/>
                  </a:lnTo>
                  <a:lnTo>
                    <a:pt x="2546" y="3362"/>
                  </a:lnTo>
                  <a:lnTo>
                    <a:pt x="2494" y="3394"/>
                  </a:lnTo>
                  <a:lnTo>
                    <a:pt x="2437" y="3421"/>
                  </a:lnTo>
                  <a:lnTo>
                    <a:pt x="2378" y="3443"/>
                  </a:lnTo>
                  <a:lnTo>
                    <a:pt x="2316" y="3459"/>
                  </a:lnTo>
                  <a:lnTo>
                    <a:pt x="2251" y="3469"/>
                  </a:lnTo>
                  <a:lnTo>
                    <a:pt x="2186" y="3472"/>
                  </a:lnTo>
                  <a:lnTo>
                    <a:pt x="2120" y="3469"/>
                  </a:lnTo>
                  <a:lnTo>
                    <a:pt x="2055" y="3459"/>
                  </a:lnTo>
                  <a:lnTo>
                    <a:pt x="1993" y="3443"/>
                  </a:lnTo>
                  <a:lnTo>
                    <a:pt x="1934" y="3421"/>
                  </a:lnTo>
                  <a:lnTo>
                    <a:pt x="1877" y="3394"/>
                  </a:lnTo>
                  <a:lnTo>
                    <a:pt x="1825" y="3362"/>
                  </a:lnTo>
                  <a:lnTo>
                    <a:pt x="1775" y="3325"/>
                  </a:lnTo>
                  <a:lnTo>
                    <a:pt x="1729" y="3283"/>
                  </a:lnTo>
                  <a:lnTo>
                    <a:pt x="1688" y="3237"/>
                  </a:lnTo>
                  <a:lnTo>
                    <a:pt x="1650" y="3188"/>
                  </a:lnTo>
                  <a:lnTo>
                    <a:pt x="1618" y="3134"/>
                  </a:lnTo>
                  <a:lnTo>
                    <a:pt x="1591" y="3079"/>
                  </a:lnTo>
                  <a:lnTo>
                    <a:pt x="1569" y="3019"/>
                  </a:lnTo>
                  <a:lnTo>
                    <a:pt x="1553" y="2958"/>
                  </a:lnTo>
                  <a:lnTo>
                    <a:pt x="1543" y="2893"/>
                  </a:lnTo>
                  <a:lnTo>
                    <a:pt x="1540" y="2827"/>
                  </a:lnTo>
                  <a:lnTo>
                    <a:pt x="1543" y="2761"/>
                  </a:lnTo>
                  <a:lnTo>
                    <a:pt x="1553" y="2698"/>
                  </a:lnTo>
                  <a:lnTo>
                    <a:pt x="1569" y="2636"/>
                  </a:lnTo>
                  <a:lnTo>
                    <a:pt x="1591" y="2577"/>
                  </a:lnTo>
                  <a:lnTo>
                    <a:pt x="1618" y="2520"/>
                  </a:lnTo>
                  <a:lnTo>
                    <a:pt x="1650" y="2466"/>
                  </a:lnTo>
                  <a:lnTo>
                    <a:pt x="1688" y="2417"/>
                  </a:lnTo>
                  <a:lnTo>
                    <a:pt x="1729" y="2371"/>
                  </a:lnTo>
                  <a:lnTo>
                    <a:pt x="1775" y="2329"/>
                  </a:lnTo>
                  <a:lnTo>
                    <a:pt x="1825" y="2293"/>
                  </a:lnTo>
                  <a:lnTo>
                    <a:pt x="1877" y="2260"/>
                  </a:lnTo>
                  <a:lnTo>
                    <a:pt x="1934" y="2233"/>
                  </a:lnTo>
                  <a:lnTo>
                    <a:pt x="1993" y="2212"/>
                  </a:lnTo>
                  <a:lnTo>
                    <a:pt x="2055" y="2196"/>
                  </a:lnTo>
                  <a:lnTo>
                    <a:pt x="2120" y="2185"/>
                  </a:lnTo>
                  <a:lnTo>
                    <a:pt x="2186" y="2182"/>
                  </a:lnTo>
                  <a:close/>
                  <a:moveTo>
                    <a:pt x="944" y="1984"/>
                  </a:moveTo>
                  <a:lnTo>
                    <a:pt x="1491" y="1984"/>
                  </a:lnTo>
                  <a:lnTo>
                    <a:pt x="1505" y="1986"/>
                  </a:lnTo>
                  <a:lnTo>
                    <a:pt x="1519" y="1994"/>
                  </a:lnTo>
                  <a:lnTo>
                    <a:pt x="1531" y="2004"/>
                  </a:lnTo>
                  <a:lnTo>
                    <a:pt x="1537" y="2018"/>
                  </a:lnTo>
                  <a:lnTo>
                    <a:pt x="1540" y="2034"/>
                  </a:lnTo>
                  <a:lnTo>
                    <a:pt x="1540" y="2083"/>
                  </a:lnTo>
                  <a:lnTo>
                    <a:pt x="1537" y="2099"/>
                  </a:lnTo>
                  <a:lnTo>
                    <a:pt x="1531" y="2113"/>
                  </a:lnTo>
                  <a:lnTo>
                    <a:pt x="1519" y="2123"/>
                  </a:lnTo>
                  <a:lnTo>
                    <a:pt x="1505" y="2131"/>
                  </a:lnTo>
                  <a:lnTo>
                    <a:pt x="1491" y="2133"/>
                  </a:lnTo>
                  <a:lnTo>
                    <a:pt x="944" y="2133"/>
                  </a:lnTo>
                  <a:lnTo>
                    <a:pt x="928" y="2131"/>
                  </a:lnTo>
                  <a:lnTo>
                    <a:pt x="914" y="2123"/>
                  </a:lnTo>
                  <a:lnTo>
                    <a:pt x="904" y="2113"/>
                  </a:lnTo>
                  <a:lnTo>
                    <a:pt x="896" y="2099"/>
                  </a:lnTo>
                  <a:lnTo>
                    <a:pt x="894" y="2083"/>
                  </a:lnTo>
                  <a:lnTo>
                    <a:pt x="894" y="2034"/>
                  </a:lnTo>
                  <a:lnTo>
                    <a:pt x="896" y="2018"/>
                  </a:lnTo>
                  <a:lnTo>
                    <a:pt x="904" y="2004"/>
                  </a:lnTo>
                  <a:lnTo>
                    <a:pt x="914" y="1994"/>
                  </a:lnTo>
                  <a:lnTo>
                    <a:pt x="928" y="1986"/>
                  </a:lnTo>
                  <a:lnTo>
                    <a:pt x="944" y="1984"/>
                  </a:lnTo>
                  <a:close/>
                  <a:moveTo>
                    <a:pt x="769" y="1894"/>
                  </a:moveTo>
                  <a:lnTo>
                    <a:pt x="783" y="1897"/>
                  </a:lnTo>
                  <a:lnTo>
                    <a:pt x="795" y="1905"/>
                  </a:lnTo>
                  <a:lnTo>
                    <a:pt x="805" y="1916"/>
                  </a:lnTo>
                  <a:lnTo>
                    <a:pt x="810" y="1930"/>
                  </a:lnTo>
                  <a:lnTo>
                    <a:pt x="810" y="1943"/>
                  </a:lnTo>
                  <a:lnTo>
                    <a:pt x="807" y="1957"/>
                  </a:lnTo>
                  <a:lnTo>
                    <a:pt x="800" y="1970"/>
                  </a:lnTo>
                  <a:lnTo>
                    <a:pt x="616" y="2175"/>
                  </a:lnTo>
                  <a:lnTo>
                    <a:pt x="606" y="2183"/>
                  </a:lnTo>
                  <a:lnTo>
                    <a:pt x="594" y="2188"/>
                  </a:lnTo>
                  <a:lnTo>
                    <a:pt x="581" y="2191"/>
                  </a:lnTo>
                  <a:lnTo>
                    <a:pt x="567" y="2187"/>
                  </a:lnTo>
                  <a:lnTo>
                    <a:pt x="553" y="2180"/>
                  </a:lnTo>
                  <a:lnTo>
                    <a:pt x="439" y="2088"/>
                  </a:lnTo>
                  <a:lnTo>
                    <a:pt x="430" y="2078"/>
                  </a:lnTo>
                  <a:lnTo>
                    <a:pt x="423" y="2065"/>
                  </a:lnTo>
                  <a:lnTo>
                    <a:pt x="422" y="2052"/>
                  </a:lnTo>
                  <a:lnTo>
                    <a:pt x="425" y="2038"/>
                  </a:lnTo>
                  <a:lnTo>
                    <a:pt x="432" y="2024"/>
                  </a:lnTo>
                  <a:lnTo>
                    <a:pt x="442" y="2015"/>
                  </a:lnTo>
                  <a:lnTo>
                    <a:pt x="456" y="2010"/>
                  </a:lnTo>
                  <a:lnTo>
                    <a:pt x="470" y="2007"/>
                  </a:lnTo>
                  <a:lnTo>
                    <a:pt x="484" y="2011"/>
                  </a:lnTo>
                  <a:lnTo>
                    <a:pt x="496" y="2018"/>
                  </a:lnTo>
                  <a:lnTo>
                    <a:pt x="576" y="2082"/>
                  </a:lnTo>
                  <a:lnTo>
                    <a:pt x="731" y="1909"/>
                  </a:lnTo>
                  <a:lnTo>
                    <a:pt x="742" y="1899"/>
                  </a:lnTo>
                  <a:lnTo>
                    <a:pt x="755" y="1895"/>
                  </a:lnTo>
                  <a:lnTo>
                    <a:pt x="769" y="1894"/>
                  </a:lnTo>
                  <a:close/>
                  <a:moveTo>
                    <a:pt x="944" y="1588"/>
                  </a:moveTo>
                  <a:lnTo>
                    <a:pt x="1738" y="1588"/>
                  </a:lnTo>
                  <a:lnTo>
                    <a:pt x="1754" y="1590"/>
                  </a:lnTo>
                  <a:lnTo>
                    <a:pt x="1768" y="1597"/>
                  </a:lnTo>
                  <a:lnTo>
                    <a:pt x="1778" y="1608"/>
                  </a:lnTo>
                  <a:lnTo>
                    <a:pt x="1786" y="1621"/>
                  </a:lnTo>
                  <a:lnTo>
                    <a:pt x="1788" y="1637"/>
                  </a:lnTo>
                  <a:lnTo>
                    <a:pt x="1788" y="1687"/>
                  </a:lnTo>
                  <a:lnTo>
                    <a:pt x="1786" y="1702"/>
                  </a:lnTo>
                  <a:lnTo>
                    <a:pt x="1778" y="1716"/>
                  </a:lnTo>
                  <a:lnTo>
                    <a:pt x="1768" y="1727"/>
                  </a:lnTo>
                  <a:lnTo>
                    <a:pt x="1754" y="1734"/>
                  </a:lnTo>
                  <a:lnTo>
                    <a:pt x="1738" y="1736"/>
                  </a:lnTo>
                  <a:lnTo>
                    <a:pt x="944" y="1736"/>
                  </a:lnTo>
                  <a:lnTo>
                    <a:pt x="928" y="1734"/>
                  </a:lnTo>
                  <a:lnTo>
                    <a:pt x="914" y="1727"/>
                  </a:lnTo>
                  <a:lnTo>
                    <a:pt x="904" y="1716"/>
                  </a:lnTo>
                  <a:lnTo>
                    <a:pt x="896" y="1702"/>
                  </a:lnTo>
                  <a:lnTo>
                    <a:pt x="894" y="1687"/>
                  </a:lnTo>
                  <a:lnTo>
                    <a:pt x="894" y="1637"/>
                  </a:lnTo>
                  <a:lnTo>
                    <a:pt x="896" y="1621"/>
                  </a:lnTo>
                  <a:lnTo>
                    <a:pt x="904" y="1608"/>
                  </a:lnTo>
                  <a:lnTo>
                    <a:pt x="914" y="1597"/>
                  </a:lnTo>
                  <a:lnTo>
                    <a:pt x="928" y="1590"/>
                  </a:lnTo>
                  <a:lnTo>
                    <a:pt x="944" y="1588"/>
                  </a:lnTo>
                  <a:close/>
                  <a:moveTo>
                    <a:pt x="769" y="1472"/>
                  </a:moveTo>
                  <a:lnTo>
                    <a:pt x="783" y="1475"/>
                  </a:lnTo>
                  <a:lnTo>
                    <a:pt x="795" y="1483"/>
                  </a:lnTo>
                  <a:lnTo>
                    <a:pt x="805" y="1494"/>
                  </a:lnTo>
                  <a:lnTo>
                    <a:pt x="810" y="1508"/>
                  </a:lnTo>
                  <a:lnTo>
                    <a:pt x="810" y="1521"/>
                  </a:lnTo>
                  <a:lnTo>
                    <a:pt x="807" y="1535"/>
                  </a:lnTo>
                  <a:lnTo>
                    <a:pt x="800" y="1548"/>
                  </a:lnTo>
                  <a:lnTo>
                    <a:pt x="616" y="1753"/>
                  </a:lnTo>
                  <a:lnTo>
                    <a:pt x="606" y="1761"/>
                  </a:lnTo>
                  <a:lnTo>
                    <a:pt x="594" y="1767"/>
                  </a:lnTo>
                  <a:lnTo>
                    <a:pt x="581" y="1769"/>
                  </a:lnTo>
                  <a:lnTo>
                    <a:pt x="567" y="1765"/>
                  </a:lnTo>
                  <a:lnTo>
                    <a:pt x="553" y="1758"/>
                  </a:lnTo>
                  <a:lnTo>
                    <a:pt x="439" y="1667"/>
                  </a:lnTo>
                  <a:lnTo>
                    <a:pt x="430" y="1656"/>
                  </a:lnTo>
                  <a:lnTo>
                    <a:pt x="423" y="1643"/>
                  </a:lnTo>
                  <a:lnTo>
                    <a:pt x="422" y="1630"/>
                  </a:lnTo>
                  <a:lnTo>
                    <a:pt x="425" y="1615"/>
                  </a:lnTo>
                  <a:lnTo>
                    <a:pt x="432" y="1602"/>
                  </a:lnTo>
                  <a:lnTo>
                    <a:pt x="442" y="1593"/>
                  </a:lnTo>
                  <a:lnTo>
                    <a:pt x="456" y="1588"/>
                  </a:lnTo>
                  <a:lnTo>
                    <a:pt x="470" y="1586"/>
                  </a:lnTo>
                  <a:lnTo>
                    <a:pt x="484" y="1589"/>
                  </a:lnTo>
                  <a:lnTo>
                    <a:pt x="496" y="1596"/>
                  </a:lnTo>
                  <a:lnTo>
                    <a:pt x="576" y="1660"/>
                  </a:lnTo>
                  <a:lnTo>
                    <a:pt x="731" y="1487"/>
                  </a:lnTo>
                  <a:lnTo>
                    <a:pt x="742" y="1477"/>
                  </a:lnTo>
                  <a:lnTo>
                    <a:pt x="755" y="1473"/>
                  </a:lnTo>
                  <a:lnTo>
                    <a:pt x="769" y="1472"/>
                  </a:lnTo>
                  <a:close/>
                  <a:moveTo>
                    <a:pt x="944" y="1140"/>
                  </a:moveTo>
                  <a:lnTo>
                    <a:pt x="1738" y="1140"/>
                  </a:lnTo>
                  <a:lnTo>
                    <a:pt x="1754" y="1144"/>
                  </a:lnTo>
                  <a:lnTo>
                    <a:pt x="1768" y="1150"/>
                  </a:lnTo>
                  <a:lnTo>
                    <a:pt x="1778" y="1162"/>
                  </a:lnTo>
                  <a:lnTo>
                    <a:pt x="1786" y="1175"/>
                  </a:lnTo>
                  <a:lnTo>
                    <a:pt x="1788" y="1190"/>
                  </a:lnTo>
                  <a:lnTo>
                    <a:pt x="1788" y="1240"/>
                  </a:lnTo>
                  <a:lnTo>
                    <a:pt x="1786" y="1255"/>
                  </a:lnTo>
                  <a:lnTo>
                    <a:pt x="1778" y="1269"/>
                  </a:lnTo>
                  <a:lnTo>
                    <a:pt x="1768" y="1280"/>
                  </a:lnTo>
                  <a:lnTo>
                    <a:pt x="1754" y="1287"/>
                  </a:lnTo>
                  <a:lnTo>
                    <a:pt x="1738" y="1290"/>
                  </a:lnTo>
                  <a:lnTo>
                    <a:pt x="944" y="1290"/>
                  </a:lnTo>
                  <a:lnTo>
                    <a:pt x="928" y="1287"/>
                  </a:lnTo>
                  <a:lnTo>
                    <a:pt x="914" y="1280"/>
                  </a:lnTo>
                  <a:lnTo>
                    <a:pt x="904" y="1269"/>
                  </a:lnTo>
                  <a:lnTo>
                    <a:pt x="896" y="1255"/>
                  </a:lnTo>
                  <a:lnTo>
                    <a:pt x="894" y="1240"/>
                  </a:lnTo>
                  <a:lnTo>
                    <a:pt x="894" y="1190"/>
                  </a:lnTo>
                  <a:lnTo>
                    <a:pt x="896" y="1175"/>
                  </a:lnTo>
                  <a:lnTo>
                    <a:pt x="904" y="1162"/>
                  </a:lnTo>
                  <a:lnTo>
                    <a:pt x="914" y="1150"/>
                  </a:lnTo>
                  <a:lnTo>
                    <a:pt x="928" y="1144"/>
                  </a:lnTo>
                  <a:lnTo>
                    <a:pt x="944" y="1140"/>
                  </a:lnTo>
                  <a:close/>
                  <a:moveTo>
                    <a:pt x="769" y="1030"/>
                  </a:moveTo>
                  <a:lnTo>
                    <a:pt x="783" y="1034"/>
                  </a:lnTo>
                  <a:lnTo>
                    <a:pt x="795" y="1042"/>
                  </a:lnTo>
                  <a:lnTo>
                    <a:pt x="805" y="1053"/>
                  </a:lnTo>
                  <a:lnTo>
                    <a:pt x="810" y="1066"/>
                  </a:lnTo>
                  <a:lnTo>
                    <a:pt x="810" y="1081"/>
                  </a:lnTo>
                  <a:lnTo>
                    <a:pt x="807" y="1094"/>
                  </a:lnTo>
                  <a:lnTo>
                    <a:pt x="800" y="1106"/>
                  </a:lnTo>
                  <a:lnTo>
                    <a:pt x="616" y="1312"/>
                  </a:lnTo>
                  <a:lnTo>
                    <a:pt x="606" y="1320"/>
                  </a:lnTo>
                  <a:lnTo>
                    <a:pt x="594" y="1326"/>
                  </a:lnTo>
                  <a:lnTo>
                    <a:pt x="581" y="1327"/>
                  </a:lnTo>
                  <a:lnTo>
                    <a:pt x="567" y="1325"/>
                  </a:lnTo>
                  <a:lnTo>
                    <a:pt x="553" y="1317"/>
                  </a:lnTo>
                  <a:lnTo>
                    <a:pt x="439" y="1226"/>
                  </a:lnTo>
                  <a:lnTo>
                    <a:pt x="430" y="1215"/>
                  </a:lnTo>
                  <a:lnTo>
                    <a:pt x="423" y="1202"/>
                  </a:lnTo>
                  <a:lnTo>
                    <a:pt x="422" y="1188"/>
                  </a:lnTo>
                  <a:lnTo>
                    <a:pt x="425" y="1174"/>
                  </a:lnTo>
                  <a:lnTo>
                    <a:pt x="432" y="1162"/>
                  </a:lnTo>
                  <a:lnTo>
                    <a:pt x="442" y="1152"/>
                  </a:lnTo>
                  <a:lnTo>
                    <a:pt x="456" y="1146"/>
                  </a:lnTo>
                  <a:lnTo>
                    <a:pt x="470" y="1145"/>
                  </a:lnTo>
                  <a:lnTo>
                    <a:pt x="484" y="1147"/>
                  </a:lnTo>
                  <a:lnTo>
                    <a:pt x="496" y="1154"/>
                  </a:lnTo>
                  <a:lnTo>
                    <a:pt x="576" y="1218"/>
                  </a:lnTo>
                  <a:lnTo>
                    <a:pt x="731" y="1046"/>
                  </a:lnTo>
                  <a:lnTo>
                    <a:pt x="742" y="1036"/>
                  </a:lnTo>
                  <a:lnTo>
                    <a:pt x="755" y="1031"/>
                  </a:lnTo>
                  <a:lnTo>
                    <a:pt x="769" y="1030"/>
                  </a:lnTo>
                  <a:close/>
                  <a:moveTo>
                    <a:pt x="150" y="347"/>
                  </a:moveTo>
                  <a:lnTo>
                    <a:pt x="552" y="347"/>
                  </a:lnTo>
                  <a:lnTo>
                    <a:pt x="548" y="372"/>
                  </a:lnTo>
                  <a:lnTo>
                    <a:pt x="547" y="399"/>
                  </a:lnTo>
                  <a:lnTo>
                    <a:pt x="550" y="439"/>
                  </a:lnTo>
                  <a:lnTo>
                    <a:pt x="559" y="477"/>
                  </a:lnTo>
                  <a:lnTo>
                    <a:pt x="574" y="511"/>
                  </a:lnTo>
                  <a:lnTo>
                    <a:pt x="594" y="544"/>
                  </a:lnTo>
                  <a:lnTo>
                    <a:pt x="618" y="572"/>
                  </a:lnTo>
                  <a:lnTo>
                    <a:pt x="648" y="598"/>
                  </a:lnTo>
                  <a:lnTo>
                    <a:pt x="681" y="618"/>
                  </a:lnTo>
                  <a:lnTo>
                    <a:pt x="715" y="632"/>
                  </a:lnTo>
                  <a:lnTo>
                    <a:pt x="753" y="642"/>
                  </a:lnTo>
                  <a:lnTo>
                    <a:pt x="793" y="645"/>
                  </a:lnTo>
                  <a:lnTo>
                    <a:pt x="1442" y="645"/>
                  </a:lnTo>
                  <a:lnTo>
                    <a:pt x="1482" y="642"/>
                  </a:lnTo>
                  <a:lnTo>
                    <a:pt x="1520" y="632"/>
                  </a:lnTo>
                  <a:lnTo>
                    <a:pt x="1555" y="618"/>
                  </a:lnTo>
                  <a:lnTo>
                    <a:pt x="1588" y="597"/>
                  </a:lnTo>
                  <a:lnTo>
                    <a:pt x="1616" y="572"/>
                  </a:lnTo>
                  <a:lnTo>
                    <a:pt x="1641" y="543"/>
                  </a:lnTo>
                  <a:lnTo>
                    <a:pt x="1661" y="510"/>
                  </a:lnTo>
                  <a:lnTo>
                    <a:pt x="1676" y="475"/>
                  </a:lnTo>
                  <a:lnTo>
                    <a:pt x="1686" y="436"/>
                  </a:lnTo>
                  <a:lnTo>
                    <a:pt x="1689" y="396"/>
                  </a:lnTo>
                  <a:lnTo>
                    <a:pt x="1688" y="371"/>
                  </a:lnTo>
                  <a:lnTo>
                    <a:pt x="1683" y="347"/>
                  </a:lnTo>
                  <a:lnTo>
                    <a:pt x="1987" y="347"/>
                  </a:lnTo>
                  <a:lnTo>
                    <a:pt x="2029" y="349"/>
                  </a:lnTo>
                  <a:lnTo>
                    <a:pt x="2067" y="356"/>
                  </a:lnTo>
                  <a:lnTo>
                    <a:pt x="2101" y="366"/>
                  </a:lnTo>
                  <a:lnTo>
                    <a:pt x="2132" y="379"/>
                  </a:lnTo>
                  <a:lnTo>
                    <a:pt x="2159" y="396"/>
                  </a:lnTo>
                  <a:lnTo>
                    <a:pt x="2182" y="416"/>
                  </a:lnTo>
                  <a:lnTo>
                    <a:pt x="2201" y="438"/>
                  </a:lnTo>
                  <a:lnTo>
                    <a:pt x="2215" y="462"/>
                  </a:lnTo>
                  <a:lnTo>
                    <a:pt x="2226" y="488"/>
                  </a:lnTo>
                  <a:lnTo>
                    <a:pt x="2233" y="517"/>
                  </a:lnTo>
                  <a:lnTo>
                    <a:pt x="2235" y="546"/>
                  </a:lnTo>
                  <a:lnTo>
                    <a:pt x="2235" y="2036"/>
                  </a:lnTo>
                  <a:lnTo>
                    <a:pt x="2210" y="2035"/>
                  </a:lnTo>
                  <a:lnTo>
                    <a:pt x="2186" y="2034"/>
                  </a:lnTo>
                  <a:lnTo>
                    <a:pt x="2118" y="2037"/>
                  </a:lnTo>
                  <a:lnTo>
                    <a:pt x="2051" y="2045"/>
                  </a:lnTo>
                  <a:lnTo>
                    <a:pt x="1987" y="2060"/>
                  </a:lnTo>
                  <a:lnTo>
                    <a:pt x="1987" y="893"/>
                  </a:lnTo>
                  <a:lnTo>
                    <a:pt x="249" y="893"/>
                  </a:lnTo>
                  <a:lnTo>
                    <a:pt x="249" y="2876"/>
                  </a:lnTo>
                  <a:lnTo>
                    <a:pt x="1394" y="2876"/>
                  </a:lnTo>
                  <a:lnTo>
                    <a:pt x="1400" y="2942"/>
                  </a:lnTo>
                  <a:lnTo>
                    <a:pt x="1412" y="3005"/>
                  </a:lnTo>
                  <a:lnTo>
                    <a:pt x="1429" y="3066"/>
                  </a:lnTo>
                  <a:lnTo>
                    <a:pt x="1450" y="3125"/>
                  </a:lnTo>
                  <a:lnTo>
                    <a:pt x="199" y="3125"/>
                  </a:lnTo>
                  <a:lnTo>
                    <a:pt x="163" y="3122"/>
                  </a:lnTo>
                  <a:lnTo>
                    <a:pt x="130" y="3112"/>
                  </a:lnTo>
                  <a:lnTo>
                    <a:pt x="99" y="3097"/>
                  </a:lnTo>
                  <a:lnTo>
                    <a:pt x="71" y="3079"/>
                  </a:lnTo>
                  <a:lnTo>
                    <a:pt x="47" y="3054"/>
                  </a:lnTo>
                  <a:lnTo>
                    <a:pt x="27" y="3027"/>
                  </a:lnTo>
                  <a:lnTo>
                    <a:pt x="13" y="2995"/>
                  </a:lnTo>
                  <a:lnTo>
                    <a:pt x="3" y="2962"/>
                  </a:lnTo>
                  <a:lnTo>
                    <a:pt x="0" y="2926"/>
                  </a:lnTo>
                  <a:lnTo>
                    <a:pt x="0" y="546"/>
                  </a:lnTo>
                  <a:lnTo>
                    <a:pt x="3" y="513"/>
                  </a:lnTo>
                  <a:lnTo>
                    <a:pt x="9" y="483"/>
                  </a:lnTo>
                  <a:lnTo>
                    <a:pt x="21" y="455"/>
                  </a:lnTo>
                  <a:lnTo>
                    <a:pt x="36" y="428"/>
                  </a:lnTo>
                  <a:lnTo>
                    <a:pt x="53" y="405"/>
                  </a:lnTo>
                  <a:lnTo>
                    <a:pt x="71" y="385"/>
                  </a:lnTo>
                  <a:lnTo>
                    <a:pt x="91" y="369"/>
                  </a:lnTo>
                  <a:lnTo>
                    <a:pt x="111" y="358"/>
                  </a:lnTo>
                  <a:lnTo>
                    <a:pt x="131" y="349"/>
                  </a:lnTo>
                  <a:lnTo>
                    <a:pt x="150" y="347"/>
                  </a:lnTo>
                  <a:close/>
                  <a:moveTo>
                    <a:pt x="1118" y="99"/>
                  </a:moveTo>
                  <a:lnTo>
                    <a:pt x="1098" y="102"/>
                  </a:lnTo>
                  <a:lnTo>
                    <a:pt x="1080" y="109"/>
                  </a:lnTo>
                  <a:lnTo>
                    <a:pt x="1065" y="121"/>
                  </a:lnTo>
                  <a:lnTo>
                    <a:pt x="1053" y="136"/>
                  </a:lnTo>
                  <a:lnTo>
                    <a:pt x="1046" y="154"/>
                  </a:lnTo>
                  <a:lnTo>
                    <a:pt x="1043" y="174"/>
                  </a:lnTo>
                  <a:lnTo>
                    <a:pt x="1046" y="194"/>
                  </a:lnTo>
                  <a:lnTo>
                    <a:pt x="1053" y="211"/>
                  </a:lnTo>
                  <a:lnTo>
                    <a:pt x="1065" y="226"/>
                  </a:lnTo>
                  <a:lnTo>
                    <a:pt x="1080" y="238"/>
                  </a:lnTo>
                  <a:lnTo>
                    <a:pt x="1098" y="245"/>
                  </a:lnTo>
                  <a:lnTo>
                    <a:pt x="1118" y="248"/>
                  </a:lnTo>
                  <a:lnTo>
                    <a:pt x="1138" y="245"/>
                  </a:lnTo>
                  <a:lnTo>
                    <a:pt x="1156" y="238"/>
                  </a:lnTo>
                  <a:lnTo>
                    <a:pt x="1170" y="226"/>
                  </a:lnTo>
                  <a:lnTo>
                    <a:pt x="1182" y="211"/>
                  </a:lnTo>
                  <a:lnTo>
                    <a:pt x="1189" y="194"/>
                  </a:lnTo>
                  <a:lnTo>
                    <a:pt x="1193" y="174"/>
                  </a:lnTo>
                  <a:lnTo>
                    <a:pt x="1189" y="154"/>
                  </a:lnTo>
                  <a:lnTo>
                    <a:pt x="1182" y="136"/>
                  </a:lnTo>
                  <a:lnTo>
                    <a:pt x="1170" y="121"/>
                  </a:lnTo>
                  <a:lnTo>
                    <a:pt x="1156" y="109"/>
                  </a:lnTo>
                  <a:lnTo>
                    <a:pt x="1138" y="102"/>
                  </a:lnTo>
                  <a:lnTo>
                    <a:pt x="1118" y="99"/>
                  </a:lnTo>
                  <a:close/>
                  <a:moveTo>
                    <a:pt x="1116" y="0"/>
                  </a:moveTo>
                  <a:lnTo>
                    <a:pt x="1120" y="0"/>
                  </a:lnTo>
                  <a:lnTo>
                    <a:pt x="1150" y="3"/>
                  </a:lnTo>
                  <a:lnTo>
                    <a:pt x="1180" y="11"/>
                  </a:lnTo>
                  <a:lnTo>
                    <a:pt x="1206" y="23"/>
                  </a:lnTo>
                  <a:lnTo>
                    <a:pt x="1230" y="40"/>
                  </a:lnTo>
                  <a:lnTo>
                    <a:pt x="1252" y="61"/>
                  </a:lnTo>
                  <a:lnTo>
                    <a:pt x="1268" y="85"/>
                  </a:lnTo>
                  <a:lnTo>
                    <a:pt x="1281" y="112"/>
                  </a:lnTo>
                  <a:lnTo>
                    <a:pt x="1288" y="141"/>
                  </a:lnTo>
                  <a:lnTo>
                    <a:pt x="1292" y="171"/>
                  </a:lnTo>
                  <a:lnTo>
                    <a:pt x="1292" y="174"/>
                  </a:lnTo>
                  <a:lnTo>
                    <a:pt x="1294" y="194"/>
                  </a:lnTo>
                  <a:lnTo>
                    <a:pt x="1302" y="211"/>
                  </a:lnTo>
                  <a:lnTo>
                    <a:pt x="1314" y="226"/>
                  </a:lnTo>
                  <a:lnTo>
                    <a:pt x="1328" y="238"/>
                  </a:lnTo>
                  <a:lnTo>
                    <a:pt x="1345" y="245"/>
                  </a:lnTo>
                  <a:lnTo>
                    <a:pt x="1365" y="248"/>
                  </a:lnTo>
                  <a:lnTo>
                    <a:pt x="1442" y="248"/>
                  </a:lnTo>
                  <a:lnTo>
                    <a:pt x="1472" y="251"/>
                  </a:lnTo>
                  <a:lnTo>
                    <a:pt x="1499" y="260"/>
                  </a:lnTo>
                  <a:lnTo>
                    <a:pt x="1524" y="274"/>
                  </a:lnTo>
                  <a:lnTo>
                    <a:pt x="1547" y="291"/>
                  </a:lnTo>
                  <a:lnTo>
                    <a:pt x="1564" y="312"/>
                  </a:lnTo>
                  <a:lnTo>
                    <a:pt x="1578" y="338"/>
                  </a:lnTo>
                  <a:lnTo>
                    <a:pt x="1587" y="366"/>
                  </a:lnTo>
                  <a:lnTo>
                    <a:pt x="1590" y="396"/>
                  </a:lnTo>
                  <a:lnTo>
                    <a:pt x="1590" y="399"/>
                  </a:lnTo>
                  <a:lnTo>
                    <a:pt x="1587" y="428"/>
                  </a:lnTo>
                  <a:lnTo>
                    <a:pt x="1578" y="456"/>
                  </a:lnTo>
                  <a:lnTo>
                    <a:pt x="1564" y="481"/>
                  </a:lnTo>
                  <a:lnTo>
                    <a:pt x="1547" y="503"/>
                  </a:lnTo>
                  <a:lnTo>
                    <a:pt x="1524" y="521"/>
                  </a:lnTo>
                  <a:lnTo>
                    <a:pt x="1499" y="534"/>
                  </a:lnTo>
                  <a:lnTo>
                    <a:pt x="1472" y="543"/>
                  </a:lnTo>
                  <a:lnTo>
                    <a:pt x="1442" y="546"/>
                  </a:lnTo>
                  <a:lnTo>
                    <a:pt x="793" y="546"/>
                  </a:lnTo>
                  <a:lnTo>
                    <a:pt x="764" y="543"/>
                  </a:lnTo>
                  <a:lnTo>
                    <a:pt x="736" y="534"/>
                  </a:lnTo>
                  <a:lnTo>
                    <a:pt x="711" y="521"/>
                  </a:lnTo>
                  <a:lnTo>
                    <a:pt x="689" y="503"/>
                  </a:lnTo>
                  <a:lnTo>
                    <a:pt x="671" y="481"/>
                  </a:lnTo>
                  <a:lnTo>
                    <a:pt x="657" y="456"/>
                  </a:lnTo>
                  <a:lnTo>
                    <a:pt x="649" y="428"/>
                  </a:lnTo>
                  <a:lnTo>
                    <a:pt x="646" y="399"/>
                  </a:lnTo>
                  <a:lnTo>
                    <a:pt x="646" y="396"/>
                  </a:lnTo>
                  <a:lnTo>
                    <a:pt x="649" y="366"/>
                  </a:lnTo>
                  <a:lnTo>
                    <a:pt x="657" y="338"/>
                  </a:lnTo>
                  <a:lnTo>
                    <a:pt x="671" y="312"/>
                  </a:lnTo>
                  <a:lnTo>
                    <a:pt x="689" y="291"/>
                  </a:lnTo>
                  <a:lnTo>
                    <a:pt x="711" y="274"/>
                  </a:lnTo>
                  <a:lnTo>
                    <a:pt x="736" y="260"/>
                  </a:lnTo>
                  <a:lnTo>
                    <a:pt x="764" y="251"/>
                  </a:lnTo>
                  <a:lnTo>
                    <a:pt x="793" y="248"/>
                  </a:lnTo>
                  <a:lnTo>
                    <a:pt x="870" y="248"/>
                  </a:lnTo>
                  <a:lnTo>
                    <a:pt x="889" y="245"/>
                  </a:lnTo>
                  <a:lnTo>
                    <a:pt x="907" y="238"/>
                  </a:lnTo>
                  <a:lnTo>
                    <a:pt x="922" y="226"/>
                  </a:lnTo>
                  <a:lnTo>
                    <a:pt x="933" y="211"/>
                  </a:lnTo>
                  <a:lnTo>
                    <a:pt x="941" y="194"/>
                  </a:lnTo>
                  <a:lnTo>
                    <a:pt x="944" y="174"/>
                  </a:lnTo>
                  <a:lnTo>
                    <a:pt x="944" y="171"/>
                  </a:lnTo>
                  <a:lnTo>
                    <a:pt x="947" y="141"/>
                  </a:lnTo>
                  <a:lnTo>
                    <a:pt x="954" y="112"/>
                  </a:lnTo>
                  <a:lnTo>
                    <a:pt x="967" y="85"/>
                  </a:lnTo>
                  <a:lnTo>
                    <a:pt x="984" y="61"/>
                  </a:lnTo>
                  <a:lnTo>
                    <a:pt x="1005" y="40"/>
                  </a:lnTo>
                  <a:lnTo>
                    <a:pt x="1029" y="23"/>
                  </a:lnTo>
                  <a:lnTo>
                    <a:pt x="1056" y="11"/>
                  </a:lnTo>
                  <a:lnTo>
                    <a:pt x="1085" y="3"/>
                  </a:lnTo>
                  <a:lnTo>
                    <a:pt x="1116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>
                <a:solidFill>
                  <a:prstClr val="black"/>
                </a:solidFill>
              </a:endParaRP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5955160" y="6457720"/>
            <a:ext cx="276225" cy="276225"/>
            <a:chOff x="301857" y="2509837"/>
            <a:chExt cx="276225" cy="276225"/>
          </a:xfrm>
        </p:grpSpPr>
        <p:sp>
          <p:nvSpPr>
            <p:cNvPr id="22" name="타원 21">
              <a:extLst>
                <a:ext uri="{FF2B5EF4-FFF2-40B4-BE49-F238E27FC236}">
                  <a16:creationId xmlns="" xmlns:a16="http://schemas.microsoft.com/office/drawing/2014/main" id="{357320DD-65FD-4B0B-8A0F-2A2BF13648F6}"/>
                </a:ext>
              </a:extLst>
            </p:cNvPr>
            <p:cNvSpPr/>
            <p:nvPr/>
          </p:nvSpPr>
          <p:spPr>
            <a:xfrm>
              <a:off x="301857" y="2509837"/>
              <a:ext cx="276225" cy="276225"/>
            </a:xfrm>
            <a:prstGeom prst="ellipse">
              <a:avLst/>
            </a:prstGeom>
            <a:solidFill>
              <a:srgbClr val="FA3C71"/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3" name="Group 20">
              <a:extLst>
                <a:ext uri="{FF2B5EF4-FFF2-40B4-BE49-F238E27FC236}">
                  <a16:creationId xmlns="" xmlns:a16="http://schemas.microsoft.com/office/drawing/2014/main" id="{8228EEE2-C467-41BF-981D-F383A5D1909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93985" y="2570861"/>
              <a:ext cx="103633" cy="141360"/>
              <a:chOff x="2597" y="4163"/>
              <a:chExt cx="217" cy="296"/>
            </a:xfrm>
            <a:solidFill>
              <a:schemeClr val="bg1"/>
            </a:solidFill>
          </p:grpSpPr>
          <p:sp>
            <p:nvSpPr>
              <p:cNvPr id="24" name="Freeform 22">
                <a:extLst>
                  <a:ext uri="{FF2B5EF4-FFF2-40B4-BE49-F238E27FC236}">
                    <a16:creationId xmlns="" xmlns:a16="http://schemas.microsoft.com/office/drawing/2014/main" id="{384D3324-5153-46F6-B141-FAE43828C4B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30" y="4163"/>
                <a:ext cx="151" cy="176"/>
              </a:xfrm>
              <a:custGeom>
                <a:avLst/>
                <a:gdLst>
                  <a:gd name="T0" fmla="*/ 410 w 1662"/>
                  <a:gd name="T1" fmla="*/ 645 h 1942"/>
                  <a:gd name="T2" fmla="*/ 309 w 1662"/>
                  <a:gd name="T3" fmla="*/ 847 h 1942"/>
                  <a:gd name="T4" fmla="*/ 255 w 1662"/>
                  <a:gd name="T5" fmla="*/ 1023 h 1942"/>
                  <a:gd name="T6" fmla="*/ 263 w 1662"/>
                  <a:gd name="T7" fmla="*/ 1206 h 1942"/>
                  <a:gd name="T8" fmla="*/ 347 w 1662"/>
                  <a:gd name="T9" fmla="*/ 1429 h 1942"/>
                  <a:gd name="T10" fmla="*/ 476 w 1662"/>
                  <a:gd name="T11" fmla="*/ 1620 h 1942"/>
                  <a:gd name="T12" fmla="*/ 638 w 1662"/>
                  <a:gd name="T13" fmla="*/ 1753 h 1942"/>
                  <a:gd name="T14" fmla="*/ 825 w 1662"/>
                  <a:gd name="T15" fmla="*/ 1803 h 1942"/>
                  <a:gd name="T16" fmla="*/ 1013 w 1662"/>
                  <a:gd name="T17" fmla="*/ 1753 h 1942"/>
                  <a:gd name="T18" fmla="*/ 1176 w 1662"/>
                  <a:gd name="T19" fmla="*/ 1619 h 1942"/>
                  <a:gd name="T20" fmla="*/ 1305 w 1662"/>
                  <a:gd name="T21" fmla="*/ 1428 h 1942"/>
                  <a:gd name="T22" fmla="*/ 1388 w 1662"/>
                  <a:gd name="T23" fmla="*/ 1205 h 1942"/>
                  <a:gd name="T24" fmla="*/ 1418 w 1662"/>
                  <a:gd name="T25" fmla="*/ 974 h 1942"/>
                  <a:gd name="T26" fmla="*/ 1266 w 1662"/>
                  <a:gd name="T27" fmla="*/ 836 h 1942"/>
                  <a:gd name="T28" fmla="*/ 1012 w 1662"/>
                  <a:gd name="T29" fmla="*/ 794 h 1942"/>
                  <a:gd name="T30" fmla="*/ 806 w 1662"/>
                  <a:gd name="T31" fmla="*/ 713 h 1942"/>
                  <a:gd name="T32" fmla="*/ 646 w 1662"/>
                  <a:gd name="T33" fmla="*/ 610 h 1942"/>
                  <a:gd name="T34" fmla="*/ 526 w 1662"/>
                  <a:gd name="T35" fmla="*/ 499 h 1942"/>
                  <a:gd name="T36" fmla="*/ 944 w 1662"/>
                  <a:gd name="T37" fmla="*/ 23 h 1942"/>
                  <a:gd name="T38" fmla="*/ 1152 w 1662"/>
                  <a:gd name="T39" fmla="*/ 118 h 1942"/>
                  <a:gd name="T40" fmla="*/ 1271 w 1662"/>
                  <a:gd name="T41" fmla="*/ 205 h 1942"/>
                  <a:gd name="T42" fmla="*/ 1388 w 1662"/>
                  <a:gd name="T43" fmla="*/ 323 h 1942"/>
                  <a:gd name="T44" fmla="*/ 1455 w 1662"/>
                  <a:gd name="T45" fmla="*/ 429 h 1942"/>
                  <a:gd name="T46" fmla="*/ 1524 w 1662"/>
                  <a:gd name="T47" fmla="*/ 626 h 1942"/>
                  <a:gd name="T48" fmla="*/ 1555 w 1662"/>
                  <a:gd name="T49" fmla="*/ 892 h 1942"/>
                  <a:gd name="T50" fmla="*/ 1619 w 1662"/>
                  <a:gd name="T51" fmla="*/ 939 h 1942"/>
                  <a:gd name="T52" fmla="*/ 1657 w 1662"/>
                  <a:gd name="T53" fmla="*/ 1032 h 1942"/>
                  <a:gd name="T54" fmla="*/ 1655 w 1662"/>
                  <a:gd name="T55" fmla="*/ 1183 h 1942"/>
                  <a:gd name="T56" fmla="*/ 1611 w 1662"/>
                  <a:gd name="T57" fmla="*/ 1304 h 1942"/>
                  <a:gd name="T58" fmla="*/ 1537 w 1662"/>
                  <a:gd name="T59" fmla="*/ 1372 h 1942"/>
                  <a:gd name="T60" fmla="*/ 1445 w 1662"/>
                  <a:gd name="T61" fmla="*/ 1454 h 1942"/>
                  <a:gd name="T62" fmla="*/ 1313 w 1662"/>
                  <a:gd name="T63" fmla="*/ 1670 h 1942"/>
                  <a:gd name="T64" fmla="*/ 1141 w 1662"/>
                  <a:gd name="T65" fmla="*/ 1836 h 1942"/>
                  <a:gd name="T66" fmla="*/ 937 w 1662"/>
                  <a:gd name="T67" fmla="*/ 1930 h 1942"/>
                  <a:gd name="T68" fmla="*/ 714 w 1662"/>
                  <a:gd name="T69" fmla="*/ 1930 h 1942"/>
                  <a:gd name="T70" fmla="*/ 510 w 1662"/>
                  <a:gd name="T71" fmla="*/ 1836 h 1942"/>
                  <a:gd name="T72" fmla="*/ 337 w 1662"/>
                  <a:gd name="T73" fmla="*/ 1669 h 1942"/>
                  <a:gd name="T74" fmla="*/ 205 w 1662"/>
                  <a:gd name="T75" fmla="*/ 1452 h 1942"/>
                  <a:gd name="T76" fmla="*/ 111 w 1662"/>
                  <a:gd name="T77" fmla="*/ 1364 h 1942"/>
                  <a:gd name="T78" fmla="*/ 39 w 1662"/>
                  <a:gd name="T79" fmla="*/ 1284 h 1942"/>
                  <a:gd name="T80" fmla="*/ 2 w 1662"/>
                  <a:gd name="T81" fmla="*/ 1143 h 1942"/>
                  <a:gd name="T82" fmla="*/ 9 w 1662"/>
                  <a:gd name="T83" fmla="*/ 1009 h 1942"/>
                  <a:gd name="T84" fmla="*/ 50 w 1662"/>
                  <a:gd name="T85" fmla="*/ 930 h 1942"/>
                  <a:gd name="T86" fmla="*/ 98 w 1662"/>
                  <a:gd name="T87" fmla="*/ 851 h 1942"/>
                  <a:gd name="T88" fmla="*/ 85 w 1662"/>
                  <a:gd name="T89" fmla="*/ 643 h 1942"/>
                  <a:gd name="T90" fmla="*/ 120 w 1662"/>
                  <a:gd name="T91" fmla="*/ 487 h 1942"/>
                  <a:gd name="T92" fmla="*/ 183 w 1662"/>
                  <a:gd name="T93" fmla="*/ 377 h 1942"/>
                  <a:gd name="T94" fmla="*/ 257 w 1662"/>
                  <a:gd name="T95" fmla="*/ 305 h 1942"/>
                  <a:gd name="T96" fmla="*/ 319 w 1662"/>
                  <a:gd name="T97" fmla="*/ 266 h 1942"/>
                  <a:gd name="T98" fmla="*/ 352 w 1662"/>
                  <a:gd name="T99" fmla="*/ 246 h 1942"/>
                  <a:gd name="T100" fmla="*/ 390 w 1662"/>
                  <a:gd name="T101" fmla="*/ 196 h 1942"/>
                  <a:gd name="T102" fmla="*/ 459 w 1662"/>
                  <a:gd name="T103" fmla="*/ 127 h 1942"/>
                  <a:gd name="T104" fmla="*/ 559 w 1662"/>
                  <a:gd name="T105" fmla="*/ 57 h 1942"/>
                  <a:gd name="T106" fmla="*/ 690 w 1662"/>
                  <a:gd name="T107" fmla="*/ 10 h 19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662" h="1942">
                    <a:moveTo>
                      <a:pt x="526" y="499"/>
                    </a:moveTo>
                    <a:lnTo>
                      <a:pt x="484" y="546"/>
                    </a:lnTo>
                    <a:lnTo>
                      <a:pt x="445" y="595"/>
                    </a:lnTo>
                    <a:lnTo>
                      <a:pt x="410" y="645"/>
                    </a:lnTo>
                    <a:lnTo>
                      <a:pt x="379" y="696"/>
                    </a:lnTo>
                    <a:lnTo>
                      <a:pt x="352" y="747"/>
                    </a:lnTo>
                    <a:lnTo>
                      <a:pt x="329" y="797"/>
                    </a:lnTo>
                    <a:lnTo>
                      <a:pt x="309" y="847"/>
                    </a:lnTo>
                    <a:lnTo>
                      <a:pt x="291" y="895"/>
                    </a:lnTo>
                    <a:lnTo>
                      <a:pt x="277" y="941"/>
                    </a:lnTo>
                    <a:lnTo>
                      <a:pt x="264" y="984"/>
                    </a:lnTo>
                    <a:lnTo>
                      <a:pt x="255" y="1023"/>
                    </a:lnTo>
                    <a:lnTo>
                      <a:pt x="247" y="1059"/>
                    </a:lnTo>
                    <a:lnTo>
                      <a:pt x="241" y="1091"/>
                    </a:lnTo>
                    <a:lnTo>
                      <a:pt x="250" y="1148"/>
                    </a:lnTo>
                    <a:lnTo>
                      <a:pt x="263" y="1206"/>
                    </a:lnTo>
                    <a:lnTo>
                      <a:pt x="280" y="1263"/>
                    </a:lnTo>
                    <a:lnTo>
                      <a:pt x="299" y="1320"/>
                    </a:lnTo>
                    <a:lnTo>
                      <a:pt x="322" y="1375"/>
                    </a:lnTo>
                    <a:lnTo>
                      <a:pt x="347" y="1429"/>
                    </a:lnTo>
                    <a:lnTo>
                      <a:pt x="375" y="1480"/>
                    </a:lnTo>
                    <a:lnTo>
                      <a:pt x="406" y="1530"/>
                    </a:lnTo>
                    <a:lnTo>
                      <a:pt x="440" y="1576"/>
                    </a:lnTo>
                    <a:lnTo>
                      <a:pt x="476" y="1620"/>
                    </a:lnTo>
                    <a:lnTo>
                      <a:pt x="513" y="1659"/>
                    </a:lnTo>
                    <a:lnTo>
                      <a:pt x="553" y="1695"/>
                    </a:lnTo>
                    <a:lnTo>
                      <a:pt x="594" y="1726"/>
                    </a:lnTo>
                    <a:lnTo>
                      <a:pt x="638" y="1753"/>
                    </a:lnTo>
                    <a:lnTo>
                      <a:pt x="683" y="1774"/>
                    </a:lnTo>
                    <a:lnTo>
                      <a:pt x="729" y="1789"/>
                    </a:lnTo>
                    <a:lnTo>
                      <a:pt x="777" y="1800"/>
                    </a:lnTo>
                    <a:lnTo>
                      <a:pt x="825" y="1803"/>
                    </a:lnTo>
                    <a:lnTo>
                      <a:pt x="875" y="1800"/>
                    </a:lnTo>
                    <a:lnTo>
                      <a:pt x="922" y="1789"/>
                    </a:lnTo>
                    <a:lnTo>
                      <a:pt x="968" y="1774"/>
                    </a:lnTo>
                    <a:lnTo>
                      <a:pt x="1013" y="1753"/>
                    </a:lnTo>
                    <a:lnTo>
                      <a:pt x="1056" y="1726"/>
                    </a:lnTo>
                    <a:lnTo>
                      <a:pt x="1099" y="1695"/>
                    </a:lnTo>
                    <a:lnTo>
                      <a:pt x="1139" y="1659"/>
                    </a:lnTo>
                    <a:lnTo>
                      <a:pt x="1176" y="1619"/>
                    </a:lnTo>
                    <a:lnTo>
                      <a:pt x="1212" y="1576"/>
                    </a:lnTo>
                    <a:lnTo>
                      <a:pt x="1245" y="1529"/>
                    </a:lnTo>
                    <a:lnTo>
                      <a:pt x="1276" y="1480"/>
                    </a:lnTo>
                    <a:lnTo>
                      <a:pt x="1305" y="1428"/>
                    </a:lnTo>
                    <a:lnTo>
                      <a:pt x="1330" y="1374"/>
                    </a:lnTo>
                    <a:lnTo>
                      <a:pt x="1353" y="1319"/>
                    </a:lnTo>
                    <a:lnTo>
                      <a:pt x="1372" y="1262"/>
                    </a:lnTo>
                    <a:lnTo>
                      <a:pt x="1388" y="1205"/>
                    </a:lnTo>
                    <a:lnTo>
                      <a:pt x="1401" y="1147"/>
                    </a:lnTo>
                    <a:lnTo>
                      <a:pt x="1411" y="1089"/>
                    </a:lnTo>
                    <a:lnTo>
                      <a:pt x="1416" y="1032"/>
                    </a:lnTo>
                    <a:lnTo>
                      <a:pt x="1418" y="974"/>
                    </a:lnTo>
                    <a:lnTo>
                      <a:pt x="1417" y="904"/>
                    </a:lnTo>
                    <a:lnTo>
                      <a:pt x="1414" y="838"/>
                    </a:lnTo>
                    <a:lnTo>
                      <a:pt x="1339" y="839"/>
                    </a:lnTo>
                    <a:lnTo>
                      <a:pt x="1266" y="836"/>
                    </a:lnTo>
                    <a:lnTo>
                      <a:pt x="1198" y="830"/>
                    </a:lnTo>
                    <a:lnTo>
                      <a:pt x="1133" y="820"/>
                    </a:lnTo>
                    <a:lnTo>
                      <a:pt x="1070" y="808"/>
                    </a:lnTo>
                    <a:lnTo>
                      <a:pt x="1012" y="794"/>
                    </a:lnTo>
                    <a:lnTo>
                      <a:pt x="956" y="777"/>
                    </a:lnTo>
                    <a:lnTo>
                      <a:pt x="903" y="757"/>
                    </a:lnTo>
                    <a:lnTo>
                      <a:pt x="853" y="737"/>
                    </a:lnTo>
                    <a:lnTo>
                      <a:pt x="806" y="713"/>
                    </a:lnTo>
                    <a:lnTo>
                      <a:pt x="762" y="690"/>
                    </a:lnTo>
                    <a:lnTo>
                      <a:pt x="721" y="664"/>
                    </a:lnTo>
                    <a:lnTo>
                      <a:pt x="682" y="638"/>
                    </a:lnTo>
                    <a:lnTo>
                      <a:pt x="646" y="610"/>
                    </a:lnTo>
                    <a:lnTo>
                      <a:pt x="612" y="583"/>
                    </a:lnTo>
                    <a:lnTo>
                      <a:pt x="581" y="555"/>
                    </a:lnTo>
                    <a:lnTo>
                      <a:pt x="552" y="527"/>
                    </a:lnTo>
                    <a:lnTo>
                      <a:pt x="526" y="499"/>
                    </a:lnTo>
                    <a:close/>
                    <a:moveTo>
                      <a:pt x="808" y="0"/>
                    </a:moveTo>
                    <a:lnTo>
                      <a:pt x="851" y="3"/>
                    </a:lnTo>
                    <a:lnTo>
                      <a:pt x="897" y="11"/>
                    </a:lnTo>
                    <a:lnTo>
                      <a:pt x="944" y="23"/>
                    </a:lnTo>
                    <a:lnTo>
                      <a:pt x="993" y="39"/>
                    </a:lnTo>
                    <a:lnTo>
                      <a:pt x="1044" y="60"/>
                    </a:lnTo>
                    <a:lnTo>
                      <a:pt x="1097" y="86"/>
                    </a:lnTo>
                    <a:lnTo>
                      <a:pt x="1152" y="118"/>
                    </a:lnTo>
                    <a:lnTo>
                      <a:pt x="1179" y="135"/>
                    </a:lnTo>
                    <a:lnTo>
                      <a:pt x="1208" y="155"/>
                    </a:lnTo>
                    <a:lnTo>
                      <a:pt x="1239" y="179"/>
                    </a:lnTo>
                    <a:lnTo>
                      <a:pt x="1271" y="205"/>
                    </a:lnTo>
                    <a:lnTo>
                      <a:pt x="1304" y="233"/>
                    </a:lnTo>
                    <a:lnTo>
                      <a:pt x="1334" y="261"/>
                    </a:lnTo>
                    <a:lnTo>
                      <a:pt x="1363" y="292"/>
                    </a:lnTo>
                    <a:lnTo>
                      <a:pt x="1388" y="323"/>
                    </a:lnTo>
                    <a:lnTo>
                      <a:pt x="1409" y="353"/>
                    </a:lnTo>
                    <a:lnTo>
                      <a:pt x="1409" y="353"/>
                    </a:lnTo>
                    <a:lnTo>
                      <a:pt x="1433" y="389"/>
                    </a:lnTo>
                    <a:lnTo>
                      <a:pt x="1455" y="429"/>
                    </a:lnTo>
                    <a:lnTo>
                      <a:pt x="1475" y="472"/>
                    </a:lnTo>
                    <a:lnTo>
                      <a:pt x="1493" y="519"/>
                    </a:lnTo>
                    <a:lnTo>
                      <a:pt x="1509" y="570"/>
                    </a:lnTo>
                    <a:lnTo>
                      <a:pt x="1524" y="626"/>
                    </a:lnTo>
                    <a:lnTo>
                      <a:pt x="1535" y="685"/>
                    </a:lnTo>
                    <a:lnTo>
                      <a:pt x="1545" y="749"/>
                    </a:lnTo>
                    <a:lnTo>
                      <a:pt x="1551" y="817"/>
                    </a:lnTo>
                    <a:lnTo>
                      <a:pt x="1555" y="892"/>
                    </a:lnTo>
                    <a:lnTo>
                      <a:pt x="1573" y="900"/>
                    </a:lnTo>
                    <a:lnTo>
                      <a:pt x="1590" y="910"/>
                    </a:lnTo>
                    <a:lnTo>
                      <a:pt x="1605" y="922"/>
                    </a:lnTo>
                    <a:lnTo>
                      <a:pt x="1619" y="939"/>
                    </a:lnTo>
                    <a:lnTo>
                      <a:pt x="1632" y="957"/>
                    </a:lnTo>
                    <a:lnTo>
                      <a:pt x="1642" y="979"/>
                    </a:lnTo>
                    <a:lnTo>
                      <a:pt x="1651" y="1003"/>
                    </a:lnTo>
                    <a:lnTo>
                      <a:pt x="1657" y="1032"/>
                    </a:lnTo>
                    <a:lnTo>
                      <a:pt x="1661" y="1064"/>
                    </a:lnTo>
                    <a:lnTo>
                      <a:pt x="1662" y="1102"/>
                    </a:lnTo>
                    <a:lnTo>
                      <a:pt x="1660" y="1143"/>
                    </a:lnTo>
                    <a:lnTo>
                      <a:pt x="1655" y="1183"/>
                    </a:lnTo>
                    <a:lnTo>
                      <a:pt x="1648" y="1218"/>
                    </a:lnTo>
                    <a:lnTo>
                      <a:pt x="1638" y="1250"/>
                    </a:lnTo>
                    <a:lnTo>
                      <a:pt x="1625" y="1278"/>
                    </a:lnTo>
                    <a:lnTo>
                      <a:pt x="1611" y="1304"/>
                    </a:lnTo>
                    <a:lnTo>
                      <a:pt x="1595" y="1325"/>
                    </a:lnTo>
                    <a:lnTo>
                      <a:pt x="1577" y="1344"/>
                    </a:lnTo>
                    <a:lnTo>
                      <a:pt x="1558" y="1360"/>
                    </a:lnTo>
                    <a:lnTo>
                      <a:pt x="1537" y="1372"/>
                    </a:lnTo>
                    <a:lnTo>
                      <a:pt x="1515" y="1382"/>
                    </a:lnTo>
                    <a:lnTo>
                      <a:pt x="1493" y="1390"/>
                    </a:lnTo>
                    <a:lnTo>
                      <a:pt x="1471" y="1395"/>
                    </a:lnTo>
                    <a:lnTo>
                      <a:pt x="1445" y="1454"/>
                    </a:lnTo>
                    <a:lnTo>
                      <a:pt x="1416" y="1512"/>
                    </a:lnTo>
                    <a:lnTo>
                      <a:pt x="1385" y="1567"/>
                    </a:lnTo>
                    <a:lnTo>
                      <a:pt x="1350" y="1620"/>
                    </a:lnTo>
                    <a:lnTo>
                      <a:pt x="1313" y="1670"/>
                    </a:lnTo>
                    <a:lnTo>
                      <a:pt x="1273" y="1717"/>
                    </a:lnTo>
                    <a:lnTo>
                      <a:pt x="1231" y="1761"/>
                    </a:lnTo>
                    <a:lnTo>
                      <a:pt x="1187" y="1801"/>
                    </a:lnTo>
                    <a:lnTo>
                      <a:pt x="1141" y="1836"/>
                    </a:lnTo>
                    <a:lnTo>
                      <a:pt x="1092" y="1868"/>
                    </a:lnTo>
                    <a:lnTo>
                      <a:pt x="1042" y="1893"/>
                    </a:lnTo>
                    <a:lnTo>
                      <a:pt x="990" y="1915"/>
                    </a:lnTo>
                    <a:lnTo>
                      <a:pt x="937" y="1930"/>
                    </a:lnTo>
                    <a:lnTo>
                      <a:pt x="882" y="1939"/>
                    </a:lnTo>
                    <a:lnTo>
                      <a:pt x="825" y="1942"/>
                    </a:lnTo>
                    <a:lnTo>
                      <a:pt x="769" y="1939"/>
                    </a:lnTo>
                    <a:lnTo>
                      <a:pt x="714" y="1930"/>
                    </a:lnTo>
                    <a:lnTo>
                      <a:pt x="661" y="1915"/>
                    </a:lnTo>
                    <a:lnTo>
                      <a:pt x="608" y="1893"/>
                    </a:lnTo>
                    <a:lnTo>
                      <a:pt x="558" y="1867"/>
                    </a:lnTo>
                    <a:lnTo>
                      <a:pt x="510" y="1836"/>
                    </a:lnTo>
                    <a:lnTo>
                      <a:pt x="464" y="1800"/>
                    </a:lnTo>
                    <a:lnTo>
                      <a:pt x="419" y="1760"/>
                    </a:lnTo>
                    <a:lnTo>
                      <a:pt x="377" y="1716"/>
                    </a:lnTo>
                    <a:lnTo>
                      <a:pt x="337" y="1669"/>
                    </a:lnTo>
                    <a:lnTo>
                      <a:pt x="300" y="1618"/>
                    </a:lnTo>
                    <a:lnTo>
                      <a:pt x="266" y="1565"/>
                    </a:lnTo>
                    <a:lnTo>
                      <a:pt x="234" y="1510"/>
                    </a:lnTo>
                    <a:lnTo>
                      <a:pt x="205" y="1452"/>
                    </a:lnTo>
                    <a:lnTo>
                      <a:pt x="179" y="1392"/>
                    </a:lnTo>
                    <a:lnTo>
                      <a:pt x="156" y="1386"/>
                    </a:lnTo>
                    <a:lnTo>
                      <a:pt x="133" y="1376"/>
                    </a:lnTo>
                    <a:lnTo>
                      <a:pt x="111" y="1364"/>
                    </a:lnTo>
                    <a:lnTo>
                      <a:pt x="91" y="1349"/>
                    </a:lnTo>
                    <a:lnTo>
                      <a:pt x="72" y="1330"/>
                    </a:lnTo>
                    <a:lnTo>
                      <a:pt x="55" y="1309"/>
                    </a:lnTo>
                    <a:lnTo>
                      <a:pt x="39" y="1284"/>
                    </a:lnTo>
                    <a:lnTo>
                      <a:pt x="26" y="1254"/>
                    </a:lnTo>
                    <a:lnTo>
                      <a:pt x="15" y="1221"/>
                    </a:lnTo>
                    <a:lnTo>
                      <a:pt x="7" y="1184"/>
                    </a:lnTo>
                    <a:lnTo>
                      <a:pt x="2" y="1143"/>
                    </a:lnTo>
                    <a:lnTo>
                      <a:pt x="0" y="1104"/>
                    </a:lnTo>
                    <a:lnTo>
                      <a:pt x="1" y="1068"/>
                    </a:lnTo>
                    <a:lnTo>
                      <a:pt x="4" y="1038"/>
                    </a:lnTo>
                    <a:lnTo>
                      <a:pt x="9" y="1009"/>
                    </a:lnTo>
                    <a:lnTo>
                      <a:pt x="17" y="985"/>
                    </a:lnTo>
                    <a:lnTo>
                      <a:pt x="27" y="964"/>
                    </a:lnTo>
                    <a:lnTo>
                      <a:pt x="38" y="946"/>
                    </a:lnTo>
                    <a:lnTo>
                      <a:pt x="50" y="930"/>
                    </a:lnTo>
                    <a:lnTo>
                      <a:pt x="65" y="916"/>
                    </a:lnTo>
                    <a:lnTo>
                      <a:pt x="80" y="906"/>
                    </a:lnTo>
                    <a:lnTo>
                      <a:pt x="96" y="897"/>
                    </a:lnTo>
                    <a:lnTo>
                      <a:pt x="98" y="851"/>
                    </a:lnTo>
                    <a:lnTo>
                      <a:pt x="89" y="794"/>
                    </a:lnTo>
                    <a:lnTo>
                      <a:pt x="85" y="740"/>
                    </a:lnTo>
                    <a:lnTo>
                      <a:pt x="83" y="690"/>
                    </a:lnTo>
                    <a:lnTo>
                      <a:pt x="85" y="643"/>
                    </a:lnTo>
                    <a:lnTo>
                      <a:pt x="90" y="599"/>
                    </a:lnTo>
                    <a:lnTo>
                      <a:pt x="98" y="559"/>
                    </a:lnTo>
                    <a:lnTo>
                      <a:pt x="108" y="522"/>
                    </a:lnTo>
                    <a:lnTo>
                      <a:pt x="120" y="487"/>
                    </a:lnTo>
                    <a:lnTo>
                      <a:pt x="134" y="455"/>
                    </a:lnTo>
                    <a:lnTo>
                      <a:pt x="149" y="427"/>
                    </a:lnTo>
                    <a:lnTo>
                      <a:pt x="166" y="400"/>
                    </a:lnTo>
                    <a:lnTo>
                      <a:pt x="183" y="377"/>
                    </a:lnTo>
                    <a:lnTo>
                      <a:pt x="202" y="355"/>
                    </a:lnTo>
                    <a:lnTo>
                      <a:pt x="220" y="337"/>
                    </a:lnTo>
                    <a:lnTo>
                      <a:pt x="239" y="320"/>
                    </a:lnTo>
                    <a:lnTo>
                      <a:pt x="257" y="305"/>
                    </a:lnTo>
                    <a:lnTo>
                      <a:pt x="274" y="293"/>
                    </a:lnTo>
                    <a:lnTo>
                      <a:pt x="290" y="282"/>
                    </a:lnTo>
                    <a:lnTo>
                      <a:pt x="305" y="273"/>
                    </a:lnTo>
                    <a:lnTo>
                      <a:pt x="319" y="266"/>
                    </a:lnTo>
                    <a:lnTo>
                      <a:pt x="331" y="260"/>
                    </a:lnTo>
                    <a:lnTo>
                      <a:pt x="341" y="255"/>
                    </a:lnTo>
                    <a:lnTo>
                      <a:pt x="348" y="253"/>
                    </a:lnTo>
                    <a:lnTo>
                      <a:pt x="352" y="246"/>
                    </a:lnTo>
                    <a:lnTo>
                      <a:pt x="359" y="237"/>
                    </a:lnTo>
                    <a:lnTo>
                      <a:pt x="367" y="225"/>
                    </a:lnTo>
                    <a:lnTo>
                      <a:pt x="377" y="212"/>
                    </a:lnTo>
                    <a:lnTo>
                      <a:pt x="390" y="196"/>
                    </a:lnTo>
                    <a:lnTo>
                      <a:pt x="404" y="180"/>
                    </a:lnTo>
                    <a:lnTo>
                      <a:pt x="421" y="163"/>
                    </a:lnTo>
                    <a:lnTo>
                      <a:pt x="439" y="145"/>
                    </a:lnTo>
                    <a:lnTo>
                      <a:pt x="459" y="127"/>
                    </a:lnTo>
                    <a:lnTo>
                      <a:pt x="481" y="108"/>
                    </a:lnTo>
                    <a:lnTo>
                      <a:pt x="505" y="91"/>
                    </a:lnTo>
                    <a:lnTo>
                      <a:pt x="531" y="74"/>
                    </a:lnTo>
                    <a:lnTo>
                      <a:pt x="559" y="57"/>
                    </a:lnTo>
                    <a:lnTo>
                      <a:pt x="589" y="43"/>
                    </a:lnTo>
                    <a:lnTo>
                      <a:pt x="620" y="30"/>
                    </a:lnTo>
                    <a:lnTo>
                      <a:pt x="655" y="19"/>
                    </a:lnTo>
                    <a:lnTo>
                      <a:pt x="690" y="10"/>
                    </a:lnTo>
                    <a:lnTo>
                      <a:pt x="728" y="3"/>
                    </a:lnTo>
                    <a:lnTo>
                      <a:pt x="767" y="0"/>
                    </a:lnTo>
                    <a:lnTo>
                      <a:pt x="80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25" name="Freeform 23">
                <a:extLst>
                  <a:ext uri="{FF2B5EF4-FFF2-40B4-BE49-F238E27FC236}">
                    <a16:creationId xmlns="" xmlns:a16="http://schemas.microsoft.com/office/drawing/2014/main" id="{74D96987-565B-44BD-8860-085B5D1726C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64" y="4250"/>
                <a:ext cx="83" cy="27"/>
              </a:xfrm>
              <a:custGeom>
                <a:avLst/>
                <a:gdLst>
                  <a:gd name="T0" fmla="*/ 613 w 916"/>
                  <a:gd name="T1" fmla="*/ 78 h 300"/>
                  <a:gd name="T2" fmla="*/ 561 w 916"/>
                  <a:gd name="T3" fmla="*/ 109 h 300"/>
                  <a:gd name="T4" fmla="*/ 554 w 916"/>
                  <a:gd name="T5" fmla="*/ 165 h 300"/>
                  <a:gd name="T6" fmla="*/ 579 w 916"/>
                  <a:gd name="T7" fmla="*/ 210 h 300"/>
                  <a:gd name="T8" fmla="*/ 665 w 916"/>
                  <a:gd name="T9" fmla="*/ 229 h 300"/>
                  <a:gd name="T10" fmla="*/ 787 w 916"/>
                  <a:gd name="T11" fmla="*/ 223 h 300"/>
                  <a:gd name="T12" fmla="*/ 839 w 916"/>
                  <a:gd name="T13" fmla="*/ 191 h 300"/>
                  <a:gd name="T14" fmla="*/ 846 w 916"/>
                  <a:gd name="T15" fmla="*/ 135 h 300"/>
                  <a:gd name="T16" fmla="*/ 820 w 916"/>
                  <a:gd name="T17" fmla="*/ 90 h 300"/>
                  <a:gd name="T18" fmla="*/ 734 w 916"/>
                  <a:gd name="T19" fmla="*/ 72 h 300"/>
                  <a:gd name="T20" fmla="*/ 153 w 916"/>
                  <a:gd name="T21" fmla="*/ 74 h 300"/>
                  <a:gd name="T22" fmla="*/ 85 w 916"/>
                  <a:gd name="T23" fmla="*/ 99 h 300"/>
                  <a:gd name="T24" fmla="*/ 70 w 916"/>
                  <a:gd name="T25" fmla="*/ 150 h 300"/>
                  <a:gd name="T26" fmla="*/ 85 w 916"/>
                  <a:gd name="T27" fmla="*/ 201 h 300"/>
                  <a:gd name="T28" fmla="*/ 153 w 916"/>
                  <a:gd name="T29" fmla="*/ 227 h 300"/>
                  <a:gd name="T30" fmla="*/ 280 w 916"/>
                  <a:gd name="T31" fmla="*/ 227 h 300"/>
                  <a:gd name="T32" fmla="*/ 348 w 916"/>
                  <a:gd name="T33" fmla="*/ 201 h 300"/>
                  <a:gd name="T34" fmla="*/ 363 w 916"/>
                  <a:gd name="T35" fmla="*/ 150 h 300"/>
                  <a:gd name="T36" fmla="*/ 348 w 916"/>
                  <a:gd name="T37" fmla="*/ 99 h 300"/>
                  <a:gd name="T38" fmla="*/ 280 w 916"/>
                  <a:gd name="T39" fmla="*/ 74 h 300"/>
                  <a:gd name="T40" fmla="*/ 234 w 916"/>
                  <a:gd name="T41" fmla="*/ 0 h 300"/>
                  <a:gd name="T42" fmla="*/ 321 w 916"/>
                  <a:gd name="T43" fmla="*/ 9 h 300"/>
                  <a:gd name="T44" fmla="*/ 400 w 916"/>
                  <a:gd name="T45" fmla="*/ 53 h 300"/>
                  <a:gd name="T46" fmla="*/ 574 w 916"/>
                  <a:gd name="T47" fmla="*/ 17 h 300"/>
                  <a:gd name="T48" fmla="*/ 662 w 916"/>
                  <a:gd name="T49" fmla="*/ 1 h 300"/>
                  <a:gd name="T50" fmla="*/ 732 w 916"/>
                  <a:gd name="T51" fmla="*/ 0 h 300"/>
                  <a:gd name="T52" fmla="*/ 806 w 916"/>
                  <a:gd name="T53" fmla="*/ 10 h 300"/>
                  <a:gd name="T54" fmla="*/ 875 w 916"/>
                  <a:gd name="T55" fmla="*/ 45 h 300"/>
                  <a:gd name="T56" fmla="*/ 914 w 916"/>
                  <a:gd name="T57" fmla="*/ 123 h 300"/>
                  <a:gd name="T58" fmla="*/ 900 w 916"/>
                  <a:gd name="T59" fmla="*/ 223 h 300"/>
                  <a:gd name="T60" fmla="*/ 843 w 916"/>
                  <a:gd name="T61" fmla="*/ 277 h 300"/>
                  <a:gd name="T62" fmla="*/ 768 w 916"/>
                  <a:gd name="T63" fmla="*/ 297 h 300"/>
                  <a:gd name="T64" fmla="*/ 699 w 916"/>
                  <a:gd name="T65" fmla="*/ 300 h 300"/>
                  <a:gd name="T66" fmla="*/ 632 w 916"/>
                  <a:gd name="T67" fmla="*/ 297 h 300"/>
                  <a:gd name="T68" fmla="*/ 557 w 916"/>
                  <a:gd name="T69" fmla="*/ 277 h 300"/>
                  <a:gd name="T70" fmla="*/ 500 w 916"/>
                  <a:gd name="T71" fmla="*/ 224 h 300"/>
                  <a:gd name="T72" fmla="*/ 485 w 916"/>
                  <a:gd name="T73" fmla="*/ 137 h 300"/>
                  <a:gd name="T74" fmla="*/ 432 w 916"/>
                  <a:gd name="T75" fmla="*/ 150 h 300"/>
                  <a:gd name="T76" fmla="*/ 405 w 916"/>
                  <a:gd name="T77" fmla="*/ 241 h 300"/>
                  <a:gd name="T78" fmla="*/ 342 w 916"/>
                  <a:gd name="T79" fmla="*/ 284 h 300"/>
                  <a:gd name="T80" fmla="*/ 266 w 916"/>
                  <a:gd name="T81" fmla="*/ 298 h 300"/>
                  <a:gd name="T82" fmla="*/ 201 w 916"/>
                  <a:gd name="T83" fmla="*/ 299 h 300"/>
                  <a:gd name="T84" fmla="*/ 129 w 916"/>
                  <a:gd name="T85" fmla="*/ 294 h 300"/>
                  <a:gd name="T86" fmla="*/ 57 w 916"/>
                  <a:gd name="T87" fmla="*/ 267 h 300"/>
                  <a:gd name="T88" fmla="*/ 7 w 916"/>
                  <a:gd name="T89" fmla="*/ 202 h 300"/>
                  <a:gd name="T90" fmla="*/ 7 w 916"/>
                  <a:gd name="T91" fmla="*/ 98 h 300"/>
                  <a:gd name="T92" fmla="*/ 57 w 916"/>
                  <a:gd name="T93" fmla="*/ 33 h 300"/>
                  <a:gd name="T94" fmla="*/ 129 w 916"/>
                  <a:gd name="T95" fmla="*/ 6 h 300"/>
                  <a:gd name="T96" fmla="*/ 201 w 916"/>
                  <a:gd name="T97" fmla="*/ 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16" h="300">
                    <a:moveTo>
                      <a:pt x="699" y="71"/>
                    </a:moveTo>
                    <a:lnTo>
                      <a:pt x="665" y="72"/>
                    </a:lnTo>
                    <a:lnTo>
                      <a:pt x="636" y="74"/>
                    </a:lnTo>
                    <a:lnTo>
                      <a:pt x="613" y="78"/>
                    </a:lnTo>
                    <a:lnTo>
                      <a:pt x="594" y="83"/>
                    </a:lnTo>
                    <a:lnTo>
                      <a:pt x="579" y="90"/>
                    </a:lnTo>
                    <a:lnTo>
                      <a:pt x="569" y="99"/>
                    </a:lnTo>
                    <a:lnTo>
                      <a:pt x="561" y="109"/>
                    </a:lnTo>
                    <a:lnTo>
                      <a:pt x="556" y="122"/>
                    </a:lnTo>
                    <a:lnTo>
                      <a:pt x="554" y="135"/>
                    </a:lnTo>
                    <a:lnTo>
                      <a:pt x="553" y="150"/>
                    </a:lnTo>
                    <a:lnTo>
                      <a:pt x="554" y="165"/>
                    </a:lnTo>
                    <a:lnTo>
                      <a:pt x="556" y="179"/>
                    </a:lnTo>
                    <a:lnTo>
                      <a:pt x="561" y="191"/>
                    </a:lnTo>
                    <a:lnTo>
                      <a:pt x="569" y="201"/>
                    </a:lnTo>
                    <a:lnTo>
                      <a:pt x="579" y="210"/>
                    </a:lnTo>
                    <a:lnTo>
                      <a:pt x="594" y="216"/>
                    </a:lnTo>
                    <a:lnTo>
                      <a:pt x="613" y="223"/>
                    </a:lnTo>
                    <a:lnTo>
                      <a:pt x="636" y="227"/>
                    </a:lnTo>
                    <a:lnTo>
                      <a:pt x="665" y="229"/>
                    </a:lnTo>
                    <a:lnTo>
                      <a:pt x="699" y="230"/>
                    </a:lnTo>
                    <a:lnTo>
                      <a:pt x="734" y="229"/>
                    </a:lnTo>
                    <a:lnTo>
                      <a:pt x="763" y="227"/>
                    </a:lnTo>
                    <a:lnTo>
                      <a:pt x="787" y="223"/>
                    </a:lnTo>
                    <a:lnTo>
                      <a:pt x="805" y="216"/>
                    </a:lnTo>
                    <a:lnTo>
                      <a:pt x="820" y="210"/>
                    </a:lnTo>
                    <a:lnTo>
                      <a:pt x="831" y="201"/>
                    </a:lnTo>
                    <a:lnTo>
                      <a:pt x="839" y="191"/>
                    </a:lnTo>
                    <a:lnTo>
                      <a:pt x="843" y="179"/>
                    </a:lnTo>
                    <a:lnTo>
                      <a:pt x="846" y="165"/>
                    </a:lnTo>
                    <a:lnTo>
                      <a:pt x="847" y="150"/>
                    </a:lnTo>
                    <a:lnTo>
                      <a:pt x="846" y="135"/>
                    </a:lnTo>
                    <a:lnTo>
                      <a:pt x="843" y="122"/>
                    </a:lnTo>
                    <a:lnTo>
                      <a:pt x="839" y="109"/>
                    </a:lnTo>
                    <a:lnTo>
                      <a:pt x="831" y="99"/>
                    </a:lnTo>
                    <a:lnTo>
                      <a:pt x="820" y="90"/>
                    </a:lnTo>
                    <a:lnTo>
                      <a:pt x="805" y="83"/>
                    </a:lnTo>
                    <a:lnTo>
                      <a:pt x="787" y="78"/>
                    </a:lnTo>
                    <a:lnTo>
                      <a:pt x="763" y="74"/>
                    </a:lnTo>
                    <a:lnTo>
                      <a:pt x="734" y="72"/>
                    </a:lnTo>
                    <a:lnTo>
                      <a:pt x="699" y="71"/>
                    </a:lnTo>
                    <a:close/>
                    <a:moveTo>
                      <a:pt x="216" y="71"/>
                    </a:moveTo>
                    <a:lnTo>
                      <a:pt x="182" y="72"/>
                    </a:lnTo>
                    <a:lnTo>
                      <a:pt x="153" y="74"/>
                    </a:lnTo>
                    <a:lnTo>
                      <a:pt x="130" y="78"/>
                    </a:lnTo>
                    <a:lnTo>
                      <a:pt x="111" y="83"/>
                    </a:lnTo>
                    <a:lnTo>
                      <a:pt x="96" y="90"/>
                    </a:lnTo>
                    <a:lnTo>
                      <a:pt x="85" y="99"/>
                    </a:lnTo>
                    <a:lnTo>
                      <a:pt x="78" y="109"/>
                    </a:lnTo>
                    <a:lnTo>
                      <a:pt x="73" y="122"/>
                    </a:lnTo>
                    <a:lnTo>
                      <a:pt x="70" y="135"/>
                    </a:lnTo>
                    <a:lnTo>
                      <a:pt x="70" y="150"/>
                    </a:lnTo>
                    <a:lnTo>
                      <a:pt x="70" y="165"/>
                    </a:lnTo>
                    <a:lnTo>
                      <a:pt x="73" y="179"/>
                    </a:lnTo>
                    <a:lnTo>
                      <a:pt x="78" y="191"/>
                    </a:lnTo>
                    <a:lnTo>
                      <a:pt x="85" y="201"/>
                    </a:lnTo>
                    <a:lnTo>
                      <a:pt x="96" y="210"/>
                    </a:lnTo>
                    <a:lnTo>
                      <a:pt x="111" y="216"/>
                    </a:lnTo>
                    <a:lnTo>
                      <a:pt x="130" y="223"/>
                    </a:lnTo>
                    <a:lnTo>
                      <a:pt x="153" y="227"/>
                    </a:lnTo>
                    <a:lnTo>
                      <a:pt x="182" y="229"/>
                    </a:lnTo>
                    <a:lnTo>
                      <a:pt x="216" y="230"/>
                    </a:lnTo>
                    <a:lnTo>
                      <a:pt x="250" y="229"/>
                    </a:lnTo>
                    <a:lnTo>
                      <a:pt x="280" y="227"/>
                    </a:lnTo>
                    <a:lnTo>
                      <a:pt x="304" y="223"/>
                    </a:lnTo>
                    <a:lnTo>
                      <a:pt x="322" y="216"/>
                    </a:lnTo>
                    <a:lnTo>
                      <a:pt x="337" y="210"/>
                    </a:lnTo>
                    <a:lnTo>
                      <a:pt x="348" y="201"/>
                    </a:lnTo>
                    <a:lnTo>
                      <a:pt x="355" y="191"/>
                    </a:lnTo>
                    <a:lnTo>
                      <a:pt x="360" y="179"/>
                    </a:lnTo>
                    <a:lnTo>
                      <a:pt x="363" y="165"/>
                    </a:lnTo>
                    <a:lnTo>
                      <a:pt x="363" y="150"/>
                    </a:lnTo>
                    <a:lnTo>
                      <a:pt x="363" y="135"/>
                    </a:lnTo>
                    <a:lnTo>
                      <a:pt x="360" y="122"/>
                    </a:lnTo>
                    <a:lnTo>
                      <a:pt x="355" y="109"/>
                    </a:lnTo>
                    <a:lnTo>
                      <a:pt x="348" y="99"/>
                    </a:lnTo>
                    <a:lnTo>
                      <a:pt x="337" y="90"/>
                    </a:lnTo>
                    <a:lnTo>
                      <a:pt x="322" y="83"/>
                    </a:lnTo>
                    <a:lnTo>
                      <a:pt x="304" y="78"/>
                    </a:lnTo>
                    <a:lnTo>
                      <a:pt x="280" y="74"/>
                    </a:lnTo>
                    <a:lnTo>
                      <a:pt x="250" y="72"/>
                    </a:lnTo>
                    <a:lnTo>
                      <a:pt x="216" y="71"/>
                    </a:lnTo>
                    <a:close/>
                    <a:moveTo>
                      <a:pt x="216" y="0"/>
                    </a:moveTo>
                    <a:lnTo>
                      <a:pt x="234" y="0"/>
                    </a:lnTo>
                    <a:lnTo>
                      <a:pt x="254" y="1"/>
                    </a:lnTo>
                    <a:lnTo>
                      <a:pt x="276" y="2"/>
                    </a:lnTo>
                    <a:lnTo>
                      <a:pt x="298" y="5"/>
                    </a:lnTo>
                    <a:lnTo>
                      <a:pt x="321" y="9"/>
                    </a:lnTo>
                    <a:lnTo>
                      <a:pt x="343" y="17"/>
                    </a:lnTo>
                    <a:lnTo>
                      <a:pt x="364" y="26"/>
                    </a:lnTo>
                    <a:lnTo>
                      <a:pt x="383" y="37"/>
                    </a:lnTo>
                    <a:lnTo>
                      <a:pt x="400" y="53"/>
                    </a:lnTo>
                    <a:lnTo>
                      <a:pt x="516" y="53"/>
                    </a:lnTo>
                    <a:lnTo>
                      <a:pt x="533" y="37"/>
                    </a:lnTo>
                    <a:lnTo>
                      <a:pt x="553" y="26"/>
                    </a:lnTo>
                    <a:lnTo>
                      <a:pt x="574" y="17"/>
                    </a:lnTo>
                    <a:lnTo>
                      <a:pt x="596" y="9"/>
                    </a:lnTo>
                    <a:lnTo>
                      <a:pt x="618" y="5"/>
                    </a:lnTo>
                    <a:lnTo>
                      <a:pt x="640" y="2"/>
                    </a:lnTo>
                    <a:lnTo>
                      <a:pt x="662" y="1"/>
                    </a:lnTo>
                    <a:lnTo>
                      <a:pt x="682" y="0"/>
                    </a:lnTo>
                    <a:lnTo>
                      <a:pt x="699" y="0"/>
                    </a:lnTo>
                    <a:lnTo>
                      <a:pt x="715" y="0"/>
                    </a:lnTo>
                    <a:lnTo>
                      <a:pt x="732" y="0"/>
                    </a:lnTo>
                    <a:lnTo>
                      <a:pt x="749" y="1"/>
                    </a:lnTo>
                    <a:lnTo>
                      <a:pt x="768" y="3"/>
                    </a:lnTo>
                    <a:lnTo>
                      <a:pt x="787" y="6"/>
                    </a:lnTo>
                    <a:lnTo>
                      <a:pt x="806" y="10"/>
                    </a:lnTo>
                    <a:lnTo>
                      <a:pt x="825" y="16"/>
                    </a:lnTo>
                    <a:lnTo>
                      <a:pt x="843" y="24"/>
                    </a:lnTo>
                    <a:lnTo>
                      <a:pt x="860" y="33"/>
                    </a:lnTo>
                    <a:lnTo>
                      <a:pt x="875" y="45"/>
                    </a:lnTo>
                    <a:lnTo>
                      <a:pt x="889" y="59"/>
                    </a:lnTo>
                    <a:lnTo>
                      <a:pt x="900" y="77"/>
                    </a:lnTo>
                    <a:lnTo>
                      <a:pt x="908" y="98"/>
                    </a:lnTo>
                    <a:lnTo>
                      <a:pt x="914" y="123"/>
                    </a:lnTo>
                    <a:lnTo>
                      <a:pt x="916" y="150"/>
                    </a:lnTo>
                    <a:lnTo>
                      <a:pt x="914" y="178"/>
                    </a:lnTo>
                    <a:lnTo>
                      <a:pt x="908" y="202"/>
                    </a:lnTo>
                    <a:lnTo>
                      <a:pt x="900" y="223"/>
                    </a:lnTo>
                    <a:lnTo>
                      <a:pt x="889" y="241"/>
                    </a:lnTo>
                    <a:lnTo>
                      <a:pt x="875" y="255"/>
                    </a:lnTo>
                    <a:lnTo>
                      <a:pt x="860" y="267"/>
                    </a:lnTo>
                    <a:lnTo>
                      <a:pt x="843" y="277"/>
                    </a:lnTo>
                    <a:lnTo>
                      <a:pt x="825" y="285"/>
                    </a:lnTo>
                    <a:lnTo>
                      <a:pt x="806" y="290"/>
                    </a:lnTo>
                    <a:lnTo>
                      <a:pt x="787" y="294"/>
                    </a:lnTo>
                    <a:lnTo>
                      <a:pt x="768" y="297"/>
                    </a:lnTo>
                    <a:lnTo>
                      <a:pt x="749" y="298"/>
                    </a:lnTo>
                    <a:lnTo>
                      <a:pt x="732" y="299"/>
                    </a:lnTo>
                    <a:lnTo>
                      <a:pt x="715" y="299"/>
                    </a:lnTo>
                    <a:lnTo>
                      <a:pt x="699" y="300"/>
                    </a:lnTo>
                    <a:lnTo>
                      <a:pt x="685" y="299"/>
                    </a:lnTo>
                    <a:lnTo>
                      <a:pt x="668" y="299"/>
                    </a:lnTo>
                    <a:lnTo>
                      <a:pt x="650" y="298"/>
                    </a:lnTo>
                    <a:lnTo>
                      <a:pt x="632" y="297"/>
                    </a:lnTo>
                    <a:lnTo>
                      <a:pt x="613" y="294"/>
                    </a:lnTo>
                    <a:lnTo>
                      <a:pt x="593" y="290"/>
                    </a:lnTo>
                    <a:lnTo>
                      <a:pt x="575" y="285"/>
                    </a:lnTo>
                    <a:lnTo>
                      <a:pt x="557" y="277"/>
                    </a:lnTo>
                    <a:lnTo>
                      <a:pt x="540" y="267"/>
                    </a:lnTo>
                    <a:lnTo>
                      <a:pt x="524" y="255"/>
                    </a:lnTo>
                    <a:lnTo>
                      <a:pt x="511" y="241"/>
                    </a:lnTo>
                    <a:lnTo>
                      <a:pt x="500" y="224"/>
                    </a:lnTo>
                    <a:lnTo>
                      <a:pt x="491" y="202"/>
                    </a:lnTo>
                    <a:lnTo>
                      <a:pt x="486" y="179"/>
                    </a:lnTo>
                    <a:lnTo>
                      <a:pt x="484" y="150"/>
                    </a:lnTo>
                    <a:lnTo>
                      <a:pt x="485" y="137"/>
                    </a:lnTo>
                    <a:lnTo>
                      <a:pt x="486" y="125"/>
                    </a:lnTo>
                    <a:lnTo>
                      <a:pt x="430" y="125"/>
                    </a:lnTo>
                    <a:lnTo>
                      <a:pt x="432" y="137"/>
                    </a:lnTo>
                    <a:lnTo>
                      <a:pt x="432" y="150"/>
                    </a:lnTo>
                    <a:lnTo>
                      <a:pt x="430" y="179"/>
                    </a:lnTo>
                    <a:lnTo>
                      <a:pt x="425" y="202"/>
                    </a:lnTo>
                    <a:lnTo>
                      <a:pt x="416" y="224"/>
                    </a:lnTo>
                    <a:lnTo>
                      <a:pt x="405" y="241"/>
                    </a:lnTo>
                    <a:lnTo>
                      <a:pt x="392" y="255"/>
                    </a:lnTo>
                    <a:lnTo>
                      <a:pt x="377" y="267"/>
                    </a:lnTo>
                    <a:lnTo>
                      <a:pt x="360" y="277"/>
                    </a:lnTo>
                    <a:lnTo>
                      <a:pt x="342" y="284"/>
                    </a:lnTo>
                    <a:lnTo>
                      <a:pt x="323" y="290"/>
                    </a:lnTo>
                    <a:lnTo>
                      <a:pt x="304" y="294"/>
                    </a:lnTo>
                    <a:lnTo>
                      <a:pt x="285" y="296"/>
                    </a:lnTo>
                    <a:lnTo>
                      <a:pt x="266" y="298"/>
                    </a:lnTo>
                    <a:lnTo>
                      <a:pt x="248" y="299"/>
                    </a:lnTo>
                    <a:lnTo>
                      <a:pt x="231" y="299"/>
                    </a:lnTo>
                    <a:lnTo>
                      <a:pt x="216" y="299"/>
                    </a:lnTo>
                    <a:lnTo>
                      <a:pt x="201" y="299"/>
                    </a:lnTo>
                    <a:lnTo>
                      <a:pt x="185" y="299"/>
                    </a:lnTo>
                    <a:lnTo>
                      <a:pt x="167" y="298"/>
                    </a:lnTo>
                    <a:lnTo>
                      <a:pt x="148" y="296"/>
                    </a:lnTo>
                    <a:lnTo>
                      <a:pt x="129" y="294"/>
                    </a:lnTo>
                    <a:lnTo>
                      <a:pt x="110" y="290"/>
                    </a:lnTo>
                    <a:lnTo>
                      <a:pt x="91" y="284"/>
                    </a:lnTo>
                    <a:lnTo>
                      <a:pt x="73" y="277"/>
                    </a:lnTo>
                    <a:lnTo>
                      <a:pt x="57" y="267"/>
                    </a:lnTo>
                    <a:lnTo>
                      <a:pt x="41" y="255"/>
                    </a:lnTo>
                    <a:lnTo>
                      <a:pt x="27" y="240"/>
                    </a:lnTo>
                    <a:lnTo>
                      <a:pt x="16" y="223"/>
                    </a:lnTo>
                    <a:lnTo>
                      <a:pt x="7" y="202"/>
                    </a:lnTo>
                    <a:lnTo>
                      <a:pt x="2" y="178"/>
                    </a:lnTo>
                    <a:lnTo>
                      <a:pt x="0" y="150"/>
                    </a:lnTo>
                    <a:lnTo>
                      <a:pt x="2" y="122"/>
                    </a:lnTo>
                    <a:lnTo>
                      <a:pt x="7" y="98"/>
                    </a:lnTo>
                    <a:lnTo>
                      <a:pt x="16" y="77"/>
                    </a:lnTo>
                    <a:lnTo>
                      <a:pt x="27" y="59"/>
                    </a:lnTo>
                    <a:lnTo>
                      <a:pt x="41" y="45"/>
                    </a:lnTo>
                    <a:lnTo>
                      <a:pt x="57" y="33"/>
                    </a:lnTo>
                    <a:lnTo>
                      <a:pt x="73" y="23"/>
                    </a:lnTo>
                    <a:lnTo>
                      <a:pt x="91" y="16"/>
                    </a:lnTo>
                    <a:lnTo>
                      <a:pt x="110" y="10"/>
                    </a:lnTo>
                    <a:lnTo>
                      <a:pt x="129" y="6"/>
                    </a:lnTo>
                    <a:lnTo>
                      <a:pt x="148" y="3"/>
                    </a:lnTo>
                    <a:lnTo>
                      <a:pt x="167" y="1"/>
                    </a:lnTo>
                    <a:lnTo>
                      <a:pt x="185" y="0"/>
                    </a:lnTo>
                    <a:lnTo>
                      <a:pt x="201" y="0"/>
                    </a:lnTo>
                    <a:lnTo>
                      <a:pt x="2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26" name="Freeform 24">
                <a:extLst>
                  <a:ext uri="{FF2B5EF4-FFF2-40B4-BE49-F238E27FC236}">
                    <a16:creationId xmlns="" xmlns:a16="http://schemas.microsoft.com/office/drawing/2014/main" id="{9B3DC9F2-D66B-4CD8-8376-7F0148EAF48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97" y="4335"/>
                <a:ext cx="217" cy="124"/>
              </a:xfrm>
              <a:custGeom>
                <a:avLst/>
                <a:gdLst>
                  <a:gd name="T0" fmla="*/ 1796 w 2393"/>
                  <a:gd name="T1" fmla="*/ 704 h 1360"/>
                  <a:gd name="T2" fmla="*/ 1761 w 2393"/>
                  <a:gd name="T3" fmla="*/ 720 h 1360"/>
                  <a:gd name="T4" fmla="*/ 1590 w 2393"/>
                  <a:gd name="T5" fmla="*/ 904 h 1360"/>
                  <a:gd name="T6" fmla="*/ 1882 w 2393"/>
                  <a:gd name="T7" fmla="*/ 733 h 1360"/>
                  <a:gd name="T8" fmla="*/ 1851 w 2393"/>
                  <a:gd name="T9" fmla="*/ 709 h 1360"/>
                  <a:gd name="T10" fmla="*/ 1814 w 2393"/>
                  <a:gd name="T11" fmla="*/ 702 h 1360"/>
                  <a:gd name="T12" fmla="*/ 1831 w 2393"/>
                  <a:gd name="T13" fmla="*/ 20 h 1360"/>
                  <a:gd name="T14" fmla="*/ 1950 w 2393"/>
                  <a:gd name="T15" fmla="*/ 61 h 1360"/>
                  <a:gd name="T16" fmla="*/ 2057 w 2393"/>
                  <a:gd name="T17" fmla="*/ 121 h 1360"/>
                  <a:gd name="T18" fmla="*/ 2154 w 2393"/>
                  <a:gd name="T19" fmla="*/ 196 h 1360"/>
                  <a:gd name="T20" fmla="*/ 2235 w 2393"/>
                  <a:gd name="T21" fmla="*/ 286 h 1360"/>
                  <a:gd name="T22" fmla="*/ 2301 w 2393"/>
                  <a:gd name="T23" fmla="*/ 388 h 1360"/>
                  <a:gd name="T24" fmla="*/ 2352 w 2393"/>
                  <a:gd name="T25" fmla="*/ 501 h 1360"/>
                  <a:gd name="T26" fmla="*/ 2382 w 2393"/>
                  <a:gd name="T27" fmla="*/ 622 h 1360"/>
                  <a:gd name="T28" fmla="*/ 2393 w 2393"/>
                  <a:gd name="T29" fmla="*/ 748 h 1360"/>
                  <a:gd name="T30" fmla="*/ 2390 w 2393"/>
                  <a:gd name="T31" fmla="*/ 1230 h 1360"/>
                  <a:gd name="T32" fmla="*/ 2370 w 2393"/>
                  <a:gd name="T33" fmla="*/ 1282 h 1360"/>
                  <a:gd name="T34" fmla="*/ 2335 w 2393"/>
                  <a:gd name="T35" fmla="*/ 1324 h 1360"/>
                  <a:gd name="T36" fmla="*/ 2286 w 2393"/>
                  <a:gd name="T37" fmla="*/ 1351 h 1360"/>
                  <a:gd name="T38" fmla="*/ 2230 w 2393"/>
                  <a:gd name="T39" fmla="*/ 1360 h 1360"/>
                  <a:gd name="T40" fmla="*/ 129 w 2393"/>
                  <a:gd name="T41" fmla="*/ 1358 h 1360"/>
                  <a:gd name="T42" fmla="*/ 77 w 2393"/>
                  <a:gd name="T43" fmla="*/ 1339 h 1360"/>
                  <a:gd name="T44" fmla="*/ 36 w 2393"/>
                  <a:gd name="T45" fmla="*/ 1304 h 1360"/>
                  <a:gd name="T46" fmla="*/ 10 w 2393"/>
                  <a:gd name="T47" fmla="*/ 1256 h 1360"/>
                  <a:gd name="T48" fmla="*/ 0 w 2393"/>
                  <a:gd name="T49" fmla="*/ 1200 h 1360"/>
                  <a:gd name="T50" fmla="*/ 3 w 2393"/>
                  <a:gd name="T51" fmla="*/ 684 h 1360"/>
                  <a:gd name="T52" fmla="*/ 23 w 2393"/>
                  <a:gd name="T53" fmla="*/ 561 h 1360"/>
                  <a:gd name="T54" fmla="*/ 63 w 2393"/>
                  <a:gd name="T55" fmla="*/ 443 h 1360"/>
                  <a:gd name="T56" fmla="*/ 122 w 2393"/>
                  <a:gd name="T57" fmla="*/ 336 h 1360"/>
                  <a:gd name="T58" fmla="*/ 195 w 2393"/>
                  <a:gd name="T59" fmla="*/ 240 h 1360"/>
                  <a:gd name="T60" fmla="*/ 283 w 2393"/>
                  <a:gd name="T61" fmla="*/ 157 h 1360"/>
                  <a:gd name="T62" fmla="*/ 385 w 2393"/>
                  <a:gd name="T63" fmla="*/ 89 h 1360"/>
                  <a:gd name="T64" fmla="*/ 498 w 2393"/>
                  <a:gd name="T65" fmla="*/ 38 h 1360"/>
                  <a:gd name="T66" fmla="*/ 640 w 2393"/>
                  <a:gd name="T67" fmla="*/ 0 h 1360"/>
                  <a:gd name="T68" fmla="*/ 1748 w 2393"/>
                  <a:gd name="T69" fmla="*/ 0 h 1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393" h="1360">
                    <a:moveTo>
                      <a:pt x="1814" y="702"/>
                    </a:moveTo>
                    <a:lnTo>
                      <a:pt x="1796" y="704"/>
                    </a:lnTo>
                    <a:lnTo>
                      <a:pt x="1778" y="709"/>
                    </a:lnTo>
                    <a:lnTo>
                      <a:pt x="1761" y="720"/>
                    </a:lnTo>
                    <a:lnTo>
                      <a:pt x="1746" y="733"/>
                    </a:lnTo>
                    <a:lnTo>
                      <a:pt x="1590" y="904"/>
                    </a:lnTo>
                    <a:lnTo>
                      <a:pt x="2038" y="904"/>
                    </a:lnTo>
                    <a:lnTo>
                      <a:pt x="1882" y="733"/>
                    </a:lnTo>
                    <a:lnTo>
                      <a:pt x="1867" y="719"/>
                    </a:lnTo>
                    <a:lnTo>
                      <a:pt x="1851" y="709"/>
                    </a:lnTo>
                    <a:lnTo>
                      <a:pt x="1833" y="703"/>
                    </a:lnTo>
                    <a:lnTo>
                      <a:pt x="1814" y="702"/>
                    </a:lnTo>
                    <a:close/>
                    <a:moveTo>
                      <a:pt x="1748" y="0"/>
                    </a:moveTo>
                    <a:lnTo>
                      <a:pt x="1831" y="20"/>
                    </a:lnTo>
                    <a:lnTo>
                      <a:pt x="1892" y="38"/>
                    </a:lnTo>
                    <a:lnTo>
                      <a:pt x="1950" y="61"/>
                    </a:lnTo>
                    <a:lnTo>
                      <a:pt x="2005" y="88"/>
                    </a:lnTo>
                    <a:lnTo>
                      <a:pt x="2057" y="121"/>
                    </a:lnTo>
                    <a:lnTo>
                      <a:pt x="2107" y="157"/>
                    </a:lnTo>
                    <a:lnTo>
                      <a:pt x="2154" y="196"/>
                    </a:lnTo>
                    <a:lnTo>
                      <a:pt x="2196" y="239"/>
                    </a:lnTo>
                    <a:lnTo>
                      <a:pt x="2235" y="286"/>
                    </a:lnTo>
                    <a:lnTo>
                      <a:pt x="2270" y="336"/>
                    </a:lnTo>
                    <a:lnTo>
                      <a:pt x="2301" y="388"/>
                    </a:lnTo>
                    <a:lnTo>
                      <a:pt x="2328" y="443"/>
                    </a:lnTo>
                    <a:lnTo>
                      <a:pt x="2352" y="501"/>
                    </a:lnTo>
                    <a:lnTo>
                      <a:pt x="2369" y="561"/>
                    </a:lnTo>
                    <a:lnTo>
                      <a:pt x="2382" y="622"/>
                    </a:lnTo>
                    <a:lnTo>
                      <a:pt x="2390" y="684"/>
                    </a:lnTo>
                    <a:lnTo>
                      <a:pt x="2393" y="748"/>
                    </a:lnTo>
                    <a:lnTo>
                      <a:pt x="2393" y="1200"/>
                    </a:lnTo>
                    <a:lnTo>
                      <a:pt x="2390" y="1230"/>
                    </a:lnTo>
                    <a:lnTo>
                      <a:pt x="2383" y="1256"/>
                    </a:lnTo>
                    <a:lnTo>
                      <a:pt x="2370" y="1282"/>
                    </a:lnTo>
                    <a:lnTo>
                      <a:pt x="2354" y="1304"/>
                    </a:lnTo>
                    <a:lnTo>
                      <a:pt x="2335" y="1324"/>
                    </a:lnTo>
                    <a:lnTo>
                      <a:pt x="2311" y="1339"/>
                    </a:lnTo>
                    <a:lnTo>
                      <a:pt x="2286" y="1351"/>
                    </a:lnTo>
                    <a:lnTo>
                      <a:pt x="2259" y="1358"/>
                    </a:lnTo>
                    <a:lnTo>
                      <a:pt x="2230" y="1360"/>
                    </a:lnTo>
                    <a:lnTo>
                      <a:pt x="157" y="1360"/>
                    </a:lnTo>
                    <a:lnTo>
                      <a:pt x="129" y="1358"/>
                    </a:lnTo>
                    <a:lnTo>
                      <a:pt x="101" y="1351"/>
                    </a:lnTo>
                    <a:lnTo>
                      <a:pt x="77" y="1339"/>
                    </a:lnTo>
                    <a:lnTo>
                      <a:pt x="55" y="1324"/>
                    </a:lnTo>
                    <a:lnTo>
                      <a:pt x="36" y="1304"/>
                    </a:lnTo>
                    <a:lnTo>
                      <a:pt x="21" y="1282"/>
                    </a:lnTo>
                    <a:lnTo>
                      <a:pt x="10" y="1256"/>
                    </a:lnTo>
                    <a:lnTo>
                      <a:pt x="3" y="1230"/>
                    </a:lnTo>
                    <a:lnTo>
                      <a:pt x="0" y="1200"/>
                    </a:lnTo>
                    <a:lnTo>
                      <a:pt x="0" y="748"/>
                    </a:lnTo>
                    <a:lnTo>
                      <a:pt x="3" y="684"/>
                    </a:lnTo>
                    <a:lnTo>
                      <a:pt x="11" y="622"/>
                    </a:lnTo>
                    <a:lnTo>
                      <a:pt x="23" y="561"/>
                    </a:lnTo>
                    <a:lnTo>
                      <a:pt x="41" y="501"/>
                    </a:lnTo>
                    <a:lnTo>
                      <a:pt x="63" y="443"/>
                    </a:lnTo>
                    <a:lnTo>
                      <a:pt x="90" y="389"/>
                    </a:lnTo>
                    <a:lnTo>
                      <a:pt x="122" y="336"/>
                    </a:lnTo>
                    <a:lnTo>
                      <a:pt x="156" y="286"/>
                    </a:lnTo>
                    <a:lnTo>
                      <a:pt x="195" y="240"/>
                    </a:lnTo>
                    <a:lnTo>
                      <a:pt x="237" y="196"/>
                    </a:lnTo>
                    <a:lnTo>
                      <a:pt x="283" y="157"/>
                    </a:lnTo>
                    <a:lnTo>
                      <a:pt x="332" y="121"/>
                    </a:lnTo>
                    <a:lnTo>
                      <a:pt x="385" y="89"/>
                    </a:lnTo>
                    <a:lnTo>
                      <a:pt x="440" y="62"/>
                    </a:lnTo>
                    <a:lnTo>
                      <a:pt x="498" y="38"/>
                    </a:lnTo>
                    <a:lnTo>
                      <a:pt x="559" y="20"/>
                    </a:lnTo>
                    <a:lnTo>
                      <a:pt x="640" y="0"/>
                    </a:lnTo>
                    <a:lnTo>
                      <a:pt x="1193" y="1280"/>
                    </a:lnTo>
                    <a:lnTo>
                      <a:pt x="174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25">
                <a:extLst>
                  <a:ext uri="{FF2B5EF4-FFF2-40B4-BE49-F238E27FC236}">
                    <a16:creationId xmlns="" xmlns:a16="http://schemas.microsoft.com/office/drawing/2014/main" id="{63F339FE-12D3-4FF3-9BFB-53519382FF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89" y="4347"/>
                <a:ext cx="34" cy="83"/>
              </a:xfrm>
              <a:custGeom>
                <a:avLst/>
                <a:gdLst>
                  <a:gd name="T0" fmla="*/ 135 w 373"/>
                  <a:gd name="T1" fmla="*/ 0 h 915"/>
                  <a:gd name="T2" fmla="*/ 237 w 373"/>
                  <a:gd name="T3" fmla="*/ 0 h 915"/>
                  <a:gd name="T4" fmla="*/ 258 w 373"/>
                  <a:gd name="T5" fmla="*/ 2 h 915"/>
                  <a:gd name="T6" fmla="*/ 278 w 373"/>
                  <a:gd name="T7" fmla="*/ 9 h 915"/>
                  <a:gd name="T8" fmla="*/ 295 w 373"/>
                  <a:gd name="T9" fmla="*/ 21 h 915"/>
                  <a:gd name="T10" fmla="*/ 310 w 373"/>
                  <a:gd name="T11" fmla="*/ 36 h 915"/>
                  <a:gd name="T12" fmla="*/ 321 w 373"/>
                  <a:gd name="T13" fmla="*/ 53 h 915"/>
                  <a:gd name="T14" fmla="*/ 328 w 373"/>
                  <a:gd name="T15" fmla="*/ 74 h 915"/>
                  <a:gd name="T16" fmla="*/ 366 w 373"/>
                  <a:gd name="T17" fmla="*/ 234 h 915"/>
                  <a:gd name="T18" fmla="*/ 368 w 373"/>
                  <a:gd name="T19" fmla="*/ 257 h 915"/>
                  <a:gd name="T20" fmla="*/ 365 w 373"/>
                  <a:gd name="T21" fmla="*/ 281 h 915"/>
                  <a:gd name="T22" fmla="*/ 357 w 373"/>
                  <a:gd name="T23" fmla="*/ 301 h 915"/>
                  <a:gd name="T24" fmla="*/ 345 w 373"/>
                  <a:gd name="T25" fmla="*/ 319 h 915"/>
                  <a:gd name="T26" fmla="*/ 329 w 373"/>
                  <a:gd name="T27" fmla="*/ 334 h 915"/>
                  <a:gd name="T28" fmla="*/ 309 w 373"/>
                  <a:gd name="T29" fmla="*/ 345 h 915"/>
                  <a:gd name="T30" fmla="*/ 287 w 373"/>
                  <a:gd name="T31" fmla="*/ 351 h 915"/>
                  <a:gd name="T32" fmla="*/ 373 w 373"/>
                  <a:gd name="T33" fmla="*/ 438 h 915"/>
                  <a:gd name="T34" fmla="*/ 187 w 373"/>
                  <a:gd name="T35" fmla="*/ 915 h 915"/>
                  <a:gd name="T36" fmla="*/ 0 w 373"/>
                  <a:gd name="T37" fmla="*/ 438 h 915"/>
                  <a:gd name="T38" fmla="*/ 85 w 373"/>
                  <a:gd name="T39" fmla="*/ 351 h 915"/>
                  <a:gd name="T40" fmla="*/ 63 w 373"/>
                  <a:gd name="T41" fmla="*/ 345 h 915"/>
                  <a:gd name="T42" fmla="*/ 44 w 373"/>
                  <a:gd name="T43" fmla="*/ 334 h 915"/>
                  <a:gd name="T44" fmla="*/ 27 w 373"/>
                  <a:gd name="T45" fmla="*/ 319 h 915"/>
                  <a:gd name="T46" fmla="*/ 15 w 373"/>
                  <a:gd name="T47" fmla="*/ 301 h 915"/>
                  <a:gd name="T48" fmla="*/ 7 w 373"/>
                  <a:gd name="T49" fmla="*/ 281 h 915"/>
                  <a:gd name="T50" fmla="*/ 4 w 373"/>
                  <a:gd name="T51" fmla="*/ 257 h 915"/>
                  <a:gd name="T52" fmla="*/ 6 w 373"/>
                  <a:gd name="T53" fmla="*/ 234 h 915"/>
                  <a:gd name="T54" fmla="*/ 44 w 373"/>
                  <a:gd name="T55" fmla="*/ 74 h 915"/>
                  <a:gd name="T56" fmla="*/ 52 w 373"/>
                  <a:gd name="T57" fmla="*/ 53 h 915"/>
                  <a:gd name="T58" fmla="*/ 63 w 373"/>
                  <a:gd name="T59" fmla="*/ 36 h 915"/>
                  <a:gd name="T60" fmla="*/ 77 w 373"/>
                  <a:gd name="T61" fmla="*/ 21 h 915"/>
                  <a:gd name="T62" fmla="*/ 95 w 373"/>
                  <a:gd name="T63" fmla="*/ 9 h 915"/>
                  <a:gd name="T64" fmla="*/ 114 w 373"/>
                  <a:gd name="T65" fmla="*/ 2 h 915"/>
                  <a:gd name="T66" fmla="*/ 135 w 373"/>
                  <a:gd name="T67" fmla="*/ 0 h 9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73" h="915">
                    <a:moveTo>
                      <a:pt x="135" y="0"/>
                    </a:moveTo>
                    <a:lnTo>
                      <a:pt x="237" y="0"/>
                    </a:lnTo>
                    <a:lnTo>
                      <a:pt x="258" y="2"/>
                    </a:lnTo>
                    <a:lnTo>
                      <a:pt x="278" y="9"/>
                    </a:lnTo>
                    <a:lnTo>
                      <a:pt x="295" y="21"/>
                    </a:lnTo>
                    <a:lnTo>
                      <a:pt x="310" y="36"/>
                    </a:lnTo>
                    <a:lnTo>
                      <a:pt x="321" y="53"/>
                    </a:lnTo>
                    <a:lnTo>
                      <a:pt x="328" y="74"/>
                    </a:lnTo>
                    <a:lnTo>
                      <a:pt x="366" y="234"/>
                    </a:lnTo>
                    <a:lnTo>
                      <a:pt x="368" y="257"/>
                    </a:lnTo>
                    <a:lnTo>
                      <a:pt x="365" y="281"/>
                    </a:lnTo>
                    <a:lnTo>
                      <a:pt x="357" y="301"/>
                    </a:lnTo>
                    <a:lnTo>
                      <a:pt x="345" y="319"/>
                    </a:lnTo>
                    <a:lnTo>
                      <a:pt x="329" y="334"/>
                    </a:lnTo>
                    <a:lnTo>
                      <a:pt x="309" y="345"/>
                    </a:lnTo>
                    <a:lnTo>
                      <a:pt x="287" y="351"/>
                    </a:lnTo>
                    <a:lnTo>
                      <a:pt x="373" y="438"/>
                    </a:lnTo>
                    <a:lnTo>
                      <a:pt x="187" y="915"/>
                    </a:lnTo>
                    <a:lnTo>
                      <a:pt x="0" y="438"/>
                    </a:lnTo>
                    <a:lnTo>
                      <a:pt x="85" y="351"/>
                    </a:lnTo>
                    <a:lnTo>
                      <a:pt x="63" y="345"/>
                    </a:lnTo>
                    <a:lnTo>
                      <a:pt x="44" y="334"/>
                    </a:lnTo>
                    <a:lnTo>
                      <a:pt x="27" y="319"/>
                    </a:lnTo>
                    <a:lnTo>
                      <a:pt x="15" y="301"/>
                    </a:lnTo>
                    <a:lnTo>
                      <a:pt x="7" y="281"/>
                    </a:lnTo>
                    <a:lnTo>
                      <a:pt x="4" y="257"/>
                    </a:lnTo>
                    <a:lnTo>
                      <a:pt x="6" y="234"/>
                    </a:lnTo>
                    <a:lnTo>
                      <a:pt x="44" y="74"/>
                    </a:lnTo>
                    <a:lnTo>
                      <a:pt x="52" y="53"/>
                    </a:lnTo>
                    <a:lnTo>
                      <a:pt x="63" y="36"/>
                    </a:lnTo>
                    <a:lnTo>
                      <a:pt x="77" y="21"/>
                    </a:lnTo>
                    <a:lnTo>
                      <a:pt x="95" y="9"/>
                    </a:lnTo>
                    <a:lnTo>
                      <a:pt x="114" y="2"/>
                    </a:lnTo>
                    <a:lnTo>
                      <a:pt x="13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30" name="직사각형 29"/>
          <p:cNvSpPr/>
          <p:nvPr/>
        </p:nvSpPr>
        <p:spPr>
          <a:xfrm>
            <a:off x="6997841" y="6422583"/>
            <a:ext cx="1976823" cy="3462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100" dirty="0">
                <a:solidFill>
                  <a:prstClr val="white">
                    <a:lumMod val="50000"/>
                  </a:prstClr>
                </a:solidFill>
              </a:rPr>
              <a:t>원준</a:t>
            </a:r>
            <a:r>
              <a:rPr lang="en-US" altLang="ko-KR" sz="1100" dirty="0">
                <a:solidFill>
                  <a:prstClr val="white">
                    <a:lumMod val="50000"/>
                  </a:prstClr>
                </a:solidFill>
              </a:rPr>
              <a:t>, </a:t>
            </a:r>
            <a:r>
              <a:rPr lang="ko-KR" altLang="en-US" sz="1100" dirty="0">
                <a:solidFill>
                  <a:prstClr val="white">
                    <a:lumMod val="50000"/>
                  </a:prstClr>
                </a:solidFill>
              </a:rPr>
              <a:t>한성진</a:t>
            </a:r>
            <a:r>
              <a:rPr lang="en-US" altLang="ko-KR" sz="1100" dirty="0">
                <a:solidFill>
                  <a:prstClr val="white">
                    <a:lumMod val="50000"/>
                  </a:prstClr>
                </a:solidFill>
              </a:rPr>
              <a:t>, </a:t>
            </a:r>
            <a:r>
              <a:rPr lang="ko-KR" altLang="en-US" sz="1100" dirty="0">
                <a:solidFill>
                  <a:prstClr val="white">
                    <a:lumMod val="50000"/>
                  </a:prstClr>
                </a:solidFill>
              </a:rPr>
              <a:t>이주영</a:t>
            </a:r>
            <a:r>
              <a:rPr lang="en-US" altLang="ko-KR" sz="1100" dirty="0">
                <a:solidFill>
                  <a:prstClr val="white">
                    <a:lumMod val="50000"/>
                  </a:prstClr>
                </a:solidFill>
              </a:rPr>
              <a:t>, </a:t>
            </a:r>
            <a:r>
              <a:rPr lang="ko-KR" altLang="en-US" sz="1100" dirty="0">
                <a:solidFill>
                  <a:prstClr val="white">
                    <a:lumMod val="50000"/>
                  </a:prstClr>
                </a:solidFill>
              </a:rPr>
              <a:t>전양훈</a:t>
            </a:r>
            <a:endParaRPr lang="en-US" altLang="ko-KR" sz="1100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1275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45EE962D-08DE-45E6-A14E-CD6DAC254383}"/>
              </a:ext>
            </a:extLst>
          </p:cNvPr>
          <p:cNvSpPr/>
          <p:nvPr/>
        </p:nvSpPr>
        <p:spPr>
          <a:xfrm>
            <a:off x="0" y="10869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latinLnBrk="0">
              <a:lnSpc>
                <a:spcPct val="150000"/>
              </a:lnSpc>
              <a:defRPr/>
            </a:pPr>
            <a:r>
              <a:rPr lang="ko-KR" altLang="en-US" sz="2000" b="1" kern="0" dirty="0">
                <a:solidFill>
                  <a:srgbClr val="FA3C71"/>
                </a:solidFill>
                <a:latin typeface="+mn-ea"/>
              </a:rPr>
              <a:t>주제 선정 </a:t>
            </a:r>
            <a:r>
              <a:rPr lang="en-US" altLang="ko-KR" sz="2000" b="1" kern="0" dirty="0">
                <a:solidFill>
                  <a:srgbClr val="FA3C71"/>
                </a:solidFill>
                <a:latin typeface="+mn-ea"/>
              </a:rPr>
              <a:t>- </a:t>
            </a:r>
            <a:r>
              <a:rPr lang="ko-KR" altLang="en-US" sz="2000" b="1" kern="0" dirty="0">
                <a:solidFill>
                  <a:srgbClr val="FA3C71"/>
                </a:solidFill>
                <a:latin typeface="+mn-ea"/>
              </a:rPr>
              <a:t>벤치마킹 </a:t>
            </a:r>
            <a:r>
              <a:rPr lang="en-US" altLang="ko-KR" sz="2000" b="1" kern="0" dirty="0">
                <a:solidFill>
                  <a:srgbClr val="FA3C71"/>
                </a:solidFill>
                <a:latin typeface="+mn-ea"/>
              </a:rPr>
              <a:t>(</a:t>
            </a:r>
            <a:r>
              <a:rPr lang="ko-KR" altLang="en-US" sz="2000" b="1" kern="0" dirty="0" err="1">
                <a:solidFill>
                  <a:srgbClr val="FA3C71"/>
                </a:solidFill>
                <a:latin typeface="+mn-ea"/>
              </a:rPr>
              <a:t>크몽</a:t>
            </a:r>
            <a:r>
              <a:rPr lang="en-US" altLang="ko-KR" sz="2000" b="1" kern="0" dirty="0">
                <a:solidFill>
                  <a:srgbClr val="FA3C71"/>
                </a:solidFill>
                <a:latin typeface="+mn-ea"/>
              </a:rPr>
              <a:t>)</a:t>
            </a:r>
            <a:endParaRPr lang="ko-KR" altLang="en-US" sz="3600" kern="0" dirty="0">
              <a:solidFill>
                <a:prstClr val="black">
                  <a:lumMod val="75000"/>
                  <a:lumOff val="25000"/>
                </a:prstClr>
              </a:solidFill>
              <a:latin typeface="+mn-ea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1024755" y="730796"/>
            <a:ext cx="1886113" cy="776288"/>
            <a:chOff x="4394262" y="3680092"/>
            <a:chExt cx="2033595" cy="2271286"/>
          </a:xfrm>
        </p:grpSpPr>
        <p:sp>
          <p:nvSpPr>
            <p:cNvPr id="32" name="사각형: 둥근 모서리 4">
              <a:extLst>
                <a:ext uri="{FF2B5EF4-FFF2-40B4-BE49-F238E27FC236}">
                  <a16:creationId xmlns="" xmlns:a16="http://schemas.microsoft.com/office/drawing/2014/main" id="{94D904D1-7FA3-460B-AAD9-621DBD47A584}"/>
                </a:ext>
              </a:extLst>
            </p:cNvPr>
            <p:cNvSpPr/>
            <p:nvPr/>
          </p:nvSpPr>
          <p:spPr>
            <a:xfrm>
              <a:off x="4394262" y="3680092"/>
              <a:ext cx="1874441" cy="2080167"/>
            </a:xfrm>
            <a:prstGeom prst="roundRect">
              <a:avLst>
                <a:gd name="adj" fmla="val 19289"/>
              </a:avLst>
            </a:prstGeom>
            <a:solidFill>
              <a:schemeClr val="bg1"/>
            </a:solidFill>
            <a:ln w="66675">
              <a:solidFill>
                <a:srgbClr val="FA3C7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3" name="사각형: 둥근 모서리 6">
              <a:extLst>
                <a:ext uri="{FF2B5EF4-FFF2-40B4-BE49-F238E27FC236}">
                  <a16:creationId xmlns="" xmlns:a16="http://schemas.microsoft.com/office/drawing/2014/main" id="{959D46A7-E5CB-4604-950E-6FABD6C9648B}"/>
                </a:ext>
              </a:extLst>
            </p:cNvPr>
            <p:cNvSpPr/>
            <p:nvPr/>
          </p:nvSpPr>
          <p:spPr>
            <a:xfrm>
              <a:off x="5732099" y="3959421"/>
              <a:ext cx="616181" cy="1991957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666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46" name="직선 연결선 45">
              <a:extLst>
                <a:ext uri="{FF2B5EF4-FFF2-40B4-BE49-F238E27FC236}">
                  <a16:creationId xmlns="" xmlns:a16="http://schemas.microsoft.com/office/drawing/2014/main" id="{5DC62F41-1575-4902-BB03-6A0FBEC273C4}"/>
                </a:ext>
              </a:extLst>
            </p:cNvPr>
            <p:cNvCxnSpPr>
              <a:cxnSpLocks/>
            </p:cNvCxnSpPr>
            <p:nvPr/>
          </p:nvCxnSpPr>
          <p:spPr>
            <a:xfrm>
              <a:off x="6254001" y="3937273"/>
              <a:ext cx="173856" cy="732625"/>
            </a:xfrm>
            <a:prstGeom prst="line">
              <a:avLst/>
            </a:prstGeom>
            <a:ln w="66675">
              <a:solidFill>
                <a:srgbClr val="FA3C7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타원 26">
              <a:extLst>
                <a:ext uri="{FF2B5EF4-FFF2-40B4-BE49-F238E27FC236}">
                  <a16:creationId xmlns="" xmlns:a16="http://schemas.microsoft.com/office/drawing/2014/main" id="{F71BFEB7-7D7F-445C-A37E-C9180A04E352}"/>
                </a:ext>
              </a:extLst>
            </p:cNvPr>
            <p:cNvSpPr/>
            <p:nvPr/>
          </p:nvSpPr>
          <p:spPr>
            <a:xfrm>
              <a:off x="5732099" y="5690803"/>
              <a:ext cx="138912" cy="138912"/>
            </a:xfrm>
            <a:prstGeom prst="ellipse">
              <a:avLst/>
            </a:prstGeom>
            <a:solidFill>
              <a:schemeClr val="bg1"/>
            </a:solidFill>
            <a:ln w="66675">
              <a:solidFill>
                <a:srgbClr val="FA3C7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49" name="직사각형 48">
            <a:extLst>
              <a:ext uri="{FF2B5EF4-FFF2-40B4-BE49-F238E27FC236}">
                <a16:creationId xmlns="" xmlns:a16="http://schemas.microsoft.com/office/drawing/2014/main" id="{A339E56A-620E-4329-B7EE-B4BD6B4D541A}"/>
              </a:ext>
            </a:extLst>
          </p:cNvPr>
          <p:cNvSpPr/>
          <p:nvPr/>
        </p:nvSpPr>
        <p:spPr>
          <a:xfrm>
            <a:off x="1135616" y="837890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dirty="0">
                <a:solidFill>
                  <a:srgbClr val="FA3C71"/>
                </a:solidFill>
              </a:rPr>
              <a:t>주요화면</a:t>
            </a:r>
            <a:endParaRPr lang="en-US" altLang="ko-KR" sz="2400" b="1" dirty="0">
              <a:solidFill>
                <a:srgbClr val="FA3C71"/>
              </a:solidFill>
            </a:endParaRPr>
          </a:p>
        </p:txBody>
      </p:sp>
      <p:sp>
        <p:nvSpPr>
          <p:cNvPr id="64" name="모서리가 둥근 직사각형 63"/>
          <p:cNvSpPr/>
          <p:nvPr/>
        </p:nvSpPr>
        <p:spPr>
          <a:xfrm>
            <a:off x="8552134" y="1871661"/>
            <a:ext cx="2668113" cy="2403777"/>
          </a:xfrm>
          <a:prstGeom prst="round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767" y="1606311"/>
            <a:ext cx="5517569" cy="2932599"/>
          </a:xfrm>
          <a:prstGeom prst="rect">
            <a:avLst/>
          </a:prstGeom>
          <a:noFill/>
          <a:ln w="9525">
            <a:solidFill>
              <a:schemeClr val="bg2">
                <a:lumMod val="7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6994" y="2709935"/>
            <a:ext cx="3808437" cy="3428853"/>
          </a:xfrm>
          <a:prstGeom prst="rect">
            <a:avLst/>
          </a:prstGeom>
          <a:noFill/>
          <a:ln w="9525">
            <a:solidFill>
              <a:schemeClr val="bg2">
                <a:lumMod val="7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0" name="TextBox 29"/>
          <p:cNvSpPr txBox="1"/>
          <p:nvPr/>
        </p:nvSpPr>
        <p:spPr>
          <a:xfrm>
            <a:off x="8521654" y="2308409"/>
            <a:ext cx="276449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err="1">
                <a:latin typeface="나눔고딕" pitchFamily="50" charset="-127"/>
                <a:ea typeface="나눔고딕" pitchFamily="50" charset="-127"/>
              </a:rPr>
              <a:t>즐겨찾기</a:t>
            </a:r>
            <a:r>
              <a:rPr lang="ko-KR" altLang="en-US" sz="2000" b="1" dirty="0">
                <a:latin typeface="나눔고딕" pitchFamily="50" charset="-127"/>
                <a:ea typeface="나눔고딕" pitchFamily="50" charset="-127"/>
              </a:rPr>
              <a:t> 벤치마킹</a:t>
            </a:r>
            <a:endParaRPr lang="en-US" altLang="ko-KR" sz="2000" b="1" dirty="0">
              <a:latin typeface="나눔고딕" pitchFamily="50" charset="-127"/>
              <a:ea typeface="나눔고딕" pitchFamily="50" charset="-127"/>
            </a:endParaRPr>
          </a:p>
          <a:p>
            <a:pPr algn="ctr"/>
            <a:endParaRPr lang="en-US" altLang="ko-KR" sz="1500" b="1" dirty="0"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ko-KR" altLang="en-US" sz="1500" b="1" dirty="0">
                <a:latin typeface="나눔고딕" pitchFamily="50" charset="-127"/>
                <a:ea typeface="나눔고딕" pitchFamily="50" charset="-127"/>
              </a:rPr>
              <a:t>하단의 하트를 클릭하면 </a:t>
            </a:r>
            <a:r>
              <a:rPr lang="ko-KR" altLang="en-US" sz="1500" b="1" dirty="0" err="1">
                <a:latin typeface="나눔고딕" pitchFamily="50" charset="-127"/>
                <a:ea typeface="나눔고딕" pitchFamily="50" charset="-127"/>
              </a:rPr>
              <a:t>찜한</a:t>
            </a:r>
            <a:r>
              <a:rPr lang="ko-KR" altLang="en-US" sz="1500" b="1" dirty="0">
                <a:latin typeface="나눔고딕" pitchFamily="50" charset="-127"/>
                <a:ea typeface="나눔고딕" pitchFamily="50" charset="-127"/>
              </a:rPr>
              <a:t> 서비스에서 빠르게 찾아볼 수 있는 </a:t>
            </a:r>
            <a:r>
              <a:rPr lang="ko-KR" altLang="en-US" sz="1500" b="1" dirty="0" err="1">
                <a:latin typeface="나눔고딕" pitchFamily="50" charset="-127"/>
                <a:ea typeface="나눔고딕" pitchFamily="50" charset="-127"/>
              </a:rPr>
              <a:t>찜한</a:t>
            </a:r>
            <a:r>
              <a:rPr lang="ko-KR" altLang="en-US" sz="1500" b="1" dirty="0">
                <a:latin typeface="나눔고딕" pitchFamily="50" charset="-127"/>
                <a:ea typeface="나눔고딕" pitchFamily="50" charset="-127"/>
              </a:rPr>
              <a:t> 서비스를 벤치마킹</a:t>
            </a:r>
            <a:endParaRPr lang="en-US" altLang="ko-KR" sz="1500" b="1" dirty="0">
              <a:latin typeface="나눔고딕" pitchFamily="50" charset="-127"/>
              <a:ea typeface="나눔고딕" pitchFamily="50" charset="-127"/>
            </a:endParaRPr>
          </a:p>
        </p:txBody>
      </p:sp>
      <p:graphicFrame>
        <p:nvGraphicFramePr>
          <p:cNvPr id="26" name="표 25">
            <a:extLst>
              <a:ext uri="{FF2B5EF4-FFF2-40B4-BE49-F238E27FC236}">
                <a16:creationId xmlns="" xmlns:a16="http://schemas.microsoft.com/office/drawing/2014/main" id="{3B9ED3A5-6358-4977-87E6-501BB8957C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1026301"/>
              </p:ext>
            </p:extLst>
          </p:nvPr>
        </p:nvGraphicFramePr>
        <p:xfrm>
          <a:off x="-1" y="499532"/>
          <a:ext cx="828675" cy="63584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151">
                  <a:extLst>
                    <a:ext uri="{9D8B030D-6E8A-4147-A177-3AD203B41FA5}">
                      <a16:colId xmlns="" xmlns:a16="http://schemas.microsoft.com/office/drawing/2014/main" val="1085562414"/>
                    </a:ext>
                  </a:extLst>
                </a:gridCol>
                <a:gridCol w="771524">
                  <a:extLst>
                    <a:ext uri="{9D8B030D-6E8A-4147-A177-3AD203B41FA5}">
                      <a16:colId xmlns="" xmlns:a16="http://schemas.microsoft.com/office/drawing/2014/main" val="2801271780"/>
                    </a:ext>
                  </a:extLst>
                </a:gridCol>
              </a:tblGrid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목차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998110317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프로젝트 개요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41399603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B8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주제 선정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034079396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프로젝트 계획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9865911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사이트 구성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575254258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Use Case</a:t>
                      </a: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208850021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en-US" altLang="ko-KR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+mn-lt"/>
                          <a:ea typeface="+mn-ea"/>
                          <a:cs typeface="+mn-cs"/>
                        </a:rPr>
                        <a:t>WBS,FBS</a:t>
                      </a:r>
                      <a:endParaRPr kumimoji="0" lang="ko-KR" altLang="en-US" sz="700" b="0" i="0" u="none" strike="noStrike" kern="1200" cap="none" spc="0" normalizeH="0" dirty="0">
                        <a:solidFill>
                          <a:srgbClr val="44546A">
                            <a:lumMod val="75000"/>
                          </a:srgb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673024949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DB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설계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804849840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클래스 다이어그램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889910442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스토리보드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기술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265675496"/>
                  </a:ext>
                </a:extLst>
              </a:tr>
            </a:tbl>
          </a:graphicData>
        </a:graphic>
      </p:graphicFrame>
      <p:sp>
        <p:nvSpPr>
          <p:cNvPr id="31" name="타원 30">
            <a:extLst>
              <a:ext uri="{FF2B5EF4-FFF2-40B4-BE49-F238E27FC236}">
                <a16:creationId xmlns="" xmlns:a16="http://schemas.microsoft.com/office/drawing/2014/main" id="{5CA66723-1E68-4B3D-BC15-EA8051D9DD21}"/>
              </a:ext>
            </a:extLst>
          </p:cNvPr>
          <p:cNvSpPr/>
          <p:nvPr/>
        </p:nvSpPr>
        <p:spPr>
          <a:xfrm>
            <a:off x="301859" y="123348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="" xmlns:a16="http://schemas.microsoft.com/office/drawing/2014/main" id="{ADE64729-725E-4910-BEF5-BD9D2266289C}"/>
              </a:ext>
            </a:extLst>
          </p:cNvPr>
          <p:cNvSpPr/>
          <p:nvPr/>
        </p:nvSpPr>
        <p:spPr>
          <a:xfrm>
            <a:off x="301858" y="187166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="" xmlns:a16="http://schemas.microsoft.com/office/drawing/2014/main" id="{357320DD-65FD-4B0B-8A0F-2A2BF13648F6}"/>
              </a:ext>
            </a:extLst>
          </p:cNvPr>
          <p:cNvSpPr/>
          <p:nvPr/>
        </p:nvSpPr>
        <p:spPr>
          <a:xfrm>
            <a:off x="301857" y="250983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="" xmlns:a16="http://schemas.microsoft.com/office/drawing/2014/main" id="{82785463-B226-42C5-BFA4-3C7E43936BF9}"/>
              </a:ext>
            </a:extLst>
          </p:cNvPr>
          <p:cNvSpPr/>
          <p:nvPr/>
        </p:nvSpPr>
        <p:spPr>
          <a:xfrm>
            <a:off x="301856" y="314801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="" xmlns:a16="http://schemas.microsoft.com/office/drawing/2014/main" id="{B8301A7F-085E-4070-AFFC-1CC2D658C6A6}"/>
              </a:ext>
            </a:extLst>
          </p:cNvPr>
          <p:cNvSpPr/>
          <p:nvPr/>
        </p:nvSpPr>
        <p:spPr>
          <a:xfrm>
            <a:off x="301855" y="378618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="" xmlns:a16="http://schemas.microsoft.com/office/drawing/2014/main" id="{DE91D4DF-D0CE-4ED1-A2F1-D3A9250302DB}"/>
              </a:ext>
            </a:extLst>
          </p:cNvPr>
          <p:cNvSpPr/>
          <p:nvPr/>
        </p:nvSpPr>
        <p:spPr>
          <a:xfrm>
            <a:off x="301854" y="442436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4" name="타원 53">
            <a:extLst>
              <a:ext uri="{FF2B5EF4-FFF2-40B4-BE49-F238E27FC236}">
                <a16:creationId xmlns="" xmlns:a16="http://schemas.microsoft.com/office/drawing/2014/main" id="{4D4D8A87-21E6-4250-B3D6-5F4B965C1092}"/>
              </a:ext>
            </a:extLst>
          </p:cNvPr>
          <p:cNvSpPr/>
          <p:nvPr/>
        </p:nvSpPr>
        <p:spPr>
          <a:xfrm>
            <a:off x="301853" y="506253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="" xmlns:a16="http://schemas.microsoft.com/office/drawing/2014/main" id="{3C005B5D-F7F1-46CE-936F-1B87B6039B45}"/>
              </a:ext>
            </a:extLst>
          </p:cNvPr>
          <p:cNvSpPr/>
          <p:nvPr/>
        </p:nvSpPr>
        <p:spPr>
          <a:xfrm>
            <a:off x="301852" y="570071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="" xmlns:a16="http://schemas.microsoft.com/office/drawing/2014/main" id="{8A87E933-8B41-4D35-AF01-62E1F6E45299}"/>
              </a:ext>
            </a:extLst>
          </p:cNvPr>
          <p:cNvSpPr/>
          <p:nvPr/>
        </p:nvSpPr>
        <p:spPr>
          <a:xfrm>
            <a:off x="301851" y="633888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7" name="Freeform 36">
            <a:extLst>
              <a:ext uri="{FF2B5EF4-FFF2-40B4-BE49-F238E27FC236}">
                <a16:creationId xmlns="" xmlns:a16="http://schemas.microsoft.com/office/drawing/2014/main" id="{D87C65E8-F279-432A-8669-47ECCA34E4F6}"/>
              </a:ext>
            </a:extLst>
          </p:cNvPr>
          <p:cNvSpPr>
            <a:spLocks noEditPoints="1"/>
          </p:cNvSpPr>
          <p:nvPr/>
        </p:nvSpPr>
        <p:spPr bwMode="auto">
          <a:xfrm>
            <a:off x="389576" y="654843"/>
            <a:ext cx="95342" cy="160356"/>
          </a:xfrm>
          <a:custGeom>
            <a:avLst/>
            <a:gdLst>
              <a:gd name="T0" fmla="*/ 937 w 1926"/>
              <a:gd name="T1" fmla="*/ 3639 h 4045"/>
              <a:gd name="T2" fmla="*/ 893 w 1926"/>
              <a:gd name="T3" fmla="*/ 3665 h 4045"/>
              <a:gd name="T4" fmla="*/ 863 w 1926"/>
              <a:gd name="T5" fmla="*/ 3712 h 4045"/>
              <a:gd name="T6" fmla="*/ 851 w 1926"/>
              <a:gd name="T7" fmla="*/ 3772 h 4045"/>
              <a:gd name="T8" fmla="*/ 863 w 1926"/>
              <a:gd name="T9" fmla="*/ 3832 h 4045"/>
              <a:gd name="T10" fmla="*/ 893 w 1926"/>
              <a:gd name="T11" fmla="*/ 3878 h 4045"/>
              <a:gd name="T12" fmla="*/ 937 w 1926"/>
              <a:gd name="T13" fmla="*/ 3905 h 4045"/>
              <a:gd name="T14" fmla="*/ 988 w 1926"/>
              <a:gd name="T15" fmla="*/ 3905 h 4045"/>
              <a:gd name="T16" fmla="*/ 1033 w 1926"/>
              <a:gd name="T17" fmla="*/ 3878 h 4045"/>
              <a:gd name="T18" fmla="*/ 1064 w 1926"/>
              <a:gd name="T19" fmla="*/ 3832 h 4045"/>
              <a:gd name="T20" fmla="*/ 1075 w 1926"/>
              <a:gd name="T21" fmla="*/ 3772 h 4045"/>
              <a:gd name="T22" fmla="*/ 1064 w 1926"/>
              <a:gd name="T23" fmla="*/ 3712 h 4045"/>
              <a:gd name="T24" fmla="*/ 1033 w 1926"/>
              <a:gd name="T25" fmla="*/ 3665 h 4045"/>
              <a:gd name="T26" fmla="*/ 988 w 1926"/>
              <a:gd name="T27" fmla="*/ 3639 h 4045"/>
              <a:gd name="T28" fmla="*/ 156 w 1926"/>
              <a:gd name="T29" fmla="*/ 434 h 4045"/>
              <a:gd name="T30" fmla="*/ 1770 w 1926"/>
              <a:gd name="T31" fmla="*/ 3540 h 4045"/>
              <a:gd name="T32" fmla="*/ 156 w 1926"/>
              <a:gd name="T33" fmla="*/ 434 h 4045"/>
              <a:gd name="T34" fmla="*/ 716 w 1926"/>
              <a:gd name="T35" fmla="*/ 200 h 4045"/>
              <a:gd name="T36" fmla="*/ 701 w 1926"/>
              <a:gd name="T37" fmla="*/ 217 h 4045"/>
              <a:gd name="T38" fmla="*/ 701 w 1926"/>
              <a:gd name="T39" fmla="*/ 243 h 4045"/>
              <a:gd name="T40" fmla="*/ 716 w 1926"/>
              <a:gd name="T41" fmla="*/ 260 h 4045"/>
              <a:gd name="T42" fmla="*/ 1199 w 1926"/>
              <a:gd name="T43" fmla="*/ 262 h 4045"/>
              <a:gd name="T44" fmla="*/ 1218 w 1926"/>
              <a:gd name="T45" fmla="*/ 254 h 4045"/>
              <a:gd name="T46" fmla="*/ 1226 w 1926"/>
              <a:gd name="T47" fmla="*/ 230 h 4045"/>
              <a:gd name="T48" fmla="*/ 1218 w 1926"/>
              <a:gd name="T49" fmla="*/ 207 h 4045"/>
              <a:gd name="T50" fmla="*/ 1199 w 1926"/>
              <a:gd name="T51" fmla="*/ 197 h 4045"/>
              <a:gd name="T52" fmla="*/ 224 w 1926"/>
              <a:gd name="T53" fmla="*/ 0 h 4045"/>
              <a:gd name="T54" fmla="*/ 1738 w 1926"/>
              <a:gd name="T55" fmla="*/ 4 h 4045"/>
              <a:gd name="T56" fmla="*/ 1805 w 1926"/>
              <a:gd name="T57" fmla="*/ 31 h 4045"/>
              <a:gd name="T58" fmla="*/ 1860 w 1926"/>
              <a:gd name="T59" fmla="*/ 81 h 4045"/>
              <a:gd name="T60" fmla="*/ 1900 w 1926"/>
              <a:gd name="T61" fmla="*/ 148 h 4045"/>
              <a:gd name="T62" fmla="*/ 1923 w 1926"/>
              <a:gd name="T63" fmla="*/ 229 h 4045"/>
              <a:gd name="T64" fmla="*/ 1926 w 1926"/>
              <a:gd name="T65" fmla="*/ 3772 h 4045"/>
              <a:gd name="T66" fmla="*/ 1915 w 1926"/>
              <a:gd name="T67" fmla="*/ 3857 h 4045"/>
              <a:gd name="T68" fmla="*/ 1882 w 1926"/>
              <a:gd name="T69" fmla="*/ 3932 h 4045"/>
              <a:gd name="T70" fmla="*/ 1834 w 1926"/>
              <a:gd name="T71" fmla="*/ 3992 h 4045"/>
              <a:gd name="T72" fmla="*/ 1773 w 1926"/>
              <a:gd name="T73" fmla="*/ 4032 h 4045"/>
              <a:gd name="T74" fmla="*/ 1702 w 1926"/>
              <a:gd name="T75" fmla="*/ 4045 h 4045"/>
              <a:gd name="T76" fmla="*/ 188 w 1926"/>
              <a:gd name="T77" fmla="*/ 4041 h 4045"/>
              <a:gd name="T78" fmla="*/ 122 w 1926"/>
              <a:gd name="T79" fmla="*/ 4014 h 4045"/>
              <a:gd name="T80" fmla="*/ 66 w 1926"/>
              <a:gd name="T81" fmla="*/ 3964 h 4045"/>
              <a:gd name="T82" fmla="*/ 25 w 1926"/>
              <a:gd name="T83" fmla="*/ 3897 h 4045"/>
              <a:gd name="T84" fmla="*/ 3 w 1926"/>
              <a:gd name="T85" fmla="*/ 3816 h 4045"/>
              <a:gd name="T86" fmla="*/ 0 w 1926"/>
              <a:gd name="T87" fmla="*/ 273 h 4045"/>
              <a:gd name="T88" fmla="*/ 12 w 1926"/>
              <a:gd name="T89" fmla="*/ 188 h 4045"/>
              <a:gd name="T90" fmla="*/ 43 w 1926"/>
              <a:gd name="T91" fmla="*/ 113 h 4045"/>
              <a:gd name="T92" fmla="*/ 92 w 1926"/>
              <a:gd name="T93" fmla="*/ 53 h 4045"/>
              <a:gd name="T94" fmla="*/ 154 w 1926"/>
              <a:gd name="T95" fmla="*/ 13 h 4045"/>
              <a:gd name="T96" fmla="*/ 224 w 1926"/>
              <a:gd name="T97" fmla="*/ 0 h 40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926" h="4045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="" xmlns:a16="http://schemas.microsoft.com/office/drawing/2014/main" id="{5CA66723-1E68-4B3D-BC15-EA8051D9DD21}"/>
              </a:ext>
            </a:extLst>
          </p:cNvPr>
          <p:cNvSpPr/>
          <p:nvPr/>
        </p:nvSpPr>
        <p:spPr>
          <a:xfrm>
            <a:off x="314213" y="64446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9" name="타원 58">
            <a:extLst>
              <a:ext uri="{FF2B5EF4-FFF2-40B4-BE49-F238E27FC236}">
                <a16:creationId xmlns="" xmlns:a16="http://schemas.microsoft.com/office/drawing/2014/main" id="{357320DD-65FD-4B0B-8A0F-2A2BF13648F6}"/>
              </a:ext>
            </a:extLst>
          </p:cNvPr>
          <p:cNvSpPr/>
          <p:nvPr/>
        </p:nvSpPr>
        <p:spPr>
          <a:xfrm>
            <a:off x="301859" y="1871662"/>
            <a:ext cx="276225" cy="276225"/>
          </a:xfrm>
          <a:prstGeom prst="ellipse">
            <a:avLst/>
          </a:prstGeom>
          <a:solidFill>
            <a:srgbClr val="FF8B8B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9689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7" name="표 10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6452454"/>
              </p:ext>
            </p:extLst>
          </p:nvPr>
        </p:nvGraphicFramePr>
        <p:xfrm>
          <a:off x="-1" y="499532"/>
          <a:ext cx="828675" cy="63584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15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7152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700" b="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맑은 고딕"/>
                          <a:ea typeface="맑은 고딕"/>
                        </a:rPr>
                        <a:t>목차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프로젝트 개요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주제 선정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프로젝트 계획</a:t>
                      </a:r>
                      <a:endParaRPr kumimoji="0" lang="ko-KR" altLang="en-US" sz="700" b="0" i="0" u="none" strike="noStrike" kern="1200" cap="none" spc="0" normalizeH="0" dirty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사이트 구성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en-US" altLang="ko-KR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Use Case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en-US" altLang="ko-KR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+mn-lt"/>
                          <a:ea typeface="+mn-ea"/>
                          <a:cs typeface="+mn-cs"/>
                        </a:rPr>
                        <a:t>WBS,FBS</a:t>
                      </a:r>
                      <a:endParaRPr kumimoji="0" lang="ko-KR" altLang="en-US" sz="700" b="0" i="0" u="none" strike="noStrike" kern="1200" cap="none" spc="0" normalizeH="0" dirty="0">
                        <a:solidFill>
                          <a:srgbClr val="44546A">
                            <a:lumMod val="75000"/>
                          </a:srgb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en-US" altLang="ko-KR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DB</a:t>
                      </a:r>
                      <a:r>
                        <a:rPr kumimoji="0" lang="ko-KR" altLang="en-US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설계</a:t>
                      </a:r>
                      <a:endParaRPr kumimoji="0" lang="ko-KR" altLang="en-US" sz="700" b="0" i="0" u="none" strike="noStrike" kern="1200" cap="none" spc="0" normalizeH="0" dirty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클래스 다이어그램</a:t>
                      </a:r>
                      <a:endParaRPr kumimoji="0" lang="ko-KR" altLang="en-US" sz="700" b="0" i="0" u="none" strike="noStrike" kern="1200" cap="none" spc="0" normalizeH="0" dirty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B8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스토리보드</a:t>
                      </a:r>
                      <a:r>
                        <a:rPr kumimoji="0" lang="en-US" altLang="ko-KR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, </a:t>
                      </a:r>
                      <a:r>
                        <a:rPr kumimoji="0" lang="ko-KR" altLang="en-US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기술</a:t>
                      </a:r>
                      <a:endParaRPr kumimoji="0" lang="ko-KR" altLang="en-US" sz="700" b="0" i="0" u="none" strike="noStrike" kern="1200" cap="none" spc="0" normalizeH="0" dirty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</a:tbl>
          </a:graphicData>
        </a:graphic>
      </p:graphicFrame>
      <p:sp>
        <p:nvSpPr>
          <p:cNvPr id="108" name="타원 107"/>
          <p:cNvSpPr/>
          <p:nvPr/>
        </p:nvSpPr>
        <p:spPr>
          <a:xfrm>
            <a:off x="301859" y="123348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9" name="타원 108"/>
          <p:cNvSpPr/>
          <p:nvPr/>
        </p:nvSpPr>
        <p:spPr>
          <a:xfrm>
            <a:off x="301858" y="187166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0" name="타원 109"/>
          <p:cNvSpPr/>
          <p:nvPr/>
        </p:nvSpPr>
        <p:spPr>
          <a:xfrm>
            <a:off x="301857" y="2509837"/>
            <a:ext cx="276225" cy="276225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1" name="타원 110"/>
          <p:cNvSpPr/>
          <p:nvPr/>
        </p:nvSpPr>
        <p:spPr>
          <a:xfrm>
            <a:off x="301856" y="3148012"/>
            <a:ext cx="276225" cy="276225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2" name="타원 111"/>
          <p:cNvSpPr/>
          <p:nvPr/>
        </p:nvSpPr>
        <p:spPr>
          <a:xfrm>
            <a:off x="301855" y="378618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3" name="타원 112"/>
          <p:cNvSpPr/>
          <p:nvPr/>
        </p:nvSpPr>
        <p:spPr>
          <a:xfrm>
            <a:off x="301849" y="5095870"/>
            <a:ext cx="276225" cy="276225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4" name="타원 113"/>
          <p:cNvSpPr/>
          <p:nvPr/>
        </p:nvSpPr>
        <p:spPr>
          <a:xfrm>
            <a:off x="301850" y="442436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5" name="타원 114"/>
          <p:cNvSpPr/>
          <p:nvPr/>
        </p:nvSpPr>
        <p:spPr>
          <a:xfrm>
            <a:off x="301852" y="570071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6" name="타원 115"/>
          <p:cNvSpPr/>
          <p:nvPr/>
        </p:nvSpPr>
        <p:spPr>
          <a:xfrm>
            <a:off x="301851" y="6338887"/>
            <a:ext cx="276225" cy="276225"/>
          </a:xfrm>
          <a:prstGeom prst="ellipse">
            <a:avLst/>
          </a:prstGeom>
          <a:solidFill>
            <a:srgbClr val="FF8B8B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9" name="직사각형 118"/>
          <p:cNvSpPr/>
          <p:nvPr/>
        </p:nvSpPr>
        <p:spPr>
          <a:xfrm>
            <a:off x="0" y="10869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2" latinLnBrk="0">
              <a:lnSpc>
                <a:spcPct val="150000"/>
              </a:lnSpc>
              <a:defRPr lang="ko-KR"/>
            </a:pPr>
            <a:r>
              <a:rPr lang="ko-KR" altLang="en-US" sz="2000" b="1" kern="0" dirty="0">
                <a:solidFill>
                  <a:srgbClr val="FA3C71"/>
                </a:solidFill>
                <a:latin typeface="맑은 고딕"/>
                <a:ea typeface="맑은 고딕"/>
              </a:rPr>
              <a:t>스토리보드 </a:t>
            </a:r>
            <a:r>
              <a:rPr lang="en-US" altLang="ko-KR" sz="2000" b="1" kern="0" dirty="0">
                <a:solidFill>
                  <a:srgbClr val="FA3C71"/>
                </a:solidFill>
                <a:latin typeface="맑은 고딕"/>
                <a:ea typeface="맑은 고딕"/>
              </a:rPr>
              <a:t>- </a:t>
            </a:r>
            <a:r>
              <a:rPr lang="ko-KR" altLang="en-US" sz="2000" b="1" kern="0" dirty="0">
                <a:solidFill>
                  <a:srgbClr val="FA3C71"/>
                </a:solidFill>
                <a:latin typeface="맑은 고딕"/>
                <a:ea typeface="맑은 고딕"/>
              </a:rPr>
              <a:t>관리자</a:t>
            </a:r>
            <a:endParaRPr lang="ko-KR" altLang="en-US" sz="3600" kern="0" dirty="0">
              <a:solidFill>
                <a:prstClr val="black">
                  <a:lumMod val="75000"/>
                  <a:lumOff val="25000"/>
                </a:prstClr>
              </a:solidFill>
              <a:latin typeface="맑은 고딕"/>
              <a:ea typeface="맑은 고딕"/>
            </a:endParaRPr>
          </a:p>
        </p:txBody>
      </p:sp>
      <p:sp>
        <p:nvSpPr>
          <p:cNvPr id="79" name="타원 78"/>
          <p:cNvSpPr/>
          <p:nvPr/>
        </p:nvSpPr>
        <p:spPr>
          <a:xfrm>
            <a:off x="314213" y="64446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295398" y="751415"/>
            <a:ext cx="19223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smtClean="0"/>
              <a:t>서비스 평가</a:t>
            </a:r>
            <a:r>
              <a:rPr lang="ko-KR" altLang="en-US" sz="1600" b="1" dirty="0"/>
              <a:t> </a:t>
            </a:r>
            <a:r>
              <a:rPr lang="en-US" altLang="ko-KR" sz="1600" b="1" dirty="0" smtClean="0"/>
              <a:t>- </a:t>
            </a:r>
            <a:r>
              <a:rPr lang="ko-KR" altLang="en-US" sz="1600" b="1" dirty="0" smtClean="0"/>
              <a:t>목록</a:t>
            </a:r>
            <a:endParaRPr lang="en-US" altLang="ko-KR" sz="1600" b="1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2075" y="1334692"/>
            <a:ext cx="9666000" cy="36266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8393030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7" name="표 10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1823362"/>
              </p:ext>
            </p:extLst>
          </p:nvPr>
        </p:nvGraphicFramePr>
        <p:xfrm>
          <a:off x="-1" y="499532"/>
          <a:ext cx="828675" cy="63584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15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7152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700" b="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맑은 고딕"/>
                          <a:ea typeface="맑은 고딕"/>
                        </a:rPr>
                        <a:t>목차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프로젝트 개요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주제 선정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프로젝트 계획</a:t>
                      </a:r>
                      <a:endParaRPr kumimoji="0" lang="ko-KR" altLang="en-US" sz="700" b="0" i="0" u="none" strike="noStrike" kern="1200" cap="none" spc="0" normalizeH="0" dirty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사이트 구성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en-US" altLang="ko-KR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Use Case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en-US" altLang="ko-KR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+mn-lt"/>
                          <a:ea typeface="+mn-ea"/>
                          <a:cs typeface="+mn-cs"/>
                        </a:rPr>
                        <a:t>WBS,FBS</a:t>
                      </a:r>
                      <a:endParaRPr kumimoji="0" lang="ko-KR" altLang="en-US" sz="700" b="0" i="0" u="none" strike="noStrike" kern="1200" cap="none" spc="0" normalizeH="0" dirty="0">
                        <a:solidFill>
                          <a:srgbClr val="44546A">
                            <a:lumMod val="75000"/>
                          </a:srgb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en-US" altLang="ko-KR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DB</a:t>
                      </a:r>
                      <a:r>
                        <a:rPr kumimoji="0" lang="ko-KR" altLang="en-US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설계</a:t>
                      </a:r>
                      <a:endParaRPr kumimoji="0" lang="ko-KR" altLang="en-US" sz="700" b="0" i="0" u="none" strike="noStrike" kern="1200" cap="none" spc="0" normalizeH="0" dirty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클래스 다이어그램</a:t>
                      </a:r>
                      <a:endParaRPr kumimoji="0" lang="ko-KR" altLang="en-US" sz="700" b="0" i="0" u="none" strike="noStrike" kern="1200" cap="none" spc="0" normalizeH="0" dirty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B8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스토리보드</a:t>
                      </a:r>
                      <a:r>
                        <a:rPr kumimoji="0" lang="en-US" altLang="ko-KR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, </a:t>
                      </a:r>
                      <a:r>
                        <a:rPr kumimoji="0" lang="ko-KR" altLang="en-US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기술</a:t>
                      </a:r>
                      <a:endParaRPr kumimoji="0" lang="ko-KR" altLang="en-US" sz="700" b="0" i="0" u="none" strike="noStrike" kern="1200" cap="none" spc="0" normalizeH="0" dirty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</a:tbl>
          </a:graphicData>
        </a:graphic>
      </p:graphicFrame>
      <p:sp>
        <p:nvSpPr>
          <p:cNvPr id="108" name="타원 107"/>
          <p:cNvSpPr/>
          <p:nvPr/>
        </p:nvSpPr>
        <p:spPr>
          <a:xfrm>
            <a:off x="301859" y="123348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9" name="타원 108"/>
          <p:cNvSpPr/>
          <p:nvPr/>
        </p:nvSpPr>
        <p:spPr>
          <a:xfrm>
            <a:off x="301858" y="187166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0" name="타원 109"/>
          <p:cNvSpPr/>
          <p:nvPr/>
        </p:nvSpPr>
        <p:spPr>
          <a:xfrm>
            <a:off x="301857" y="2509837"/>
            <a:ext cx="276225" cy="276225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1" name="타원 110"/>
          <p:cNvSpPr/>
          <p:nvPr/>
        </p:nvSpPr>
        <p:spPr>
          <a:xfrm>
            <a:off x="301856" y="3148012"/>
            <a:ext cx="276225" cy="276225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2" name="타원 111"/>
          <p:cNvSpPr/>
          <p:nvPr/>
        </p:nvSpPr>
        <p:spPr>
          <a:xfrm>
            <a:off x="301855" y="378618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3" name="타원 112"/>
          <p:cNvSpPr/>
          <p:nvPr/>
        </p:nvSpPr>
        <p:spPr>
          <a:xfrm>
            <a:off x="301849" y="5095870"/>
            <a:ext cx="276225" cy="276225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4" name="타원 113"/>
          <p:cNvSpPr/>
          <p:nvPr/>
        </p:nvSpPr>
        <p:spPr>
          <a:xfrm>
            <a:off x="301850" y="442436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5" name="타원 114"/>
          <p:cNvSpPr/>
          <p:nvPr/>
        </p:nvSpPr>
        <p:spPr>
          <a:xfrm>
            <a:off x="301852" y="570071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6" name="타원 115"/>
          <p:cNvSpPr/>
          <p:nvPr/>
        </p:nvSpPr>
        <p:spPr>
          <a:xfrm>
            <a:off x="301851" y="6338887"/>
            <a:ext cx="276225" cy="276225"/>
          </a:xfrm>
          <a:prstGeom prst="ellipse">
            <a:avLst/>
          </a:prstGeom>
          <a:solidFill>
            <a:srgbClr val="FF8B8B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9" name="직사각형 118"/>
          <p:cNvSpPr/>
          <p:nvPr/>
        </p:nvSpPr>
        <p:spPr>
          <a:xfrm>
            <a:off x="0" y="10869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2" latinLnBrk="0">
              <a:lnSpc>
                <a:spcPct val="150000"/>
              </a:lnSpc>
              <a:defRPr lang="ko-KR"/>
            </a:pPr>
            <a:r>
              <a:rPr lang="ko-KR" altLang="en-US" sz="2000" b="1" kern="0" dirty="0">
                <a:solidFill>
                  <a:srgbClr val="FA3C71"/>
                </a:solidFill>
                <a:latin typeface="맑은 고딕"/>
                <a:ea typeface="맑은 고딕"/>
              </a:rPr>
              <a:t>스토리보드 </a:t>
            </a:r>
            <a:r>
              <a:rPr lang="en-US" altLang="ko-KR" sz="2000" b="1" kern="0" dirty="0">
                <a:solidFill>
                  <a:srgbClr val="FA3C71"/>
                </a:solidFill>
                <a:latin typeface="맑은 고딕"/>
                <a:ea typeface="맑은 고딕"/>
              </a:rPr>
              <a:t>- </a:t>
            </a:r>
            <a:r>
              <a:rPr lang="ko-KR" altLang="en-US" sz="2000" b="1" kern="0" dirty="0">
                <a:solidFill>
                  <a:srgbClr val="FA3C71"/>
                </a:solidFill>
                <a:latin typeface="맑은 고딕"/>
                <a:ea typeface="맑은 고딕"/>
              </a:rPr>
              <a:t>관리자</a:t>
            </a:r>
            <a:endParaRPr lang="ko-KR" altLang="en-US" sz="3600" kern="0" dirty="0">
              <a:solidFill>
                <a:prstClr val="black">
                  <a:lumMod val="75000"/>
                  <a:lumOff val="25000"/>
                </a:prstClr>
              </a:solidFill>
              <a:latin typeface="맑은 고딕"/>
              <a:ea typeface="맑은 고딕"/>
            </a:endParaRPr>
          </a:p>
        </p:txBody>
      </p:sp>
      <p:sp>
        <p:nvSpPr>
          <p:cNvPr id="79" name="타원 78"/>
          <p:cNvSpPr/>
          <p:nvPr/>
        </p:nvSpPr>
        <p:spPr>
          <a:xfrm>
            <a:off x="314213" y="64446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295398" y="751415"/>
            <a:ext cx="25875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smtClean="0"/>
              <a:t>서비스 평가</a:t>
            </a:r>
            <a:r>
              <a:rPr lang="ko-KR" altLang="en-US" sz="1600" b="1" dirty="0"/>
              <a:t> </a:t>
            </a:r>
            <a:r>
              <a:rPr lang="en-US" altLang="ko-KR" sz="1600" b="1" dirty="0" smtClean="0"/>
              <a:t>– </a:t>
            </a:r>
            <a:r>
              <a:rPr lang="ko-KR" altLang="en-US" sz="1600" b="1" dirty="0" smtClean="0"/>
              <a:t>상세 </a:t>
            </a:r>
            <a:r>
              <a:rPr lang="en-US" altLang="ko-KR" sz="1600" b="1" dirty="0" smtClean="0"/>
              <a:t>/ </a:t>
            </a:r>
            <a:r>
              <a:rPr lang="ko-KR" altLang="en-US" sz="1600" b="1" dirty="0" smtClean="0"/>
              <a:t>삭제</a:t>
            </a:r>
            <a:endParaRPr lang="en-US" altLang="ko-KR" sz="1600" b="1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598" y="1319210"/>
            <a:ext cx="9666000" cy="46306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3490326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7" name="표 10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7224213"/>
              </p:ext>
            </p:extLst>
          </p:nvPr>
        </p:nvGraphicFramePr>
        <p:xfrm>
          <a:off x="-1" y="499532"/>
          <a:ext cx="828675" cy="63584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15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7152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700" b="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맑은 고딕"/>
                          <a:ea typeface="맑은 고딕"/>
                        </a:rPr>
                        <a:t>목차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프로젝트 개요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주제 선정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프로젝트 계획</a:t>
                      </a:r>
                      <a:endParaRPr kumimoji="0" lang="ko-KR" altLang="en-US" sz="700" b="0" i="0" u="none" strike="noStrike" kern="1200" cap="none" spc="0" normalizeH="0" dirty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사이트 구성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en-US" altLang="ko-KR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Use Case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en-US" altLang="ko-KR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+mn-lt"/>
                          <a:ea typeface="+mn-ea"/>
                          <a:cs typeface="+mn-cs"/>
                        </a:rPr>
                        <a:t>WBS,FBS</a:t>
                      </a:r>
                      <a:endParaRPr kumimoji="0" lang="ko-KR" altLang="en-US" sz="700" b="0" i="0" u="none" strike="noStrike" kern="1200" cap="none" spc="0" normalizeH="0" dirty="0">
                        <a:solidFill>
                          <a:srgbClr val="44546A">
                            <a:lumMod val="75000"/>
                          </a:srgb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en-US" altLang="ko-KR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DB</a:t>
                      </a:r>
                      <a:r>
                        <a:rPr kumimoji="0" lang="ko-KR" altLang="en-US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설계</a:t>
                      </a:r>
                      <a:endParaRPr kumimoji="0" lang="ko-KR" altLang="en-US" sz="700" b="0" i="0" u="none" strike="noStrike" kern="1200" cap="none" spc="0" normalizeH="0" dirty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클래스 다이어그램</a:t>
                      </a:r>
                      <a:endParaRPr kumimoji="0" lang="ko-KR" altLang="en-US" sz="700" b="0" i="0" u="none" strike="noStrike" kern="1200" cap="none" spc="0" normalizeH="0" dirty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B8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스토리보드</a:t>
                      </a:r>
                      <a:r>
                        <a:rPr kumimoji="0" lang="en-US" altLang="ko-KR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, </a:t>
                      </a:r>
                      <a:r>
                        <a:rPr kumimoji="0" lang="ko-KR" altLang="en-US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기술</a:t>
                      </a:r>
                      <a:endParaRPr kumimoji="0" lang="ko-KR" altLang="en-US" sz="700" b="0" i="0" u="none" strike="noStrike" kern="1200" cap="none" spc="0" normalizeH="0" dirty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</a:tbl>
          </a:graphicData>
        </a:graphic>
      </p:graphicFrame>
      <p:sp>
        <p:nvSpPr>
          <p:cNvPr id="108" name="타원 107"/>
          <p:cNvSpPr/>
          <p:nvPr/>
        </p:nvSpPr>
        <p:spPr>
          <a:xfrm>
            <a:off x="301859" y="123348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9" name="타원 108"/>
          <p:cNvSpPr/>
          <p:nvPr/>
        </p:nvSpPr>
        <p:spPr>
          <a:xfrm>
            <a:off x="301858" y="187166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0" name="타원 109"/>
          <p:cNvSpPr/>
          <p:nvPr/>
        </p:nvSpPr>
        <p:spPr>
          <a:xfrm>
            <a:off x="301857" y="2509837"/>
            <a:ext cx="276225" cy="276225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1" name="타원 110"/>
          <p:cNvSpPr/>
          <p:nvPr/>
        </p:nvSpPr>
        <p:spPr>
          <a:xfrm>
            <a:off x="301856" y="3148012"/>
            <a:ext cx="276225" cy="276225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2" name="타원 111"/>
          <p:cNvSpPr/>
          <p:nvPr/>
        </p:nvSpPr>
        <p:spPr>
          <a:xfrm>
            <a:off x="301855" y="378618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3" name="타원 112"/>
          <p:cNvSpPr/>
          <p:nvPr/>
        </p:nvSpPr>
        <p:spPr>
          <a:xfrm>
            <a:off x="301849" y="5095870"/>
            <a:ext cx="276225" cy="276225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4" name="타원 113"/>
          <p:cNvSpPr/>
          <p:nvPr/>
        </p:nvSpPr>
        <p:spPr>
          <a:xfrm>
            <a:off x="301850" y="442436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5" name="타원 114"/>
          <p:cNvSpPr/>
          <p:nvPr/>
        </p:nvSpPr>
        <p:spPr>
          <a:xfrm>
            <a:off x="301852" y="570071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6" name="타원 115"/>
          <p:cNvSpPr/>
          <p:nvPr/>
        </p:nvSpPr>
        <p:spPr>
          <a:xfrm>
            <a:off x="301851" y="6338887"/>
            <a:ext cx="276225" cy="276225"/>
          </a:xfrm>
          <a:prstGeom prst="ellipse">
            <a:avLst/>
          </a:prstGeom>
          <a:solidFill>
            <a:srgbClr val="FF8B8B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9" name="직사각형 118"/>
          <p:cNvSpPr/>
          <p:nvPr/>
        </p:nvSpPr>
        <p:spPr>
          <a:xfrm>
            <a:off x="0" y="10869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2" latinLnBrk="0">
              <a:lnSpc>
                <a:spcPct val="150000"/>
              </a:lnSpc>
              <a:defRPr lang="ko-KR"/>
            </a:pPr>
            <a:r>
              <a:rPr lang="ko-KR" altLang="en-US" sz="2000" b="1" kern="0" dirty="0">
                <a:solidFill>
                  <a:srgbClr val="FA3C71"/>
                </a:solidFill>
                <a:latin typeface="맑은 고딕"/>
                <a:ea typeface="맑은 고딕"/>
              </a:rPr>
              <a:t>스토리보드 </a:t>
            </a:r>
            <a:r>
              <a:rPr lang="en-US" altLang="ko-KR" sz="2000" b="1" kern="0" dirty="0">
                <a:solidFill>
                  <a:srgbClr val="FA3C71"/>
                </a:solidFill>
                <a:latin typeface="맑은 고딕"/>
                <a:ea typeface="맑은 고딕"/>
              </a:rPr>
              <a:t>- </a:t>
            </a:r>
            <a:r>
              <a:rPr lang="ko-KR" altLang="en-US" sz="2000" b="1" kern="0" dirty="0">
                <a:solidFill>
                  <a:srgbClr val="FA3C71"/>
                </a:solidFill>
                <a:latin typeface="맑은 고딕"/>
                <a:ea typeface="맑은 고딕"/>
              </a:rPr>
              <a:t>관리자</a:t>
            </a:r>
            <a:endParaRPr lang="ko-KR" altLang="en-US" sz="3600" kern="0" dirty="0">
              <a:solidFill>
                <a:prstClr val="black">
                  <a:lumMod val="75000"/>
                  <a:lumOff val="25000"/>
                </a:prstClr>
              </a:solidFill>
              <a:latin typeface="맑은 고딕"/>
              <a:ea typeface="맑은 고딕"/>
            </a:endParaRPr>
          </a:p>
        </p:txBody>
      </p:sp>
      <p:sp>
        <p:nvSpPr>
          <p:cNvPr id="79" name="타원 78"/>
          <p:cNvSpPr/>
          <p:nvPr/>
        </p:nvSpPr>
        <p:spPr>
          <a:xfrm>
            <a:off x="314213" y="64446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295398" y="751415"/>
            <a:ext cx="19223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smtClean="0"/>
              <a:t>안내 페이지 </a:t>
            </a:r>
            <a:r>
              <a:rPr lang="en-US" altLang="ko-KR" sz="1600" b="1" dirty="0" smtClean="0"/>
              <a:t>- </a:t>
            </a:r>
            <a:r>
              <a:rPr lang="ko-KR" altLang="en-US" sz="1600" b="1" dirty="0" smtClean="0"/>
              <a:t>목록</a:t>
            </a:r>
            <a:endParaRPr lang="en-US" altLang="ko-KR" sz="1600" b="1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9225" y="1306989"/>
            <a:ext cx="9666000" cy="36820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5870" y="3984992"/>
            <a:ext cx="6155530" cy="24979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9144000" y="4424362"/>
            <a:ext cx="942975" cy="80962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026820" y="3935224"/>
            <a:ext cx="43492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mtClean="0"/>
              <a:t>안내 </a:t>
            </a:r>
            <a:r>
              <a:rPr lang="ko-KR" altLang="en-US" sz="1400" dirty="0" smtClean="0"/>
              <a:t>페이지 </a:t>
            </a:r>
            <a:r>
              <a:rPr lang="ko-KR" altLang="en-US" sz="1400" dirty="0" err="1" smtClean="0"/>
              <a:t>등록시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- </a:t>
            </a:r>
            <a:r>
              <a:rPr lang="ko-KR" altLang="en-US" sz="1400" dirty="0" smtClean="0"/>
              <a:t>사용자 화면 하단에 목록 표시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18999037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7" name="표 10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9773021"/>
              </p:ext>
            </p:extLst>
          </p:nvPr>
        </p:nvGraphicFramePr>
        <p:xfrm>
          <a:off x="-1" y="499532"/>
          <a:ext cx="828675" cy="63584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15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7152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700" b="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맑은 고딕"/>
                          <a:ea typeface="맑은 고딕"/>
                        </a:rPr>
                        <a:t>목차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프로젝트 개요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주제 선정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프로젝트 계획</a:t>
                      </a:r>
                      <a:endParaRPr kumimoji="0" lang="ko-KR" altLang="en-US" sz="700" b="0" i="0" u="none" strike="noStrike" kern="1200" cap="none" spc="0" normalizeH="0" dirty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사이트 구성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en-US" altLang="ko-KR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Use Case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en-US" altLang="ko-KR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+mn-lt"/>
                          <a:ea typeface="+mn-ea"/>
                          <a:cs typeface="+mn-cs"/>
                        </a:rPr>
                        <a:t>WBS,FBS</a:t>
                      </a:r>
                      <a:endParaRPr kumimoji="0" lang="ko-KR" altLang="en-US" sz="700" b="0" i="0" u="none" strike="noStrike" kern="1200" cap="none" spc="0" normalizeH="0" dirty="0">
                        <a:solidFill>
                          <a:srgbClr val="44546A">
                            <a:lumMod val="75000"/>
                          </a:srgb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en-US" altLang="ko-KR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DB</a:t>
                      </a:r>
                      <a:r>
                        <a:rPr kumimoji="0" lang="ko-KR" altLang="en-US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설계</a:t>
                      </a:r>
                      <a:endParaRPr kumimoji="0" lang="ko-KR" altLang="en-US" sz="700" b="0" i="0" u="none" strike="noStrike" kern="1200" cap="none" spc="0" normalizeH="0" dirty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클래스 다이어그램</a:t>
                      </a:r>
                      <a:endParaRPr kumimoji="0" lang="ko-KR" altLang="en-US" sz="700" b="0" i="0" u="none" strike="noStrike" kern="1200" cap="none" spc="0" normalizeH="0" dirty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B8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스토리보드</a:t>
                      </a:r>
                      <a:r>
                        <a:rPr kumimoji="0" lang="en-US" altLang="ko-KR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, </a:t>
                      </a:r>
                      <a:r>
                        <a:rPr kumimoji="0" lang="ko-KR" altLang="en-US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기술</a:t>
                      </a:r>
                      <a:endParaRPr kumimoji="0" lang="ko-KR" altLang="en-US" sz="700" b="0" i="0" u="none" strike="noStrike" kern="1200" cap="none" spc="0" normalizeH="0" dirty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</a:tbl>
          </a:graphicData>
        </a:graphic>
      </p:graphicFrame>
      <p:sp>
        <p:nvSpPr>
          <p:cNvPr id="108" name="타원 107"/>
          <p:cNvSpPr/>
          <p:nvPr/>
        </p:nvSpPr>
        <p:spPr>
          <a:xfrm>
            <a:off x="301859" y="123348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9" name="타원 108"/>
          <p:cNvSpPr/>
          <p:nvPr/>
        </p:nvSpPr>
        <p:spPr>
          <a:xfrm>
            <a:off x="301858" y="187166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0" name="타원 109"/>
          <p:cNvSpPr/>
          <p:nvPr/>
        </p:nvSpPr>
        <p:spPr>
          <a:xfrm>
            <a:off x="301857" y="2509837"/>
            <a:ext cx="276225" cy="276225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1" name="타원 110"/>
          <p:cNvSpPr/>
          <p:nvPr/>
        </p:nvSpPr>
        <p:spPr>
          <a:xfrm>
            <a:off x="301856" y="3148012"/>
            <a:ext cx="276225" cy="276225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2" name="타원 111"/>
          <p:cNvSpPr/>
          <p:nvPr/>
        </p:nvSpPr>
        <p:spPr>
          <a:xfrm>
            <a:off x="301855" y="378618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3" name="타원 112"/>
          <p:cNvSpPr/>
          <p:nvPr/>
        </p:nvSpPr>
        <p:spPr>
          <a:xfrm>
            <a:off x="301849" y="5095870"/>
            <a:ext cx="276225" cy="276225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4" name="타원 113"/>
          <p:cNvSpPr/>
          <p:nvPr/>
        </p:nvSpPr>
        <p:spPr>
          <a:xfrm>
            <a:off x="301850" y="442436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5" name="타원 114"/>
          <p:cNvSpPr/>
          <p:nvPr/>
        </p:nvSpPr>
        <p:spPr>
          <a:xfrm>
            <a:off x="301852" y="570071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6" name="타원 115"/>
          <p:cNvSpPr/>
          <p:nvPr/>
        </p:nvSpPr>
        <p:spPr>
          <a:xfrm>
            <a:off x="301851" y="6338887"/>
            <a:ext cx="276225" cy="276225"/>
          </a:xfrm>
          <a:prstGeom prst="ellipse">
            <a:avLst/>
          </a:prstGeom>
          <a:solidFill>
            <a:srgbClr val="FF8B8B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9" name="직사각형 118"/>
          <p:cNvSpPr/>
          <p:nvPr/>
        </p:nvSpPr>
        <p:spPr>
          <a:xfrm>
            <a:off x="0" y="10869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2" latinLnBrk="0">
              <a:lnSpc>
                <a:spcPct val="150000"/>
              </a:lnSpc>
              <a:defRPr lang="ko-KR"/>
            </a:pPr>
            <a:r>
              <a:rPr lang="ko-KR" altLang="en-US" sz="2000" b="1" kern="0" dirty="0">
                <a:solidFill>
                  <a:srgbClr val="FA3C71"/>
                </a:solidFill>
                <a:latin typeface="맑은 고딕"/>
                <a:ea typeface="맑은 고딕"/>
              </a:rPr>
              <a:t>스토리보드 </a:t>
            </a:r>
            <a:r>
              <a:rPr lang="en-US" altLang="ko-KR" sz="2000" b="1" kern="0" dirty="0">
                <a:solidFill>
                  <a:srgbClr val="FA3C71"/>
                </a:solidFill>
                <a:latin typeface="맑은 고딕"/>
                <a:ea typeface="맑은 고딕"/>
              </a:rPr>
              <a:t>– </a:t>
            </a:r>
            <a:r>
              <a:rPr lang="ko-KR" altLang="en-US" sz="2000" b="1" kern="0" dirty="0">
                <a:solidFill>
                  <a:srgbClr val="FA3C71"/>
                </a:solidFill>
                <a:latin typeface="맑은 고딕"/>
                <a:ea typeface="맑은 고딕"/>
              </a:rPr>
              <a:t>메인 화면</a:t>
            </a:r>
            <a:endParaRPr lang="ko-KR" altLang="en-US" sz="3600" kern="0" dirty="0">
              <a:solidFill>
                <a:prstClr val="black">
                  <a:lumMod val="75000"/>
                  <a:lumOff val="25000"/>
                </a:prstClr>
              </a:solidFill>
              <a:latin typeface="맑은 고딕"/>
              <a:ea typeface="맑은 고딕"/>
            </a:endParaRPr>
          </a:p>
        </p:txBody>
      </p:sp>
      <p:sp>
        <p:nvSpPr>
          <p:cNvPr id="79" name="타원 78"/>
          <p:cNvSpPr/>
          <p:nvPr/>
        </p:nvSpPr>
        <p:spPr>
          <a:xfrm>
            <a:off x="314213" y="64446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390649" y="810502"/>
            <a:ext cx="706796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err="1"/>
              <a:t>메인화면</a:t>
            </a:r>
            <a:r>
              <a:rPr lang="en-US" altLang="ko-KR" sz="1600" b="1" dirty="0"/>
              <a:t>: top-</a:t>
            </a:r>
            <a:r>
              <a:rPr lang="ko-KR" altLang="en-US" sz="1600" b="1" dirty="0"/>
              <a:t>첫 화면 </a:t>
            </a:r>
            <a:r>
              <a:rPr lang="en-US" altLang="ko-KR" sz="1600" b="1" dirty="0"/>
              <a:t>top, </a:t>
            </a:r>
            <a:r>
              <a:rPr lang="ko-KR" altLang="en-US" sz="1600" b="1" dirty="0"/>
              <a:t>카테고리 선택 후 탑</a:t>
            </a:r>
            <a:r>
              <a:rPr lang="en-US" altLang="ko-KR" sz="1600" b="1" dirty="0"/>
              <a:t>, </a:t>
            </a:r>
            <a:r>
              <a:rPr lang="ko-KR" altLang="en-US" sz="1600" b="1" dirty="0" smtClean="0"/>
              <a:t>롤링배너</a:t>
            </a:r>
            <a:r>
              <a:rPr lang="en-US" altLang="ko-KR" sz="1600" b="1" dirty="0" smtClean="0"/>
              <a:t>, </a:t>
            </a:r>
            <a:r>
              <a:rPr lang="ko-KR" altLang="en-US" sz="1600" b="1" dirty="0" smtClean="0"/>
              <a:t>실시간 </a:t>
            </a:r>
            <a:r>
              <a:rPr lang="ko-KR" altLang="en-US" sz="1600" b="1" dirty="0" err="1" smtClean="0"/>
              <a:t>댓글</a:t>
            </a:r>
            <a:endParaRPr lang="en-US" altLang="ko-KR" sz="1600" b="1" dirty="0"/>
          </a:p>
          <a:p>
            <a:endParaRPr lang="en-US" altLang="ko-KR" sz="1600" b="1" dirty="0"/>
          </a:p>
          <a:p>
            <a:r>
              <a:rPr lang="ko-KR" altLang="en-US" sz="1600" b="1" dirty="0"/>
              <a:t>구현 기능</a:t>
            </a:r>
            <a:r>
              <a:rPr lang="en-US" altLang="ko-KR" sz="1600" b="1" dirty="0"/>
              <a:t>: </a:t>
            </a:r>
            <a:r>
              <a:rPr lang="ko-KR" altLang="en-US" sz="1600" b="1" dirty="0"/>
              <a:t>카테고리 선택 후 </a:t>
            </a:r>
            <a:r>
              <a:rPr lang="en-US" altLang="ko-KR" sz="1600" b="1" dirty="0"/>
              <a:t>top – </a:t>
            </a:r>
            <a:r>
              <a:rPr lang="ko-KR" altLang="en-US" sz="1600" b="1" dirty="0"/>
              <a:t>마우스 오버 시 카테고리 중 </a:t>
            </a:r>
            <a:r>
              <a:rPr lang="ko-KR" altLang="en-US" sz="1600" b="1" dirty="0" smtClean="0"/>
              <a:t>출력</a:t>
            </a:r>
            <a:endParaRPr lang="en-US" altLang="ko-KR" sz="1600" b="1" dirty="0"/>
          </a:p>
          <a:p>
            <a:r>
              <a:rPr lang="en-US" altLang="ko-KR" sz="1600" b="1" dirty="0"/>
              <a:t>	 </a:t>
            </a:r>
            <a:r>
              <a:rPr lang="ko-KR" altLang="en-US" sz="1600" b="1" dirty="0"/>
              <a:t>첫 화면 </a:t>
            </a:r>
            <a:r>
              <a:rPr lang="en-US" altLang="ko-KR" sz="1600" b="1" dirty="0"/>
              <a:t>top – </a:t>
            </a:r>
            <a:r>
              <a:rPr lang="ko-KR" altLang="en-US" sz="1600" b="1" dirty="0"/>
              <a:t>검색 </a:t>
            </a:r>
            <a:r>
              <a:rPr lang="ko-KR" altLang="en-US" sz="1600" b="1" dirty="0" err="1"/>
              <a:t>미리보기</a:t>
            </a:r>
            <a:endParaRPr lang="en-US" altLang="ko-KR" sz="1600" b="1" dirty="0"/>
          </a:p>
          <a:p>
            <a:r>
              <a:rPr lang="en-US" altLang="ko-KR" sz="1600" b="1" dirty="0"/>
              <a:t>	 </a:t>
            </a:r>
            <a:r>
              <a:rPr lang="ko-KR" altLang="en-US" sz="1600" b="1" dirty="0"/>
              <a:t>롤링 배너 </a:t>
            </a:r>
            <a:r>
              <a:rPr lang="en-US" altLang="ko-KR" sz="1600" b="1" dirty="0"/>
              <a:t>– </a:t>
            </a:r>
            <a:r>
              <a:rPr lang="ko-KR" altLang="en-US" sz="1600" b="1" dirty="0"/>
              <a:t>선택한 카테고리</a:t>
            </a:r>
            <a:r>
              <a:rPr lang="en-US" altLang="ko-KR" sz="1600" b="1" dirty="0"/>
              <a:t>(</a:t>
            </a:r>
            <a:r>
              <a:rPr lang="ko-KR" altLang="en-US" sz="1600" b="1" dirty="0"/>
              <a:t>대</a:t>
            </a:r>
            <a:r>
              <a:rPr lang="en-US" altLang="ko-KR" sz="1600" b="1" dirty="0"/>
              <a:t>) </a:t>
            </a:r>
            <a:r>
              <a:rPr lang="ko-KR" altLang="en-US" sz="1600" b="1" dirty="0"/>
              <a:t>중 카테고리</a:t>
            </a:r>
            <a:r>
              <a:rPr lang="en-US" altLang="ko-KR" sz="1600" b="1" dirty="0"/>
              <a:t>(</a:t>
            </a:r>
            <a:r>
              <a:rPr lang="ko-KR" altLang="en-US" sz="1600" b="1" dirty="0"/>
              <a:t>중</a:t>
            </a:r>
            <a:r>
              <a:rPr lang="en-US" altLang="ko-KR" sz="1600" b="1" dirty="0"/>
              <a:t>) 8</a:t>
            </a:r>
            <a:r>
              <a:rPr lang="ko-KR" altLang="en-US" sz="1600" b="1" dirty="0"/>
              <a:t>개 </a:t>
            </a:r>
            <a:r>
              <a:rPr lang="ko-KR" altLang="en-US" sz="1600" b="1" dirty="0" smtClean="0"/>
              <a:t>항목 반복</a:t>
            </a:r>
            <a:endParaRPr lang="en-US" altLang="ko-KR" sz="1600" b="1" dirty="0" smtClean="0"/>
          </a:p>
          <a:p>
            <a:r>
              <a:rPr lang="en-US" altLang="ko-KR" sz="1600" b="1" dirty="0" smtClean="0"/>
              <a:t>	 </a:t>
            </a:r>
            <a:r>
              <a:rPr lang="ko-KR" altLang="en-US" sz="1600" b="1" dirty="0" smtClean="0"/>
              <a:t>실시간 </a:t>
            </a:r>
            <a:r>
              <a:rPr lang="ko-KR" altLang="en-US" sz="1600" b="1" dirty="0" err="1" smtClean="0"/>
              <a:t>댓글</a:t>
            </a:r>
            <a:r>
              <a:rPr lang="ko-KR" altLang="en-US" sz="1600" b="1" dirty="0" smtClean="0"/>
              <a:t> </a:t>
            </a:r>
            <a:r>
              <a:rPr lang="en-US" altLang="ko-KR" sz="1600" b="1" dirty="0" smtClean="0"/>
              <a:t>– </a:t>
            </a:r>
            <a:r>
              <a:rPr lang="ko-KR" altLang="en-US" sz="1600" b="1" dirty="0" err="1" smtClean="0"/>
              <a:t>댓글이</a:t>
            </a:r>
            <a:r>
              <a:rPr lang="ko-KR" altLang="en-US" sz="1600" b="1" dirty="0" smtClean="0"/>
              <a:t> 새로 업로드 될 때 마다 갱신</a:t>
            </a:r>
            <a:endParaRPr lang="en-US" altLang="ko-KR" sz="1600" b="1" dirty="0"/>
          </a:p>
        </p:txBody>
      </p:sp>
      <p:pic>
        <p:nvPicPr>
          <p:cNvPr id="8" name="그림 7" descr="화면 캡처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5017" y="2147887"/>
            <a:ext cx="4444657" cy="1954592"/>
          </a:xfrm>
          <a:prstGeom prst="rect">
            <a:avLst/>
          </a:prstGeom>
        </p:spPr>
      </p:pic>
      <p:pic>
        <p:nvPicPr>
          <p:cNvPr id="9" name="그림 8" descr="화면 캡처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5018" y="3634108"/>
            <a:ext cx="4444656" cy="1737987"/>
          </a:xfrm>
          <a:prstGeom prst="rect">
            <a:avLst/>
          </a:prstGeom>
        </p:spPr>
      </p:pic>
      <p:pic>
        <p:nvPicPr>
          <p:cNvPr id="6" name="그림 5" descr="화면 캡처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4694" y="4871870"/>
            <a:ext cx="4374979" cy="1933908"/>
          </a:xfrm>
          <a:prstGeom prst="rect">
            <a:avLst/>
          </a:prstGeom>
        </p:spPr>
      </p:pic>
      <p:pic>
        <p:nvPicPr>
          <p:cNvPr id="12" name="그림 11" descr="화면 캡처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559" y="2886074"/>
            <a:ext cx="5359093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888618"/>
      </p:ext>
    </p:extLst>
  </p:cSld>
  <p:clrMapOvr>
    <a:masterClrMapping/>
  </p:clrMapOvr>
  <p:transition spd="med"/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7" name="표 10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4559140"/>
              </p:ext>
            </p:extLst>
          </p:nvPr>
        </p:nvGraphicFramePr>
        <p:xfrm>
          <a:off x="-1" y="499532"/>
          <a:ext cx="828675" cy="63584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15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77152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700" b="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맑은 고딕"/>
                          <a:ea typeface="맑은 고딕"/>
                        </a:rPr>
                        <a:t>목차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프로젝트 개요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주제 선정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프로젝트 계획</a:t>
                      </a:r>
                      <a:endParaRPr kumimoji="0" lang="ko-KR" altLang="en-US" sz="700" b="0" i="0" u="none" strike="noStrike" kern="1200" cap="none" spc="0" normalizeH="0" dirty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사이트 구성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en-US" altLang="ko-KR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Use Case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en-US" altLang="ko-KR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+mn-lt"/>
                          <a:ea typeface="+mn-ea"/>
                          <a:cs typeface="+mn-cs"/>
                        </a:rPr>
                        <a:t>WBS,FBS</a:t>
                      </a:r>
                      <a:endParaRPr kumimoji="0" lang="ko-KR" altLang="en-US" sz="700" b="0" i="0" u="none" strike="noStrike" kern="1200" cap="none" spc="0" normalizeH="0" dirty="0">
                        <a:solidFill>
                          <a:srgbClr val="44546A">
                            <a:lumMod val="75000"/>
                          </a:srgb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en-US" altLang="ko-KR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DB</a:t>
                      </a:r>
                      <a:r>
                        <a:rPr kumimoji="0" lang="ko-KR" altLang="en-US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설계</a:t>
                      </a:r>
                      <a:endParaRPr kumimoji="0" lang="ko-KR" altLang="en-US" sz="700" b="0" i="0" u="none" strike="noStrike" kern="1200" cap="none" spc="0" normalizeH="0" dirty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클래스 다이어그램</a:t>
                      </a:r>
                      <a:endParaRPr kumimoji="0" lang="ko-KR" altLang="en-US" sz="700" b="0" i="0" u="none" strike="noStrike" kern="1200" cap="none" spc="0" normalizeH="0" dirty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B8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스토리보드</a:t>
                      </a:r>
                      <a:r>
                        <a:rPr kumimoji="0" lang="en-US" altLang="ko-KR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, </a:t>
                      </a:r>
                      <a:r>
                        <a:rPr kumimoji="0" lang="ko-KR" altLang="en-US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기술</a:t>
                      </a:r>
                      <a:endParaRPr kumimoji="0" lang="ko-KR" altLang="en-US" sz="700" b="0" i="0" u="none" strike="noStrike" kern="1200" cap="none" spc="0" normalizeH="0" dirty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108" name="타원 107"/>
          <p:cNvSpPr/>
          <p:nvPr/>
        </p:nvSpPr>
        <p:spPr>
          <a:xfrm>
            <a:off x="301859" y="123348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9" name="타원 108"/>
          <p:cNvSpPr/>
          <p:nvPr/>
        </p:nvSpPr>
        <p:spPr>
          <a:xfrm>
            <a:off x="301858" y="187166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0" name="타원 109"/>
          <p:cNvSpPr/>
          <p:nvPr/>
        </p:nvSpPr>
        <p:spPr>
          <a:xfrm>
            <a:off x="301857" y="2509837"/>
            <a:ext cx="276225" cy="276225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1" name="타원 110"/>
          <p:cNvSpPr/>
          <p:nvPr/>
        </p:nvSpPr>
        <p:spPr>
          <a:xfrm>
            <a:off x="301856" y="3148012"/>
            <a:ext cx="276225" cy="276225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2" name="타원 111"/>
          <p:cNvSpPr/>
          <p:nvPr/>
        </p:nvSpPr>
        <p:spPr>
          <a:xfrm>
            <a:off x="301855" y="378618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3" name="타원 112"/>
          <p:cNvSpPr/>
          <p:nvPr/>
        </p:nvSpPr>
        <p:spPr>
          <a:xfrm>
            <a:off x="301849" y="5095870"/>
            <a:ext cx="276225" cy="276225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4" name="타원 113"/>
          <p:cNvSpPr/>
          <p:nvPr/>
        </p:nvSpPr>
        <p:spPr>
          <a:xfrm>
            <a:off x="301850" y="442436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5" name="타원 114"/>
          <p:cNvSpPr/>
          <p:nvPr/>
        </p:nvSpPr>
        <p:spPr>
          <a:xfrm>
            <a:off x="301852" y="570071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6" name="타원 115"/>
          <p:cNvSpPr/>
          <p:nvPr/>
        </p:nvSpPr>
        <p:spPr>
          <a:xfrm>
            <a:off x="301851" y="6338887"/>
            <a:ext cx="276225" cy="276225"/>
          </a:xfrm>
          <a:prstGeom prst="ellipse">
            <a:avLst/>
          </a:prstGeom>
          <a:solidFill>
            <a:srgbClr val="FF8B8B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9" name="직사각형 118"/>
          <p:cNvSpPr/>
          <p:nvPr/>
        </p:nvSpPr>
        <p:spPr>
          <a:xfrm>
            <a:off x="0" y="10869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2" latinLnBrk="0">
              <a:lnSpc>
                <a:spcPct val="150000"/>
              </a:lnSpc>
              <a:defRPr lang="ko-KR"/>
            </a:pPr>
            <a:r>
              <a:rPr lang="ko-KR" altLang="en-US" sz="2000" b="1" kern="0" dirty="0">
                <a:solidFill>
                  <a:srgbClr val="FA3C71"/>
                </a:solidFill>
                <a:latin typeface="맑은 고딕"/>
                <a:ea typeface="맑은 고딕"/>
              </a:rPr>
              <a:t>스토리보드 </a:t>
            </a:r>
            <a:r>
              <a:rPr lang="en-US" altLang="ko-KR" sz="2000" b="1" kern="0" dirty="0">
                <a:solidFill>
                  <a:srgbClr val="FA3C71"/>
                </a:solidFill>
                <a:latin typeface="맑은 고딕"/>
                <a:ea typeface="맑은 고딕"/>
              </a:rPr>
              <a:t>- </a:t>
            </a:r>
            <a:r>
              <a:rPr lang="ko-KR" altLang="en-US" sz="2000" b="1" kern="0" dirty="0" smtClean="0">
                <a:solidFill>
                  <a:srgbClr val="FA3C71"/>
                </a:solidFill>
                <a:latin typeface="맑은 고딕"/>
                <a:ea typeface="맑은 고딕"/>
              </a:rPr>
              <a:t>사용</a:t>
            </a:r>
            <a:r>
              <a:rPr lang="ko-KR" altLang="en-US" sz="2000" b="1" kern="0" dirty="0">
                <a:solidFill>
                  <a:srgbClr val="FA3C71"/>
                </a:solidFill>
                <a:latin typeface="맑은 고딕"/>
                <a:ea typeface="맑은 고딕"/>
              </a:rPr>
              <a:t>자</a:t>
            </a:r>
            <a:endParaRPr lang="ko-KR" altLang="en-US" sz="3600" kern="0" dirty="0">
              <a:solidFill>
                <a:prstClr val="black">
                  <a:lumMod val="75000"/>
                  <a:lumOff val="25000"/>
                </a:prstClr>
              </a:solidFill>
              <a:latin typeface="맑은 고딕"/>
              <a:ea typeface="맑은 고딕"/>
            </a:endParaRPr>
          </a:p>
        </p:txBody>
      </p:sp>
      <p:sp>
        <p:nvSpPr>
          <p:cNvPr id="79" name="타원 78"/>
          <p:cNvSpPr/>
          <p:nvPr/>
        </p:nvSpPr>
        <p:spPr>
          <a:xfrm>
            <a:off x="314213" y="64446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295398" y="751415"/>
            <a:ext cx="41232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smtClean="0"/>
              <a:t>회원 로그인</a:t>
            </a:r>
            <a:endParaRPr lang="en-US" altLang="ko-KR" sz="1600" b="1" dirty="0" smtClean="0"/>
          </a:p>
          <a:p>
            <a:r>
              <a:rPr lang="ko-KR" altLang="en-US" sz="1600" dirty="0"/>
              <a:t>회원</a:t>
            </a:r>
            <a:r>
              <a:rPr lang="en-US" altLang="ko-KR" sz="1600" dirty="0"/>
              <a:t> </a:t>
            </a:r>
            <a:r>
              <a:rPr lang="ko-KR" altLang="en-US" sz="1600" dirty="0" smtClean="0"/>
              <a:t>로그인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비밀번호 찾기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회원가입 링크</a:t>
            </a:r>
            <a:endParaRPr lang="en-US" altLang="ko-KR" sz="1600" b="1" dirty="0" smtClean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6000" y="1843119"/>
            <a:ext cx="5760000" cy="4411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1833726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7" name="표 10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2822540"/>
              </p:ext>
            </p:extLst>
          </p:nvPr>
        </p:nvGraphicFramePr>
        <p:xfrm>
          <a:off x="-1" y="499532"/>
          <a:ext cx="828675" cy="63584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15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77152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700" b="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맑은 고딕"/>
                          <a:ea typeface="맑은 고딕"/>
                        </a:rPr>
                        <a:t>목차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프로젝트 개요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주제 선정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프로젝트 계획</a:t>
                      </a:r>
                      <a:endParaRPr kumimoji="0" lang="ko-KR" altLang="en-US" sz="700" b="0" i="0" u="none" strike="noStrike" kern="1200" cap="none" spc="0" normalizeH="0" dirty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사이트 구성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en-US" altLang="ko-KR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Use Case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en-US" altLang="ko-KR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+mn-lt"/>
                          <a:ea typeface="+mn-ea"/>
                          <a:cs typeface="+mn-cs"/>
                        </a:rPr>
                        <a:t>WBS,FBS</a:t>
                      </a:r>
                      <a:endParaRPr kumimoji="0" lang="ko-KR" altLang="en-US" sz="700" b="0" i="0" u="none" strike="noStrike" kern="1200" cap="none" spc="0" normalizeH="0" dirty="0">
                        <a:solidFill>
                          <a:srgbClr val="44546A">
                            <a:lumMod val="75000"/>
                          </a:srgb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en-US" altLang="ko-KR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DB</a:t>
                      </a:r>
                      <a:r>
                        <a:rPr kumimoji="0" lang="ko-KR" altLang="en-US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설계</a:t>
                      </a:r>
                      <a:endParaRPr kumimoji="0" lang="ko-KR" altLang="en-US" sz="700" b="0" i="0" u="none" strike="noStrike" kern="1200" cap="none" spc="0" normalizeH="0" dirty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클래스 다이어그램</a:t>
                      </a:r>
                      <a:endParaRPr kumimoji="0" lang="ko-KR" altLang="en-US" sz="700" b="0" i="0" u="none" strike="noStrike" kern="1200" cap="none" spc="0" normalizeH="0" dirty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B8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스토리보드</a:t>
                      </a:r>
                      <a:r>
                        <a:rPr kumimoji="0" lang="en-US" altLang="ko-KR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, </a:t>
                      </a:r>
                      <a:r>
                        <a:rPr kumimoji="0" lang="ko-KR" altLang="en-US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기술</a:t>
                      </a:r>
                      <a:endParaRPr kumimoji="0" lang="ko-KR" altLang="en-US" sz="700" b="0" i="0" u="none" strike="noStrike" kern="1200" cap="none" spc="0" normalizeH="0" dirty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108" name="타원 107"/>
          <p:cNvSpPr/>
          <p:nvPr/>
        </p:nvSpPr>
        <p:spPr>
          <a:xfrm>
            <a:off x="301859" y="123348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9" name="타원 108"/>
          <p:cNvSpPr/>
          <p:nvPr/>
        </p:nvSpPr>
        <p:spPr>
          <a:xfrm>
            <a:off x="301858" y="187166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0" name="타원 109"/>
          <p:cNvSpPr/>
          <p:nvPr/>
        </p:nvSpPr>
        <p:spPr>
          <a:xfrm>
            <a:off x="301857" y="2509837"/>
            <a:ext cx="276225" cy="276225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1" name="타원 110"/>
          <p:cNvSpPr/>
          <p:nvPr/>
        </p:nvSpPr>
        <p:spPr>
          <a:xfrm>
            <a:off x="301856" y="3148012"/>
            <a:ext cx="276225" cy="276225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2" name="타원 111"/>
          <p:cNvSpPr/>
          <p:nvPr/>
        </p:nvSpPr>
        <p:spPr>
          <a:xfrm>
            <a:off x="301855" y="378618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3" name="타원 112"/>
          <p:cNvSpPr/>
          <p:nvPr/>
        </p:nvSpPr>
        <p:spPr>
          <a:xfrm>
            <a:off x="301849" y="5095870"/>
            <a:ext cx="276225" cy="276225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4" name="타원 113"/>
          <p:cNvSpPr/>
          <p:nvPr/>
        </p:nvSpPr>
        <p:spPr>
          <a:xfrm>
            <a:off x="301850" y="442436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5" name="타원 114"/>
          <p:cNvSpPr/>
          <p:nvPr/>
        </p:nvSpPr>
        <p:spPr>
          <a:xfrm>
            <a:off x="301852" y="570071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6" name="타원 115"/>
          <p:cNvSpPr/>
          <p:nvPr/>
        </p:nvSpPr>
        <p:spPr>
          <a:xfrm>
            <a:off x="301851" y="6338887"/>
            <a:ext cx="276225" cy="276225"/>
          </a:xfrm>
          <a:prstGeom prst="ellipse">
            <a:avLst/>
          </a:prstGeom>
          <a:solidFill>
            <a:srgbClr val="FF8B8B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9" name="직사각형 118"/>
          <p:cNvSpPr/>
          <p:nvPr/>
        </p:nvSpPr>
        <p:spPr>
          <a:xfrm>
            <a:off x="0" y="10869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2" latinLnBrk="0">
              <a:lnSpc>
                <a:spcPct val="150000"/>
              </a:lnSpc>
              <a:defRPr lang="ko-KR"/>
            </a:pPr>
            <a:r>
              <a:rPr lang="ko-KR" altLang="en-US" sz="2000" b="1" kern="0" dirty="0">
                <a:solidFill>
                  <a:srgbClr val="FA3C71"/>
                </a:solidFill>
                <a:latin typeface="맑은 고딕"/>
                <a:ea typeface="맑은 고딕"/>
              </a:rPr>
              <a:t>스토리보드 </a:t>
            </a:r>
            <a:r>
              <a:rPr lang="en-US" altLang="ko-KR" sz="2000" b="1" kern="0" dirty="0">
                <a:solidFill>
                  <a:srgbClr val="FA3C71"/>
                </a:solidFill>
                <a:latin typeface="맑은 고딕"/>
                <a:ea typeface="맑은 고딕"/>
              </a:rPr>
              <a:t>- </a:t>
            </a:r>
            <a:r>
              <a:rPr lang="ko-KR" altLang="en-US" sz="2000" b="1" kern="0" dirty="0" smtClean="0">
                <a:solidFill>
                  <a:srgbClr val="FA3C71"/>
                </a:solidFill>
                <a:latin typeface="맑은 고딕"/>
                <a:ea typeface="맑은 고딕"/>
              </a:rPr>
              <a:t>사용</a:t>
            </a:r>
            <a:r>
              <a:rPr lang="ko-KR" altLang="en-US" sz="2000" b="1" kern="0" dirty="0">
                <a:solidFill>
                  <a:srgbClr val="FA3C71"/>
                </a:solidFill>
                <a:latin typeface="맑은 고딕"/>
                <a:ea typeface="맑은 고딕"/>
              </a:rPr>
              <a:t>자</a:t>
            </a:r>
            <a:endParaRPr lang="ko-KR" altLang="en-US" sz="3600" kern="0" dirty="0">
              <a:solidFill>
                <a:prstClr val="black">
                  <a:lumMod val="75000"/>
                  <a:lumOff val="25000"/>
                </a:prstClr>
              </a:solidFill>
              <a:latin typeface="맑은 고딕"/>
              <a:ea typeface="맑은 고딕"/>
            </a:endParaRPr>
          </a:p>
        </p:txBody>
      </p:sp>
      <p:sp>
        <p:nvSpPr>
          <p:cNvPr id="79" name="타원 78"/>
          <p:cNvSpPr/>
          <p:nvPr/>
        </p:nvSpPr>
        <p:spPr>
          <a:xfrm>
            <a:off x="314213" y="64446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295398" y="751415"/>
            <a:ext cx="70775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smtClean="0"/>
              <a:t>회원 가입</a:t>
            </a:r>
            <a:endParaRPr lang="en-US" altLang="ko-KR" sz="1600" b="1" dirty="0" smtClean="0"/>
          </a:p>
          <a:p>
            <a:r>
              <a:rPr lang="ko-KR" altLang="en-US" sz="1600" dirty="0" err="1" smtClean="0"/>
              <a:t>이메일</a:t>
            </a:r>
            <a:r>
              <a:rPr lang="ko-KR" altLang="en-US" sz="1600" dirty="0" smtClean="0"/>
              <a:t> 확인 메일 전송</a:t>
            </a:r>
            <a:r>
              <a:rPr lang="en-US" altLang="ko-KR" sz="1600" dirty="0" smtClean="0"/>
              <a:t>,</a:t>
            </a:r>
            <a:r>
              <a:rPr lang="ko-KR" altLang="en-US" sz="1600" dirty="0" err="1" smtClean="0"/>
              <a:t>이메일</a:t>
            </a:r>
            <a:r>
              <a:rPr lang="ko-KR" altLang="en-US" sz="1600" dirty="0" smtClean="0"/>
              <a:t> 존재 여부 확인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유효성 체크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우편번호 </a:t>
            </a:r>
            <a:r>
              <a:rPr lang="en-US" altLang="ko-KR" sz="1600" dirty="0" smtClean="0"/>
              <a:t>API  </a:t>
            </a:r>
            <a:endParaRPr lang="en-US" altLang="ko-KR" sz="1600" b="1" dirty="0" smtClean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5941" y="1552059"/>
            <a:ext cx="3600000" cy="51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3990575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7" name="표 10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6890652"/>
              </p:ext>
            </p:extLst>
          </p:nvPr>
        </p:nvGraphicFramePr>
        <p:xfrm>
          <a:off x="-1" y="499532"/>
          <a:ext cx="828675" cy="63584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15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77152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700" b="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맑은 고딕"/>
                          <a:ea typeface="맑은 고딕"/>
                        </a:rPr>
                        <a:t>목차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프로젝트 개요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주제 선정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프로젝트 계획</a:t>
                      </a:r>
                      <a:endParaRPr kumimoji="0" lang="ko-KR" altLang="en-US" sz="700" b="0" i="0" u="none" strike="noStrike" kern="1200" cap="none" spc="0" normalizeH="0" dirty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사이트 구성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en-US" altLang="ko-KR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Use Case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en-US" altLang="ko-KR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+mn-lt"/>
                          <a:ea typeface="+mn-ea"/>
                          <a:cs typeface="+mn-cs"/>
                        </a:rPr>
                        <a:t>WBS,FBS</a:t>
                      </a:r>
                      <a:endParaRPr kumimoji="0" lang="ko-KR" altLang="en-US" sz="700" b="0" i="0" u="none" strike="noStrike" kern="1200" cap="none" spc="0" normalizeH="0" dirty="0">
                        <a:solidFill>
                          <a:srgbClr val="44546A">
                            <a:lumMod val="75000"/>
                          </a:srgb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en-US" altLang="ko-KR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DB</a:t>
                      </a:r>
                      <a:r>
                        <a:rPr kumimoji="0" lang="ko-KR" altLang="en-US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설계</a:t>
                      </a:r>
                      <a:endParaRPr kumimoji="0" lang="ko-KR" altLang="en-US" sz="700" b="0" i="0" u="none" strike="noStrike" kern="1200" cap="none" spc="0" normalizeH="0" dirty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클래스 다이어그램</a:t>
                      </a:r>
                      <a:endParaRPr kumimoji="0" lang="ko-KR" altLang="en-US" sz="700" b="0" i="0" u="none" strike="noStrike" kern="1200" cap="none" spc="0" normalizeH="0" dirty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B8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스토리보드</a:t>
                      </a:r>
                      <a:r>
                        <a:rPr kumimoji="0" lang="en-US" altLang="ko-KR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, </a:t>
                      </a:r>
                      <a:r>
                        <a:rPr kumimoji="0" lang="ko-KR" altLang="en-US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기술</a:t>
                      </a:r>
                      <a:endParaRPr kumimoji="0" lang="ko-KR" altLang="en-US" sz="700" b="0" i="0" u="none" strike="noStrike" kern="1200" cap="none" spc="0" normalizeH="0" dirty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108" name="타원 107"/>
          <p:cNvSpPr/>
          <p:nvPr/>
        </p:nvSpPr>
        <p:spPr>
          <a:xfrm>
            <a:off x="301859" y="123348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9" name="타원 108"/>
          <p:cNvSpPr/>
          <p:nvPr/>
        </p:nvSpPr>
        <p:spPr>
          <a:xfrm>
            <a:off x="301858" y="187166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0" name="타원 109"/>
          <p:cNvSpPr/>
          <p:nvPr/>
        </p:nvSpPr>
        <p:spPr>
          <a:xfrm>
            <a:off x="301857" y="2509837"/>
            <a:ext cx="276225" cy="276225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1" name="타원 110"/>
          <p:cNvSpPr/>
          <p:nvPr/>
        </p:nvSpPr>
        <p:spPr>
          <a:xfrm>
            <a:off x="301856" y="3148012"/>
            <a:ext cx="276225" cy="276225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2" name="타원 111"/>
          <p:cNvSpPr/>
          <p:nvPr/>
        </p:nvSpPr>
        <p:spPr>
          <a:xfrm>
            <a:off x="301855" y="378618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3" name="타원 112"/>
          <p:cNvSpPr/>
          <p:nvPr/>
        </p:nvSpPr>
        <p:spPr>
          <a:xfrm>
            <a:off x="301849" y="5095870"/>
            <a:ext cx="276225" cy="276225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4" name="타원 113"/>
          <p:cNvSpPr/>
          <p:nvPr/>
        </p:nvSpPr>
        <p:spPr>
          <a:xfrm>
            <a:off x="301850" y="442436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5" name="타원 114"/>
          <p:cNvSpPr/>
          <p:nvPr/>
        </p:nvSpPr>
        <p:spPr>
          <a:xfrm>
            <a:off x="301852" y="570071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6" name="타원 115"/>
          <p:cNvSpPr/>
          <p:nvPr/>
        </p:nvSpPr>
        <p:spPr>
          <a:xfrm>
            <a:off x="301851" y="6338887"/>
            <a:ext cx="276225" cy="276225"/>
          </a:xfrm>
          <a:prstGeom prst="ellipse">
            <a:avLst/>
          </a:prstGeom>
          <a:solidFill>
            <a:srgbClr val="FF8B8B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9" name="직사각형 118"/>
          <p:cNvSpPr/>
          <p:nvPr/>
        </p:nvSpPr>
        <p:spPr>
          <a:xfrm>
            <a:off x="0" y="10869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2" latinLnBrk="0">
              <a:lnSpc>
                <a:spcPct val="150000"/>
              </a:lnSpc>
              <a:defRPr lang="ko-KR"/>
            </a:pPr>
            <a:r>
              <a:rPr lang="ko-KR" altLang="en-US" sz="2000" b="1" kern="0" dirty="0">
                <a:solidFill>
                  <a:srgbClr val="FA3C71"/>
                </a:solidFill>
                <a:latin typeface="맑은 고딕"/>
                <a:ea typeface="맑은 고딕"/>
              </a:rPr>
              <a:t>스토리보드 </a:t>
            </a:r>
            <a:r>
              <a:rPr lang="en-US" altLang="ko-KR" sz="2000" b="1" kern="0" dirty="0">
                <a:solidFill>
                  <a:srgbClr val="FA3C71"/>
                </a:solidFill>
                <a:latin typeface="맑은 고딕"/>
                <a:ea typeface="맑은 고딕"/>
              </a:rPr>
              <a:t>- </a:t>
            </a:r>
            <a:r>
              <a:rPr lang="ko-KR" altLang="en-US" sz="2000" b="1" kern="0" dirty="0" smtClean="0">
                <a:solidFill>
                  <a:srgbClr val="FA3C71"/>
                </a:solidFill>
                <a:latin typeface="맑은 고딕"/>
                <a:ea typeface="맑은 고딕"/>
              </a:rPr>
              <a:t>사용</a:t>
            </a:r>
            <a:r>
              <a:rPr lang="ko-KR" altLang="en-US" sz="2000" b="1" kern="0" dirty="0">
                <a:solidFill>
                  <a:srgbClr val="FA3C71"/>
                </a:solidFill>
                <a:latin typeface="맑은 고딕"/>
                <a:ea typeface="맑은 고딕"/>
              </a:rPr>
              <a:t>자</a:t>
            </a:r>
            <a:endParaRPr lang="ko-KR" altLang="en-US" sz="3600" kern="0" dirty="0">
              <a:solidFill>
                <a:prstClr val="black">
                  <a:lumMod val="75000"/>
                  <a:lumOff val="25000"/>
                </a:prstClr>
              </a:solidFill>
              <a:latin typeface="맑은 고딕"/>
              <a:ea typeface="맑은 고딕"/>
            </a:endParaRPr>
          </a:p>
        </p:txBody>
      </p:sp>
      <p:sp>
        <p:nvSpPr>
          <p:cNvPr id="79" name="타원 78"/>
          <p:cNvSpPr/>
          <p:nvPr/>
        </p:nvSpPr>
        <p:spPr>
          <a:xfrm>
            <a:off x="314213" y="64446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295398" y="751415"/>
            <a:ext cx="29354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smtClean="0"/>
              <a:t>회원 비밀번호 찾기</a:t>
            </a:r>
            <a:endParaRPr lang="en-US" altLang="ko-KR" sz="1600" b="1" dirty="0" smtClean="0"/>
          </a:p>
          <a:p>
            <a:r>
              <a:rPr lang="ko-KR" altLang="en-US" sz="1600" dirty="0" smtClean="0"/>
              <a:t>회원</a:t>
            </a:r>
            <a:r>
              <a:rPr lang="en-US" altLang="ko-KR" sz="1600" dirty="0"/>
              <a:t> </a:t>
            </a:r>
            <a:r>
              <a:rPr lang="ko-KR" altLang="en-US" sz="1600" dirty="0" err="1" smtClean="0"/>
              <a:t>이메일로</a:t>
            </a:r>
            <a:r>
              <a:rPr lang="ko-KR" altLang="en-US" sz="1600" dirty="0" smtClean="0"/>
              <a:t> 랜덤 코드 발송</a:t>
            </a:r>
            <a:endParaRPr lang="en-US" altLang="ko-KR" sz="1600" b="1" dirty="0" smtClean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398" y="1759981"/>
            <a:ext cx="7200000" cy="4052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5398" y="5170609"/>
            <a:ext cx="6115050" cy="1143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7267216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7" name="표 10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8589573"/>
              </p:ext>
            </p:extLst>
          </p:nvPr>
        </p:nvGraphicFramePr>
        <p:xfrm>
          <a:off x="-1" y="499532"/>
          <a:ext cx="828675" cy="63584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15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77152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700" b="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맑은 고딕"/>
                          <a:ea typeface="맑은 고딕"/>
                        </a:rPr>
                        <a:t>목차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프로젝트 개요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주제 선정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프로젝트 계획</a:t>
                      </a:r>
                      <a:endParaRPr kumimoji="0" lang="ko-KR" altLang="en-US" sz="700" b="0" i="0" u="none" strike="noStrike" kern="1200" cap="none" spc="0" normalizeH="0" dirty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사이트 구성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en-US" altLang="ko-KR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Use Case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en-US" altLang="ko-KR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+mn-lt"/>
                          <a:ea typeface="+mn-ea"/>
                          <a:cs typeface="+mn-cs"/>
                        </a:rPr>
                        <a:t>WBS,FBS</a:t>
                      </a:r>
                      <a:endParaRPr kumimoji="0" lang="ko-KR" altLang="en-US" sz="700" b="0" i="0" u="none" strike="noStrike" kern="1200" cap="none" spc="0" normalizeH="0" dirty="0">
                        <a:solidFill>
                          <a:srgbClr val="44546A">
                            <a:lumMod val="75000"/>
                          </a:srgb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en-US" altLang="ko-KR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DB</a:t>
                      </a:r>
                      <a:r>
                        <a:rPr kumimoji="0" lang="ko-KR" altLang="en-US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설계</a:t>
                      </a:r>
                      <a:endParaRPr kumimoji="0" lang="ko-KR" altLang="en-US" sz="700" b="0" i="0" u="none" strike="noStrike" kern="1200" cap="none" spc="0" normalizeH="0" dirty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클래스 다이어그램</a:t>
                      </a:r>
                      <a:endParaRPr kumimoji="0" lang="ko-KR" altLang="en-US" sz="700" b="0" i="0" u="none" strike="noStrike" kern="1200" cap="none" spc="0" normalizeH="0" dirty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B8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스토리보드</a:t>
                      </a:r>
                      <a:r>
                        <a:rPr kumimoji="0" lang="en-US" altLang="ko-KR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, </a:t>
                      </a:r>
                      <a:r>
                        <a:rPr kumimoji="0" lang="ko-KR" altLang="en-US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기술</a:t>
                      </a:r>
                      <a:endParaRPr kumimoji="0" lang="ko-KR" altLang="en-US" sz="700" b="0" i="0" u="none" strike="noStrike" kern="1200" cap="none" spc="0" normalizeH="0" dirty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108" name="타원 107"/>
          <p:cNvSpPr/>
          <p:nvPr/>
        </p:nvSpPr>
        <p:spPr>
          <a:xfrm>
            <a:off x="301859" y="123348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9" name="타원 108"/>
          <p:cNvSpPr/>
          <p:nvPr/>
        </p:nvSpPr>
        <p:spPr>
          <a:xfrm>
            <a:off x="301858" y="187166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0" name="타원 109"/>
          <p:cNvSpPr/>
          <p:nvPr/>
        </p:nvSpPr>
        <p:spPr>
          <a:xfrm>
            <a:off x="301857" y="2509837"/>
            <a:ext cx="276225" cy="276225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1" name="타원 110"/>
          <p:cNvSpPr/>
          <p:nvPr/>
        </p:nvSpPr>
        <p:spPr>
          <a:xfrm>
            <a:off x="301856" y="3148012"/>
            <a:ext cx="276225" cy="276225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2" name="타원 111"/>
          <p:cNvSpPr/>
          <p:nvPr/>
        </p:nvSpPr>
        <p:spPr>
          <a:xfrm>
            <a:off x="301855" y="378618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3" name="타원 112"/>
          <p:cNvSpPr/>
          <p:nvPr/>
        </p:nvSpPr>
        <p:spPr>
          <a:xfrm>
            <a:off x="301849" y="5095870"/>
            <a:ext cx="276225" cy="276225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4" name="타원 113"/>
          <p:cNvSpPr/>
          <p:nvPr/>
        </p:nvSpPr>
        <p:spPr>
          <a:xfrm>
            <a:off x="301850" y="442436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5" name="타원 114"/>
          <p:cNvSpPr/>
          <p:nvPr/>
        </p:nvSpPr>
        <p:spPr>
          <a:xfrm>
            <a:off x="301852" y="570071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6" name="타원 115"/>
          <p:cNvSpPr/>
          <p:nvPr/>
        </p:nvSpPr>
        <p:spPr>
          <a:xfrm>
            <a:off x="301851" y="6338887"/>
            <a:ext cx="276225" cy="276225"/>
          </a:xfrm>
          <a:prstGeom prst="ellipse">
            <a:avLst/>
          </a:prstGeom>
          <a:solidFill>
            <a:srgbClr val="FF8B8B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9" name="직사각형 118"/>
          <p:cNvSpPr/>
          <p:nvPr/>
        </p:nvSpPr>
        <p:spPr>
          <a:xfrm>
            <a:off x="0" y="10869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2" latinLnBrk="0">
              <a:lnSpc>
                <a:spcPct val="150000"/>
              </a:lnSpc>
              <a:defRPr lang="ko-KR"/>
            </a:pPr>
            <a:r>
              <a:rPr lang="ko-KR" altLang="en-US" sz="2000" b="1" kern="0" dirty="0">
                <a:solidFill>
                  <a:srgbClr val="FA3C71"/>
                </a:solidFill>
                <a:latin typeface="맑은 고딕"/>
                <a:ea typeface="맑은 고딕"/>
              </a:rPr>
              <a:t>스토리보드 </a:t>
            </a:r>
            <a:r>
              <a:rPr lang="en-US" altLang="ko-KR" sz="2000" b="1" kern="0" dirty="0">
                <a:solidFill>
                  <a:srgbClr val="FA3C71"/>
                </a:solidFill>
                <a:latin typeface="맑은 고딕"/>
                <a:ea typeface="맑은 고딕"/>
              </a:rPr>
              <a:t>- </a:t>
            </a:r>
            <a:r>
              <a:rPr lang="ko-KR" altLang="en-US" sz="2000" b="1" kern="0" dirty="0" smtClean="0">
                <a:solidFill>
                  <a:srgbClr val="FA3C71"/>
                </a:solidFill>
                <a:latin typeface="맑은 고딕"/>
                <a:ea typeface="맑은 고딕"/>
              </a:rPr>
              <a:t>사용</a:t>
            </a:r>
            <a:r>
              <a:rPr lang="ko-KR" altLang="en-US" sz="2000" b="1" kern="0" dirty="0">
                <a:solidFill>
                  <a:srgbClr val="FA3C71"/>
                </a:solidFill>
                <a:latin typeface="맑은 고딕"/>
                <a:ea typeface="맑은 고딕"/>
              </a:rPr>
              <a:t>자</a:t>
            </a:r>
            <a:endParaRPr lang="ko-KR" altLang="en-US" sz="3600" kern="0" dirty="0">
              <a:solidFill>
                <a:prstClr val="black">
                  <a:lumMod val="75000"/>
                  <a:lumOff val="25000"/>
                </a:prstClr>
              </a:solidFill>
              <a:latin typeface="맑은 고딕"/>
              <a:ea typeface="맑은 고딕"/>
            </a:endParaRPr>
          </a:p>
        </p:txBody>
      </p:sp>
      <p:sp>
        <p:nvSpPr>
          <p:cNvPr id="79" name="타원 78"/>
          <p:cNvSpPr/>
          <p:nvPr/>
        </p:nvSpPr>
        <p:spPr>
          <a:xfrm>
            <a:off x="314213" y="64446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8231" y="1089969"/>
            <a:ext cx="6480000" cy="53260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1295398" y="751415"/>
            <a:ext cx="15600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smtClean="0"/>
              <a:t>회원 정보 수정</a:t>
            </a:r>
            <a:endParaRPr lang="en-US" altLang="ko-KR" sz="1600" b="1" dirty="0" smtClean="0"/>
          </a:p>
        </p:txBody>
      </p:sp>
    </p:spTree>
    <p:extLst>
      <p:ext uri="{BB962C8B-B14F-4D97-AF65-F5344CB8AC3E}">
        <p14:creationId xmlns:p14="http://schemas.microsoft.com/office/powerpoint/2010/main" val="35019451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7" name="표 10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0770760"/>
              </p:ext>
            </p:extLst>
          </p:nvPr>
        </p:nvGraphicFramePr>
        <p:xfrm>
          <a:off x="-1" y="499532"/>
          <a:ext cx="828675" cy="63584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15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7152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700" b="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맑은 고딕"/>
                          <a:ea typeface="맑은 고딕"/>
                        </a:rPr>
                        <a:t>목차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프로젝트 개요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주제 선정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프로젝트 계획</a:t>
                      </a:r>
                      <a:endParaRPr kumimoji="0" lang="ko-KR" altLang="en-US" sz="700" b="0" i="0" u="none" strike="noStrike" kern="1200" cap="none" spc="0" normalizeH="0" dirty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사이트 구성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en-US" altLang="ko-KR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Use Case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en-US" altLang="ko-KR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+mn-lt"/>
                          <a:ea typeface="+mn-ea"/>
                          <a:cs typeface="+mn-cs"/>
                        </a:rPr>
                        <a:t>WBS,FBS</a:t>
                      </a:r>
                      <a:endParaRPr kumimoji="0" lang="ko-KR" altLang="en-US" sz="700" b="0" i="0" u="none" strike="noStrike" kern="1200" cap="none" spc="0" normalizeH="0" dirty="0">
                        <a:solidFill>
                          <a:srgbClr val="44546A">
                            <a:lumMod val="75000"/>
                          </a:srgb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en-US" altLang="ko-KR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DB</a:t>
                      </a:r>
                      <a:r>
                        <a:rPr kumimoji="0" lang="ko-KR" altLang="en-US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설계</a:t>
                      </a:r>
                      <a:endParaRPr kumimoji="0" lang="ko-KR" altLang="en-US" sz="700" b="0" i="0" u="none" strike="noStrike" kern="1200" cap="none" spc="0" normalizeH="0" dirty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클래스 다이어그램</a:t>
                      </a:r>
                      <a:endParaRPr kumimoji="0" lang="ko-KR" altLang="en-US" sz="700" b="0" i="0" u="none" strike="noStrike" kern="1200" cap="none" spc="0" normalizeH="0" dirty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B8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스토리보드</a:t>
                      </a:r>
                      <a:r>
                        <a:rPr kumimoji="0" lang="en-US" altLang="ko-KR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, </a:t>
                      </a:r>
                      <a:r>
                        <a:rPr kumimoji="0" lang="ko-KR" altLang="en-US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기술</a:t>
                      </a:r>
                      <a:endParaRPr kumimoji="0" lang="ko-KR" altLang="en-US" sz="700" b="0" i="0" u="none" strike="noStrike" kern="1200" cap="none" spc="0" normalizeH="0" dirty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</a:tbl>
          </a:graphicData>
        </a:graphic>
      </p:graphicFrame>
      <p:sp>
        <p:nvSpPr>
          <p:cNvPr id="108" name="타원 107"/>
          <p:cNvSpPr/>
          <p:nvPr/>
        </p:nvSpPr>
        <p:spPr>
          <a:xfrm>
            <a:off x="301859" y="123348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9" name="타원 108"/>
          <p:cNvSpPr/>
          <p:nvPr/>
        </p:nvSpPr>
        <p:spPr>
          <a:xfrm>
            <a:off x="301858" y="187166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0" name="타원 109"/>
          <p:cNvSpPr/>
          <p:nvPr/>
        </p:nvSpPr>
        <p:spPr>
          <a:xfrm>
            <a:off x="301857" y="2509837"/>
            <a:ext cx="276225" cy="276225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1" name="타원 110"/>
          <p:cNvSpPr/>
          <p:nvPr/>
        </p:nvSpPr>
        <p:spPr>
          <a:xfrm>
            <a:off x="301856" y="3148012"/>
            <a:ext cx="276225" cy="276225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2" name="타원 111"/>
          <p:cNvSpPr/>
          <p:nvPr/>
        </p:nvSpPr>
        <p:spPr>
          <a:xfrm>
            <a:off x="301855" y="378618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3" name="타원 112"/>
          <p:cNvSpPr/>
          <p:nvPr/>
        </p:nvSpPr>
        <p:spPr>
          <a:xfrm>
            <a:off x="301849" y="5095870"/>
            <a:ext cx="276225" cy="276225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4" name="타원 113"/>
          <p:cNvSpPr/>
          <p:nvPr/>
        </p:nvSpPr>
        <p:spPr>
          <a:xfrm>
            <a:off x="301850" y="442436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5" name="타원 114"/>
          <p:cNvSpPr/>
          <p:nvPr/>
        </p:nvSpPr>
        <p:spPr>
          <a:xfrm>
            <a:off x="301852" y="570071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6" name="타원 115"/>
          <p:cNvSpPr/>
          <p:nvPr/>
        </p:nvSpPr>
        <p:spPr>
          <a:xfrm>
            <a:off x="301851" y="6338887"/>
            <a:ext cx="276225" cy="276225"/>
          </a:xfrm>
          <a:prstGeom prst="ellipse">
            <a:avLst/>
          </a:prstGeom>
          <a:solidFill>
            <a:srgbClr val="FF8B8B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9" name="직사각형 118"/>
          <p:cNvSpPr/>
          <p:nvPr/>
        </p:nvSpPr>
        <p:spPr>
          <a:xfrm>
            <a:off x="0" y="10869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2" latinLnBrk="0">
              <a:lnSpc>
                <a:spcPct val="150000"/>
              </a:lnSpc>
              <a:defRPr lang="ko-KR"/>
            </a:pPr>
            <a:r>
              <a:rPr lang="ko-KR" altLang="en-US" sz="2000" b="1" kern="0" dirty="0">
                <a:solidFill>
                  <a:srgbClr val="FA3C71"/>
                </a:solidFill>
                <a:latin typeface="맑은 고딕"/>
                <a:ea typeface="맑은 고딕"/>
              </a:rPr>
              <a:t>스토리보드 </a:t>
            </a:r>
            <a:r>
              <a:rPr lang="en-US" altLang="ko-KR" sz="2000" b="1" kern="0" dirty="0">
                <a:solidFill>
                  <a:srgbClr val="FA3C71"/>
                </a:solidFill>
                <a:latin typeface="맑은 고딕"/>
                <a:ea typeface="맑은 고딕"/>
              </a:rPr>
              <a:t>- </a:t>
            </a:r>
            <a:r>
              <a:rPr lang="ko-KR" altLang="en-US" sz="2000" b="1" kern="0" dirty="0" smtClean="0">
                <a:solidFill>
                  <a:srgbClr val="FA3C71"/>
                </a:solidFill>
                <a:latin typeface="맑은 고딕"/>
                <a:ea typeface="맑은 고딕"/>
              </a:rPr>
              <a:t>사용</a:t>
            </a:r>
            <a:r>
              <a:rPr lang="ko-KR" altLang="en-US" sz="2000" b="1" kern="0" dirty="0">
                <a:solidFill>
                  <a:srgbClr val="FA3C71"/>
                </a:solidFill>
                <a:latin typeface="맑은 고딕"/>
                <a:ea typeface="맑은 고딕"/>
              </a:rPr>
              <a:t>자</a:t>
            </a:r>
            <a:endParaRPr lang="ko-KR" altLang="en-US" sz="3600" kern="0" dirty="0">
              <a:solidFill>
                <a:prstClr val="black">
                  <a:lumMod val="75000"/>
                  <a:lumOff val="25000"/>
                </a:prstClr>
              </a:solidFill>
              <a:latin typeface="맑은 고딕"/>
              <a:ea typeface="맑은 고딕"/>
            </a:endParaRPr>
          </a:p>
        </p:txBody>
      </p:sp>
      <p:sp>
        <p:nvSpPr>
          <p:cNvPr id="79" name="타원 78"/>
          <p:cNvSpPr/>
          <p:nvPr/>
        </p:nvSpPr>
        <p:spPr>
          <a:xfrm>
            <a:off x="314213" y="64446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295398" y="751415"/>
            <a:ext cx="16450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smtClean="0"/>
              <a:t>공지사항 </a:t>
            </a:r>
            <a:r>
              <a:rPr lang="en-US" altLang="ko-KR" sz="1600" b="1" dirty="0" smtClean="0"/>
              <a:t>- </a:t>
            </a:r>
            <a:r>
              <a:rPr lang="ko-KR" altLang="en-US" sz="1600" b="1" dirty="0" smtClean="0"/>
              <a:t>목록</a:t>
            </a:r>
            <a:endParaRPr lang="en-US" altLang="ko-KR" sz="1600" b="1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3989" y="1228996"/>
            <a:ext cx="4865462" cy="3866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2326" y="2647949"/>
            <a:ext cx="5084622" cy="3829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6157115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7" name="표 10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4339605"/>
              </p:ext>
            </p:extLst>
          </p:nvPr>
        </p:nvGraphicFramePr>
        <p:xfrm>
          <a:off x="-1" y="499532"/>
          <a:ext cx="828675" cy="63584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15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7152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700" b="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맑은 고딕"/>
                          <a:ea typeface="맑은 고딕"/>
                        </a:rPr>
                        <a:t>목차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프로젝트 개요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주제 선정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프로젝트 계획</a:t>
                      </a:r>
                      <a:endParaRPr kumimoji="0" lang="ko-KR" altLang="en-US" sz="700" b="0" i="0" u="none" strike="noStrike" kern="1200" cap="none" spc="0" normalizeH="0" dirty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사이트 구성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en-US" altLang="ko-KR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Use Case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en-US" altLang="ko-KR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+mn-lt"/>
                          <a:ea typeface="+mn-ea"/>
                          <a:cs typeface="+mn-cs"/>
                        </a:rPr>
                        <a:t>WBS,FBS</a:t>
                      </a:r>
                      <a:endParaRPr kumimoji="0" lang="ko-KR" altLang="en-US" sz="700" b="0" i="0" u="none" strike="noStrike" kern="1200" cap="none" spc="0" normalizeH="0" dirty="0">
                        <a:solidFill>
                          <a:srgbClr val="44546A">
                            <a:lumMod val="75000"/>
                          </a:srgb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en-US" altLang="ko-KR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DB</a:t>
                      </a:r>
                      <a:r>
                        <a:rPr kumimoji="0" lang="ko-KR" altLang="en-US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설계</a:t>
                      </a:r>
                      <a:endParaRPr kumimoji="0" lang="ko-KR" altLang="en-US" sz="700" b="0" i="0" u="none" strike="noStrike" kern="1200" cap="none" spc="0" normalizeH="0" dirty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클래스 다이어그램</a:t>
                      </a:r>
                      <a:endParaRPr kumimoji="0" lang="ko-KR" altLang="en-US" sz="700" b="0" i="0" u="none" strike="noStrike" kern="1200" cap="none" spc="0" normalizeH="0" dirty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B8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스토리보드</a:t>
                      </a:r>
                      <a:r>
                        <a:rPr kumimoji="0" lang="en-US" altLang="ko-KR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, </a:t>
                      </a:r>
                      <a:r>
                        <a:rPr kumimoji="0" lang="ko-KR" altLang="en-US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기술</a:t>
                      </a:r>
                      <a:endParaRPr kumimoji="0" lang="ko-KR" altLang="en-US" sz="700" b="0" i="0" u="none" strike="noStrike" kern="1200" cap="none" spc="0" normalizeH="0" dirty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</a:tbl>
          </a:graphicData>
        </a:graphic>
      </p:graphicFrame>
      <p:sp>
        <p:nvSpPr>
          <p:cNvPr id="108" name="타원 107"/>
          <p:cNvSpPr/>
          <p:nvPr/>
        </p:nvSpPr>
        <p:spPr>
          <a:xfrm>
            <a:off x="301859" y="123348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9" name="타원 108"/>
          <p:cNvSpPr/>
          <p:nvPr/>
        </p:nvSpPr>
        <p:spPr>
          <a:xfrm>
            <a:off x="301858" y="187166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0" name="타원 109"/>
          <p:cNvSpPr/>
          <p:nvPr/>
        </p:nvSpPr>
        <p:spPr>
          <a:xfrm>
            <a:off x="301857" y="2509837"/>
            <a:ext cx="276225" cy="276225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1" name="타원 110"/>
          <p:cNvSpPr/>
          <p:nvPr/>
        </p:nvSpPr>
        <p:spPr>
          <a:xfrm>
            <a:off x="301856" y="3148012"/>
            <a:ext cx="276225" cy="276225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2" name="타원 111"/>
          <p:cNvSpPr/>
          <p:nvPr/>
        </p:nvSpPr>
        <p:spPr>
          <a:xfrm>
            <a:off x="301855" y="378618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3" name="타원 112"/>
          <p:cNvSpPr/>
          <p:nvPr/>
        </p:nvSpPr>
        <p:spPr>
          <a:xfrm>
            <a:off x="301849" y="5095870"/>
            <a:ext cx="276225" cy="276225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4" name="타원 113"/>
          <p:cNvSpPr/>
          <p:nvPr/>
        </p:nvSpPr>
        <p:spPr>
          <a:xfrm>
            <a:off x="301850" y="442436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5" name="타원 114"/>
          <p:cNvSpPr/>
          <p:nvPr/>
        </p:nvSpPr>
        <p:spPr>
          <a:xfrm>
            <a:off x="301852" y="570071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6" name="타원 115"/>
          <p:cNvSpPr/>
          <p:nvPr/>
        </p:nvSpPr>
        <p:spPr>
          <a:xfrm>
            <a:off x="301851" y="6338887"/>
            <a:ext cx="276225" cy="276225"/>
          </a:xfrm>
          <a:prstGeom prst="ellipse">
            <a:avLst/>
          </a:prstGeom>
          <a:solidFill>
            <a:srgbClr val="FF8B8B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9" name="직사각형 118"/>
          <p:cNvSpPr/>
          <p:nvPr/>
        </p:nvSpPr>
        <p:spPr>
          <a:xfrm>
            <a:off x="0" y="10869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2" latinLnBrk="0">
              <a:lnSpc>
                <a:spcPct val="150000"/>
              </a:lnSpc>
              <a:defRPr lang="ko-KR"/>
            </a:pPr>
            <a:r>
              <a:rPr lang="ko-KR" altLang="en-US" sz="2000" b="1" kern="0" dirty="0">
                <a:solidFill>
                  <a:srgbClr val="FA3C71"/>
                </a:solidFill>
                <a:latin typeface="맑은 고딕"/>
                <a:ea typeface="맑은 고딕"/>
              </a:rPr>
              <a:t>스토리보드 </a:t>
            </a:r>
            <a:r>
              <a:rPr lang="en-US" altLang="ko-KR" sz="2000" b="1" kern="0" dirty="0">
                <a:solidFill>
                  <a:srgbClr val="FA3C71"/>
                </a:solidFill>
                <a:latin typeface="맑은 고딕"/>
                <a:ea typeface="맑은 고딕"/>
              </a:rPr>
              <a:t>- </a:t>
            </a:r>
            <a:r>
              <a:rPr lang="ko-KR" altLang="en-US" sz="2000" b="1" kern="0" dirty="0" smtClean="0">
                <a:solidFill>
                  <a:srgbClr val="FA3C71"/>
                </a:solidFill>
                <a:latin typeface="맑은 고딕"/>
                <a:ea typeface="맑은 고딕"/>
              </a:rPr>
              <a:t>사용</a:t>
            </a:r>
            <a:r>
              <a:rPr lang="ko-KR" altLang="en-US" sz="2000" b="1" kern="0" dirty="0">
                <a:solidFill>
                  <a:srgbClr val="FA3C71"/>
                </a:solidFill>
                <a:latin typeface="맑은 고딕"/>
                <a:ea typeface="맑은 고딕"/>
              </a:rPr>
              <a:t>자</a:t>
            </a:r>
            <a:endParaRPr lang="ko-KR" altLang="en-US" sz="3600" kern="0" dirty="0">
              <a:solidFill>
                <a:prstClr val="black">
                  <a:lumMod val="75000"/>
                  <a:lumOff val="25000"/>
                </a:prstClr>
              </a:solidFill>
              <a:latin typeface="맑은 고딕"/>
              <a:ea typeface="맑은 고딕"/>
            </a:endParaRPr>
          </a:p>
        </p:txBody>
      </p:sp>
      <p:sp>
        <p:nvSpPr>
          <p:cNvPr id="79" name="타원 78"/>
          <p:cNvSpPr/>
          <p:nvPr/>
        </p:nvSpPr>
        <p:spPr>
          <a:xfrm>
            <a:off x="314213" y="64446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295398" y="751415"/>
            <a:ext cx="16450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smtClean="0"/>
              <a:t>공지사항 </a:t>
            </a:r>
            <a:r>
              <a:rPr lang="en-US" altLang="ko-KR" sz="1600" b="1" dirty="0" smtClean="0"/>
              <a:t>- </a:t>
            </a:r>
            <a:r>
              <a:rPr lang="ko-KR" altLang="en-US" sz="1600" b="1" dirty="0" smtClean="0"/>
              <a:t>상세</a:t>
            </a:r>
            <a:endParaRPr lang="en-US" altLang="ko-KR" sz="1600" b="1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0174" y="1233487"/>
            <a:ext cx="4820065" cy="3624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6025" y="2428374"/>
            <a:ext cx="5210175" cy="4053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9072448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45EE962D-08DE-45E6-A14E-CD6DAC254383}"/>
              </a:ext>
            </a:extLst>
          </p:cNvPr>
          <p:cNvSpPr/>
          <p:nvPr/>
        </p:nvSpPr>
        <p:spPr>
          <a:xfrm>
            <a:off x="0" y="10869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latinLnBrk="0">
              <a:lnSpc>
                <a:spcPct val="150000"/>
              </a:lnSpc>
              <a:defRPr/>
            </a:pPr>
            <a:r>
              <a:rPr lang="ko-KR" altLang="en-US" sz="2000" b="1" kern="0" dirty="0">
                <a:solidFill>
                  <a:srgbClr val="FA3C71"/>
                </a:solidFill>
                <a:latin typeface="+mn-ea"/>
              </a:rPr>
              <a:t>주제 선정 </a:t>
            </a:r>
            <a:r>
              <a:rPr lang="en-US" altLang="ko-KR" sz="2000" b="1" kern="0" dirty="0">
                <a:solidFill>
                  <a:srgbClr val="FA3C71"/>
                </a:solidFill>
                <a:latin typeface="+mn-ea"/>
              </a:rPr>
              <a:t>- </a:t>
            </a:r>
            <a:r>
              <a:rPr lang="ko-KR" altLang="en-US" sz="2000" b="1" kern="0" dirty="0">
                <a:solidFill>
                  <a:srgbClr val="FA3C71"/>
                </a:solidFill>
                <a:latin typeface="+mn-ea"/>
              </a:rPr>
              <a:t>벤치마킹 </a:t>
            </a:r>
            <a:r>
              <a:rPr lang="en-US" altLang="ko-KR" sz="2000" b="1" kern="0" dirty="0">
                <a:solidFill>
                  <a:srgbClr val="FA3C71"/>
                </a:solidFill>
                <a:latin typeface="+mn-ea"/>
              </a:rPr>
              <a:t>(</a:t>
            </a:r>
            <a:r>
              <a:rPr lang="ko-KR" altLang="en-US" sz="2000" b="1" kern="0" dirty="0" err="1">
                <a:solidFill>
                  <a:srgbClr val="FA3C71"/>
                </a:solidFill>
                <a:latin typeface="+mn-ea"/>
              </a:rPr>
              <a:t>크몽</a:t>
            </a:r>
            <a:r>
              <a:rPr lang="en-US" altLang="ko-KR" sz="2000" b="1" kern="0" dirty="0">
                <a:solidFill>
                  <a:srgbClr val="FA3C71"/>
                </a:solidFill>
                <a:latin typeface="+mn-ea"/>
              </a:rPr>
              <a:t>)</a:t>
            </a:r>
            <a:endParaRPr lang="ko-KR" altLang="en-US" sz="3600" kern="0" dirty="0">
              <a:solidFill>
                <a:prstClr val="black">
                  <a:lumMod val="75000"/>
                  <a:lumOff val="25000"/>
                </a:prstClr>
              </a:solidFill>
              <a:latin typeface="+mn-ea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1024755" y="730796"/>
            <a:ext cx="1886113" cy="776288"/>
            <a:chOff x="4394262" y="3680092"/>
            <a:chExt cx="2033595" cy="2271286"/>
          </a:xfrm>
        </p:grpSpPr>
        <p:sp>
          <p:nvSpPr>
            <p:cNvPr id="32" name="사각형: 둥근 모서리 4">
              <a:extLst>
                <a:ext uri="{FF2B5EF4-FFF2-40B4-BE49-F238E27FC236}">
                  <a16:creationId xmlns="" xmlns:a16="http://schemas.microsoft.com/office/drawing/2014/main" id="{94D904D1-7FA3-460B-AAD9-621DBD47A584}"/>
                </a:ext>
              </a:extLst>
            </p:cNvPr>
            <p:cNvSpPr/>
            <p:nvPr/>
          </p:nvSpPr>
          <p:spPr>
            <a:xfrm>
              <a:off x="4394262" y="3680092"/>
              <a:ext cx="1874441" cy="2080167"/>
            </a:xfrm>
            <a:prstGeom prst="roundRect">
              <a:avLst>
                <a:gd name="adj" fmla="val 19289"/>
              </a:avLst>
            </a:prstGeom>
            <a:solidFill>
              <a:schemeClr val="bg1"/>
            </a:solidFill>
            <a:ln w="66675">
              <a:solidFill>
                <a:srgbClr val="FA3C7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3" name="사각형: 둥근 모서리 6">
              <a:extLst>
                <a:ext uri="{FF2B5EF4-FFF2-40B4-BE49-F238E27FC236}">
                  <a16:creationId xmlns="" xmlns:a16="http://schemas.microsoft.com/office/drawing/2014/main" id="{959D46A7-E5CB-4604-950E-6FABD6C9648B}"/>
                </a:ext>
              </a:extLst>
            </p:cNvPr>
            <p:cNvSpPr/>
            <p:nvPr/>
          </p:nvSpPr>
          <p:spPr>
            <a:xfrm>
              <a:off x="5732099" y="3959421"/>
              <a:ext cx="616181" cy="1991957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666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46" name="직선 연결선 45">
              <a:extLst>
                <a:ext uri="{FF2B5EF4-FFF2-40B4-BE49-F238E27FC236}">
                  <a16:creationId xmlns="" xmlns:a16="http://schemas.microsoft.com/office/drawing/2014/main" id="{5DC62F41-1575-4902-BB03-6A0FBEC273C4}"/>
                </a:ext>
              </a:extLst>
            </p:cNvPr>
            <p:cNvCxnSpPr>
              <a:cxnSpLocks/>
            </p:cNvCxnSpPr>
            <p:nvPr/>
          </p:nvCxnSpPr>
          <p:spPr>
            <a:xfrm>
              <a:off x="6254001" y="3937273"/>
              <a:ext cx="173856" cy="732625"/>
            </a:xfrm>
            <a:prstGeom prst="line">
              <a:avLst/>
            </a:prstGeom>
            <a:ln w="66675">
              <a:solidFill>
                <a:srgbClr val="FA3C7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타원 26">
              <a:extLst>
                <a:ext uri="{FF2B5EF4-FFF2-40B4-BE49-F238E27FC236}">
                  <a16:creationId xmlns="" xmlns:a16="http://schemas.microsoft.com/office/drawing/2014/main" id="{F71BFEB7-7D7F-445C-A37E-C9180A04E352}"/>
                </a:ext>
              </a:extLst>
            </p:cNvPr>
            <p:cNvSpPr/>
            <p:nvPr/>
          </p:nvSpPr>
          <p:spPr>
            <a:xfrm>
              <a:off x="5732099" y="5690803"/>
              <a:ext cx="138912" cy="138912"/>
            </a:xfrm>
            <a:prstGeom prst="ellipse">
              <a:avLst/>
            </a:prstGeom>
            <a:solidFill>
              <a:schemeClr val="bg1"/>
            </a:solidFill>
            <a:ln w="66675">
              <a:solidFill>
                <a:srgbClr val="FA3C7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49" name="직사각형 48">
            <a:extLst>
              <a:ext uri="{FF2B5EF4-FFF2-40B4-BE49-F238E27FC236}">
                <a16:creationId xmlns="" xmlns:a16="http://schemas.microsoft.com/office/drawing/2014/main" id="{A339E56A-620E-4329-B7EE-B4BD6B4D541A}"/>
              </a:ext>
            </a:extLst>
          </p:cNvPr>
          <p:cNvSpPr/>
          <p:nvPr/>
        </p:nvSpPr>
        <p:spPr>
          <a:xfrm>
            <a:off x="1135616" y="837890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dirty="0">
                <a:solidFill>
                  <a:srgbClr val="FA3C71"/>
                </a:solidFill>
              </a:rPr>
              <a:t>주요화면</a:t>
            </a:r>
            <a:endParaRPr lang="en-US" altLang="ko-KR" sz="2400" b="1" dirty="0">
              <a:solidFill>
                <a:srgbClr val="FA3C71"/>
              </a:solidFill>
            </a:endParaRPr>
          </a:p>
        </p:txBody>
      </p:sp>
      <p:sp>
        <p:nvSpPr>
          <p:cNvPr id="64" name="모서리가 둥근 직사각형 63"/>
          <p:cNvSpPr/>
          <p:nvPr/>
        </p:nvSpPr>
        <p:spPr>
          <a:xfrm>
            <a:off x="6789242" y="1707105"/>
            <a:ext cx="2668113" cy="1703379"/>
          </a:xfrm>
          <a:prstGeom prst="round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6853" y="1625904"/>
            <a:ext cx="3923602" cy="2008893"/>
          </a:xfrm>
          <a:prstGeom prst="rect">
            <a:avLst/>
          </a:prstGeom>
          <a:noFill/>
          <a:ln w="9525">
            <a:solidFill>
              <a:schemeClr val="bg2">
                <a:lumMod val="7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1" name="TextBox 30"/>
          <p:cNvSpPr txBox="1"/>
          <p:nvPr/>
        </p:nvSpPr>
        <p:spPr>
          <a:xfrm>
            <a:off x="6925644" y="2049061"/>
            <a:ext cx="2416070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나눔고딕" pitchFamily="50" charset="-127"/>
                <a:ea typeface="나눔고딕" pitchFamily="50" charset="-127"/>
              </a:rPr>
              <a:t>전문가 랭킹</a:t>
            </a:r>
            <a:endParaRPr lang="en-US" altLang="ko-KR" sz="2000" b="1" dirty="0">
              <a:latin typeface="나눔고딕" pitchFamily="50" charset="-127"/>
              <a:ea typeface="나눔고딕" pitchFamily="50" charset="-127"/>
            </a:endParaRPr>
          </a:p>
          <a:p>
            <a:endParaRPr lang="en-US" altLang="ko-KR" sz="1500" b="1" dirty="0">
              <a:latin typeface="나눔고딕" pitchFamily="50" charset="-127"/>
              <a:ea typeface="나눔고딕" pitchFamily="50" charset="-127"/>
            </a:endParaRPr>
          </a:p>
          <a:p>
            <a:r>
              <a:rPr lang="ko-KR" altLang="en-US" sz="1500" b="1" dirty="0">
                <a:latin typeface="나눔고딕" pitchFamily="50" charset="-127"/>
                <a:ea typeface="나눔고딕" pitchFamily="50" charset="-127"/>
              </a:rPr>
              <a:t>각 카테고리 별로 전문가 판매금액 랭킹을 벤치마킹</a:t>
            </a:r>
            <a:endParaRPr lang="en-US" altLang="ko-KR" sz="1500" b="1" dirty="0"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4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6853" y="3786187"/>
            <a:ext cx="4338361" cy="2389071"/>
          </a:xfrm>
          <a:prstGeom prst="rect">
            <a:avLst/>
          </a:prstGeom>
          <a:noFill/>
          <a:ln w="9525">
            <a:solidFill>
              <a:schemeClr val="bg2">
                <a:lumMod val="7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3" name="TextBox 52"/>
          <p:cNvSpPr txBox="1"/>
          <p:nvPr/>
        </p:nvSpPr>
        <p:spPr>
          <a:xfrm>
            <a:off x="6843469" y="3654072"/>
            <a:ext cx="276449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나눔고딕" pitchFamily="50" charset="-127"/>
                <a:ea typeface="나눔고딕" pitchFamily="50" charset="-127"/>
              </a:rPr>
              <a:t>1. </a:t>
            </a:r>
            <a:r>
              <a:rPr lang="ko-KR" altLang="en-US" sz="2000" b="1" dirty="0">
                <a:latin typeface="나눔고딕" pitchFamily="50" charset="-127"/>
                <a:ea typeface="나눔고딕" pitchFamily="50" charset="-127"/>
              </a:rPr>
              <a:t>서비스 판매 신청</a:t>
            </a:r>
            <a:endParaRPr lang="en-US" altLang="ko-KR" sz="2000" b="1" dirty="0">
              <a:latin typeface="나눔고딕" pitchFamily="50" charset="-127"/>
              <a:ea typeface="나눔고딕" pitchFamily="50" charset="-127"/>
            </a:endParaRPr>
          </a:p>
          <a:p>
            <a:r>
              <a:rPr lang="ko-KR" altLang="en-US" sz="1500" b="1" dirty="0">
                <a:latin typeface="나눔고딕" pitchFamily="50" charset="-127"/>
                <a:ea typeface="나눔고딕" pitchFamily="50" charset="-127"/>
              </a:rPr>
              <a:t>사용자가 직접 서비스를</a:t>
            </a:r>
            <a:r>
              <a:rPr lang="en-US" altLang="ko-KR" sz="1500" b="1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500" b="1" dirty="0">
                <a:latin typeface="나눔고딕" pitchFamily="50" charset="-127"/>
                <a:ea typeface="나눔고딕" pitchFamily="50" charset="-127"/>
              </a:rPr>
              <a:t>제공 할 수 있도록 신청</a:t>
            </a:r>
            <a:endParaRPr lang="en-US" altLang="ko-KR" sz="1500" b="1" dirty="0">
              <a:latin typeface="나눔고딕" pitchFamily="50" charset="-127"/>
              <a:ea typeface="나눔고딕" pitchFamily="50" charset="-127"/>
            </a:endParaRPr>
          </a:p>
          <a:p>
            <a:endParaRPr lang="en-US" altLang="ko-KR" sz="1500" b="1" dirty="0">
              <a:latin typeface="나눔고딕" pitchFamily="50" charset="-127"/>
              <a:ea typeface="나눔고딕" pitchFamily="50" charset="-127"/>
            </a:endParaRPr>
          </a:p>
          <a:p>
            <a:r>
              <a:rPr lang="en-US" altLang="ko-KR" sz="2000" b="1" dirty="0">
                <a:latin typeface="나눔고딕" pitchFamily="50" charset="-127"/>
                <a:ea typeface="나눔고딕" pitchFamily="50" charset="-127"/>
              </a:rPr>
              <a:t>2. </a:t>
            </a:r>
            <a:r>
              <a:rPr lang="ko-KR" altLang="en-US" sz="2000" b="1" dirty="0">
                <a:latin typeface="나눔고딕" pitchFamily="50" charset="-127"/>
                <a:ea typeface="나눔고딕" pitchFamily="50" charset="-127"/>
              </a:rPr>
              <a:t>메시지 시스템</a:t>
            </a:r>
            <a:endParaRPr lang="en-US" altLang="ko-KR" sz="2000" b="1" dirty="0">
              <a:latin typeface="나눔고딕" pitchFamily="50" charset="-127"/>
              <a:ea typeface="나눔고딕" pitchFamily="50" charset="-127"/>
            </a:endParaRPr>
          </a:p>
          <a:p>
            <a:r>
              <a:rPr lang="ko-KR" altLang="en-US" sz="1500" b="1" dirty="0">
                <a:latin typeface="나눔고딕" pitchFamily="50" charset="-127"/>
                <a:ea typeface="나눔고딕" pitchFamily="50" charset="-127"/>
              </a:rPr>
              <a:t>의뢰인과 판매자간 </a:t>
            </a:r>
            <a:endParaRPr lang="en-US" altLang="ko-KR" sz="1500" b="1" dirty="0">
              <a:latin typeface="나눔고딕" pitchFamily="50" charset="-127"/>
              <a:ea typeface="나눔고딕" pitchFamily="50" charset="-127"/>
            </a:endParaRPr>
          </a:p>
          <a:p>
            <a:r>
              <a:rPr lang="en-US" altLang="ko-KR" sz="1500" b="1" dirty="0">
                <a:latin typeface="나눔고딕" pitchFamily="50" charset="-127"/>
                <a:ea typeface="나눔고딕" pitchFamily="50" charset="-127"/>
              </a:rPr>
              <a:t>1</a:t>
            </a:r>
            <a:r>
              <a:rPr lang="ko-KR" altLang="en-US" sz="1500" b="1" dirty="0">
                <a:latin typeface="나눔고딕" pitchFamily="50" charset="-127"/>
                <a:ea typeface="나눔고딕" pitchFamily="50" charset="-127"/>
              </a:rPr>
              <a:t>대</a:t>
            </a:r>
            <a:r>
              <a:rPr lang="en-US" altLang="ko-KR" sz="1500" b="1" dirty="0">
                <a:latin typeface="나눔고딕" pitchFamily="50" charset="-127"/>
                <a:ea typeface="나눔고딕" pitchFamily="50" charset="-127"/>
              </a:rPr>
              <a:t>1 </a:t>
            </a:r>
            <a:r>
              <a:rPr lang="ko-KR" altLang="en-US" sz="1500" b="1" dirty="0">
                <a:latin typeface="나눔고딕" pitchFamily="50" charset="-127"/>
                <a:ea typeface="나눔고딕" pitchFamily="50" charset="-127"/>
              </a:rPr>
              <a:t>메시지가 가능</a:t>
            </a:r>
            <a:endParaRPr lang="en-US" altLang="ko-KR" sz="1500" b="1" dirty="0">
              <a:latin typeface="나눔고딕" pitchFamily="50" charset="-127"/>
              <a:ea typeface="나눔고딕" pitchFamily="50" charset="-127"/>
            </a:endParaRPr>
          </a:p>
          <a:p>
            <a:endParaRPr lang="en-US" altLang="ko-KR" sz="1500" b="1" dirty="0">
              <a:latin typeface="나눔고딕" pitchFamily="50" charset="-127"/>
              <a:ea typeface="나눔고딕" pitchFamily="50" charset="-127"/>
            </a:endParaRPr>
          </a:p>
          <a:p>
            <a:r>
              <a:rPr lang="en-US" altLang="ko-KR" sz="2000" b="1" dirty="0">
                <a:latin typeface="나눔고딕" pitchFamily="50" charset="-127"/>
                <a:ea typeface="나눔고딕" pitchFamily="50" charset="-127"/>
              </a:rPr>
              <a:t>3. </a:t>
            </a:r>
            <a:r>
              <a:rPr lang="ko-KR" altLang="en-US" sz="2000" b="1" dirty="0">
                <a:latin typeface="나눔고딕" pitchFamily="50" charset="-127"/>
                <a:ea typeface="나눔고딕" pitchFamily="50" charset="-127"/>
              </a:rPr>
              <a:t>출금 신청 시스템</a:t>
            </a:r>
            <a:endParaRPr lang="en-US" altLang="ko-KR" sz="2000" b="1" dirty="0">
              <a:latin typeface="나눔고딕" pitchFamily="50" charset="-127"/>
              <a:ea typeface="나눔고딕" pitchFamily="50" charset="-127"/>
            </a:endParaRPr>
          </a:p>
          <a:p>
            <a:r>
              <a:rPr lang="ko-KR" altLang="en-US" sz="1500" b="1" dirty="0" err="1">
                <a:latin typeface="나눔고딕" pitchFamily="50" charset="-127"/>
                <a:ea typeface="나눔고딕" pitchFamily="50" charset="-127"/>
              </a:rPr>
              <a:t>판매자는</a:t>
            </a:r>
            <a:r>
              <a:rPr lang="ko-KR" altLang="en-US" sz="1500" b="1" dirty="0">
                <a:latin typeface="나눔고딕" pitchFamily="50" charset="-127"/>
                <a:ea typeface="나눔고딕" pitchFamily="50" charset="-127"/>
              </a:rPr>
              <a:t> 서비스로 얻은 수익을 출금 신청을 통해서 받음</a:t>
            </a:r>
            <a:endParaRPr lang="en-US" altLang="ko-KR" sz="15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6" name="모서리가 둥근 직사각형 55"/>
          <p:cNvSpPr/>
          <p:nvPr/>
        </p:nvSpPr>
        <p:spPr>
          <a:xfrm>
            <a:off x="6558578" y="3573160"/>
            <a:ext cx="3260925" cy="3041952"/>
          </a:xfrm>
          <a:prstGeom prst="round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8" name="표 27">
            <a:extLst>
              <a:ext uri="{FF2B5EF4-FFF2-40B4-BE49-F238E27FC236}">
                <a16:creationId xmlns="" xmlns:a16="http://schemas.microsoft.com/office/drawing/2014/main" id="{3B9ED3A5-6358-4977-87E6-501BB8957C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1026301"/>
              </p:ext>
            </p:extLst>
          </p:nvPr>
        </p:nvGraphicFramePr>
        <p:xfrm>
          <a:off x="-1" y="499532"/>
          <a:ext cx="828675" cy="63584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151">
                  <a:extLst>
                    <a:ext uri="{9D8B030D-6E8A-4147-A177-3AD203B41FA5}">
                      <a16:colId xmlns="" xmlns:a16="http://schemas.microsoft.com/office/drawing/2014/main" val="1085562414"/>
                    </a:ext>
                  </a:extLst>
                </a:gridCol>
                <a:gridCol w="771524">
                  <a:extLst>
                    <a:ext uri="{9D8B030D-6E8A-4147-A177-3AD203B41FA5}">
                      <a16:colId xmlns="" xmlns:a16="http://schemas.microsoft.com/office/drawing/2014/main" val="2801271780"/>
                    </a:ext>
                  </a:extLst>
                </a:gridCol>
              </a:tblGrid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목차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998110317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프로젝트 개요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41399603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B8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주제 선정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034079396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프로젝트 계획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9865911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사이트 구성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575254258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Use Case</a:t>
                      </a: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208850021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en-US" altLang="ko-KR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+mn-lt"/>
                          <a:ea typeface="+mn-ea"/>
                          <a:cs typeface="+mn-cs"/>
                        </a:rPr>
                        <a:t>WBS,FBS</a:t>
                      </a:r>
                      <a:endParaRPr kumimoji="0" lang="ko-KR" altLang="en-US" sz="700" b="0" i="0" u="none" strike="noStrike" kern="1200" cap="none" spc="0" normalizeH="0" dirty="0">
                        <a:solidFill>
                          <a:srgbClr val="44546A">
                            <a:lumMod val="75000"/>
                          </a:srgb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673024949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DB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설계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804849840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클래스 다이어그램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889910442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스토리보드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기술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265675496"/>
                  </a:ext>
                </a:extLst>
              </a:tr>
            </a:tbl>
          </a:graphicData>
        </a:graphic>
      </p:graphicFrame>
      <p:sp>
        <p:nvSpPr>
          <p:cNvPr id="29" name="타원 28">
            <a:extLst>
              <a:ext uri="{FF2B5EF4-FFF2-40B4-BE49-F238E27FC236}">
                <a16:creationId xmlns="" xmlns:a16="http://schemas.microsoft.com/office/drawing/2014/main" id="{5CA66723-1E68-4B3D-BC15-EA8051D9DD21}"/>
              </a:ext>
            </a:extLst>
          </p:cNvPr>
          <p:cNvSpPr/>
          <p:nvPr/>
        </p:nvSpPr>
        <p:spPr>
          <a:xfrm>
            <a:off x="301859" y="123348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="" xmlns:a16="http://schemas.microsoft.com/office/drawing/2014/main" id="{ADE64729-725E-4910-BEF5-BD9D2266289C}"/>
              </a:ext>
            </a:extLst>
          </p:cNvPr>
          <p:cNvSpPr/>
          <p:nvPr/>
        </p:nvSpPr>
        <p:spPr>
          <a:xfrm>
            <a:off x="301858" y="187166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="" xmlns:a16="http://schemas.microsoft.com/office/drawing/2014/main" id="{357320DD-65FD-4B0B-8A0F-2A2BF13648F6}"/>
              </a:ext>
            </a:extLst>
          </p:cNvPr>
          <p:cNvSpPr/>
          <p:nvPr/>
        </p:nvSpPr>
        <p:spPr>
          <a:xfrm>
            <a:off x="301857" y="250983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="" xmlns:a16="http://schemas.microsoft.com/office/drawing/2014/main" id="{82785463-B226-42C5-BFA4-3C7E43936BF9}"/>
              </a:ext>
            </a:extLst>
          </p:cNvPr>
          <p:cNvSpPr/>
          <p:nvPr/>
        </p:nvSpPr>
        <p:spPr>
          <a:xfrm>
            <a:off x="301856" y="314801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="" xmlns:a16="http://schemas.microsoft.com/office/drawing/2014/main" id="{B8301A7F-085E-4070-AFFC-1CC2D658C6A6}"/>
              </a:ext>
            </a:extLst>
          </p:cNvPr>
          <p:cNvSpPr/>
          <p:nvPr/>
        </p:nvSpPr>
        <p:spPr>
          <a:xfrm>
            <a:off x="301855" y="378618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4" name="타원 53">
            <a:extLst>
              <a:ext uri="{FF2B5EF4-FFF2-40B4-BE49-F238E27FC236}">
                <a16:creationId xmlns="" xmlns:a16="http://schemas.microsoft.com/office/drawing/2014/main" id="{DE91D4DF-D0CE-4ED1-A2F1-D3A9250302DB}"/>
              </a:ext>
            </a:extLst>
          </p:cNvPr>
          <p:cNvSpPr/>
          <p:nvPr/>
        </p:nvSpPr>
        <p:spPr>
          <a:xfrm>
            <a:off x="301854" y="442436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="" xmlns:a16="http://schemas.microsoft.com/office/drawing/2014/main" id="{4D4D8A87-21E6-4250-B3D6-5F4B965C1092}"/>
              </a:ext>
            </a:extLst>
          </p:cNvPr>
          <p:cNvSpPr/>
          <p:nvPr/>
        </p:nvSpPr>
        <p:spPr>
          <a:xfrm>
            <a:off x="301853" y="506253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7" name="타원 56">
            <a:extLst>
              <a:ext uri="{FF2B5EF4-FFF2-40B4-BE49-F238E27FC236}">
                <a16:creationId xmlns="" xmlns:a16="http://schemas.microsoft.com/office/drawing/2014/main" id="{3C005B5D-F7F1-46CE-936F-1B87B6039B45}"/>
              </a:ext>
            </a:extLst>
          </p:cNvPr>
          <p:cNvSpPr/>
          <p:nvPr/>
        </p:nvSpPr>
        <p:spPr>
          <a:xfrm>
            <a:off x="301852" y="570071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="" xmlns:a16="http://schemas.microsoft.com/office/drawing/2014/main" id="{8A87E933-8B41-4D35-AF01-62E1F6E45299}"/>
              </a:ext>
            </a:extLst>
          </p:cNvPr>
          <p:cNvSpPr/>
          <p:nvPr/>
        </p:nvSpPr>
        <p:spPr>
          <a:xfrm>
            <a:off x="301851" y="633888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9" name="Freeform 36">
            <a:extLst>
              <a:ext uri="{FF2B5EF4-FFF2-40B4-BE49-F238E27FC236}">
                <a16:creationId xmlns="" xmlns:a16="http://schemas.microsoft.com/office/drawing/2014/main" id="{D87C65E8-F279-432A-8669-47ECCA34E4F6}"/>
              </a:ext>
            </a:extLst>
          </p:cNvPr>
          <p:cNvSpPr>
            <a:spLocks noEditPoints="1"/>
          </p:cNvSpPr>
          <p:nvPr/>
        </p:nvSpPr>
        <p:spPr bwMode="auto">
          <a:xfrm>
            <a:off x="389576" y="654843"/>
            <a:ext cx="95342" cy="160356"/>
          </a:xfrm>
          <a:custGeom>
            <a:avLst/>
            <a:gdLst>
              <a:gd name="T0" fmla="*/ 937 w 1926"/>
              <a:gd name="T1" fmla="*/ 3639 h 4045"/>
              <a:gd name="T2" fmla="*/ 893 w 1926"/>
              <a:gd name="T3" fmla="*/ 3665 h 4045"/>
              <a:gd name="T4" fmla="*/ 863 w 1926"/>
              <a:gd name="T5" fmla="*/ 3712 h 4045"/>
              <a:gd name="T6" fmla="*/ 851 w 1926"/>
              <a:gd name="T7" fmla="*/ 3772 h 4045"/>
              <a:gd name="T8" fmla="*/ 863 w 1926"/>
              <a:gd name="T9" fmla="*/ 3832 h 4045"/>
              <a:gd name="T10" fmla="*/ 893 w 1926"/>
              <a:gd name="T11" fmla="*/ 3878 h 4045"/>
              <a:gd name="T12" fmla="*/ 937 w 1926"/>
              <a:gd name="T13" fmla="*/ 3905 h 4045"/>
              <a:gd name="T14" fmla="*/ 988 w 1926"/>
              <a:gd name="T15" fmla="*/ 3905 h 4045"/>
              <a:gd name="T16" fmla="*/ 1033 w 1926"/>
              <a:gd name="T17" fmla="*/ 3878 h 4045"/>
              <a:gd name="T18" fmla="*/ 1064 w 1926"/>
              <a:gd name="T19" fmla="*/ 3832 h 4045"/>
              <a:gd name="T20" fmla="*/ 1075 w 1926"/>
              <a:gd name="T21" fmla="*/ 3772 h 4045"/>
              <a:gd name="T22" fmla="*/ 1064 w 1926"/>
              <a:gd name="T23" fmla="*/ 3712 h 4045"/>
              <a:gd name="T24" fmla="*/ 1033 w 1926"/>
              <a:gd name="T25" fmla="*/ 3665 h 4045"/>
              <a:gd name="T26" fmla="*/ 988 w 1926"/>
              <a:gd name="T27" fmla="*/ 3639 h 4045"/>
              <a:gd name="T28" fmla="*/ 156 w 1926"/>
              <a:gd name="T29" fmla="*/ 434 h 4045"/>
              <a:gd name="T30" fmla="*/ 1770 w 1926"/>
              <a:gd name="T31" fmla="*/ 3540 h 4045"/>
              <a:gd name="T32" fmla="*/ 156 w 1926"/>
              <a:gd name="T33" fmla="*/ 434 h 4045"/>
              <a:gd name="T34" fmla="*/ 716 w 1926"/>
              <a:gd name="T35" fmla="*/ 200 h 4045"/>
              <a:gd name="T36" fmla="*/ 701 w 1926"/>
              <a:gd name="T37" fmla="*/ 217 h 4045"/>
              <a:gd name="T38" fmla="*/ 701 w 1926"/>
              <a:gd name="T39" fmla="*/ 243 h 4045"/>
              <a:gd name="T40" fmla="*/ 716 w 1926"/>
              <a:gd name="T41" fmla="*/ 260 h 4045"/>
              <a:gd name="T42" fmla="*/ 1199 w 1926"/>
              <a:gd name="T43" fmla="*/ 262 h 4045"/>
              <a:gd name="T44" fmla="*/ 1218 w 1926"/>
              <a:gd name="T45" fmla="*/ 254 h 4045"/>
              <a:gd name="T46" fmla="*/ 1226 w 1926"/>
              <a:gd name="T47" fmla="*/ 230 h 4045"/>
              <a:gd name="T48" fmla="*/ 1218 w 1926"/>
              <a:gd name="T49" fmla="*/ 207 h 4045"/>
              <a:gd name="T50" fmla="*/ 1199 w 1926"/>
              <a:gd name="T51" fmla="*/ 197 h 4045"/>
              <a:gd name="T52" fmla="*/ 224 w 1926"/>
              <a:gd name="T53" fmla="*/ 0 h 4045"/>
              <a:gd name="T54" fmla="*/ 1738 w 1926"/>
              <a:gd name="T55" fmla="*/ 4 h 4045"/>
              <a:gd name="T56" fmla="*/ 1805 w 1926"/>
              <a:gd name="T57" fmla="*/ 31 h 4045"/>
              <a:gd name="T58" fmla="*/ 1860 w 1926"/>
              <a:gd name="T59" fmla="*/ 81 h 4045"/>
              <a:gd name="T60" fmla="*/ 1900 w 1926"/>
              <a:gd name="T61" fmla="*/ 148 h 4045"/>
              <a:gd name="T62" fmla="*/ 1923 w 1926"/>
              <a:gd name="T63" fmla="*/ 229 h 4045"/>
              <a:gd name="T64" fmla="*/ 1926 w 1926"/>
              <a:gd name="T65" fmla="*/ 3772 h 4045"/>
              <a:gd name="T66" fmla="*/ 1915 w 1926"/>
              <a:gd name="T67" fmla="*/ 3857 h 4045"/>
              <a:gd name="T68" fmla="*/ 1882 w 1926"/>
              <a:gd name="T69" fmla="*/ 3932 h 4045"/>
              <a:gd name="T70" fmla="*/ 1834 w 1926"/>
              <a:gd name="T71" fmla="*/ 3992 h 4045"/>
              <a:gd name="T72" fmla="*/ 1773 w 1926"/>
              <a:gd name="T73" fmla="*/ 4032 h 4045"/>
              <a:gd name="T74" fmla="*/ 1702 w 1926"/>
              <a:gd name="T75" fmla="*/ 4045 h 4045"/>
              <a:gd name="T76" fmla="*/ 188 w 1926"/>
              <a:gd name="T77" fmla="*/ 4041 h 4045"/>
              <a:gd name="T78" fmla="*/ 122 w 1926"/>
              <a:gd name="T79" fmla="*/ 4014 h 4045"/>
              <a:gd name="T80" fmla="*/ 66 w 1926"/>
              <a:gd name="T81" fmla="*/ 3964 h 4045"/>
              <a:gd name="T82" fmla="*/ 25 w 1926"/>
              <a:gd name="T83" fmla="*/ 3897 h 4045"/>
              <a:gd name="T84" fmla="*/ 3 w 1926"/>
              <a:gd name="T85" fmla="*/ 3816 h 4045"/>
              <a:gd name="T86" fmla="*/ 0 w 1926"/>
              <a:gd name="T87" fmla="*/ 273 h 4045"/>
              <a:gd name="T88" fmla="*/ 12 w 1926"/>
              <a:gd name="T89" fmla="*/ 188 h 4045"/>
              <a:gd name="T90" fmla="*/ 43 w 1926"/>
              <a:gd name="T91" fmla="*/ 113 h 4045"/>
              <a:gd name="T92" fmla="*/ 92 w 1926"/>
              <a:gd name="T93" fmla="*/ 53 h 4045"/>
              <a:gd name="T94" fmla="*/ 154 w 1926"/>
              <a:gd name="T95" fmla="*/ 13 h 4045"/>
              <a:gd name="T96" fmla="*/ 224 w 1926"/>
              <a:gd name="T97" fmla="*/ 0 h 40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926" h="4045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="" xmlns:a16="http://schemas.microsoft.com/office/drawing/2014/main" id="{5CA66723-1E68-4B3D-BC15-EA8051D9DD21}"/>
              </a:ext>
            </a:extLst>
          </p:cNvPr>
          <p:cNvSpPr/>
          <p:nvPr/>
        </p:nvSpPr>
        <p:spPr>
          <a:xfrm>
            <a:off x="314213" y="64446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1" name="타원 60">
            <a:extLst>
              <a:ext uri="{FF2B5EF4-FFF2-40B4-BE49-F238E27FC236}">
                <a16:creationId xmlns="" xmlns:a16="http://schemas.microsoft.com/office/drawing/2014/main" id="{357320DD-65FD-4B0B-8A0F-2A2BF13648F6}"/>
              </a:ext>
            </a:extLst>
          </p:cNvPr>
          <p:cNvSpPr/>
          <p:nvPr/>
        </p:nvSpPr>
        <p:spPr>
          <a:xfrm>
            <a:off x="301859" y="1871662"/>
            <a:ext cx="276225" cy="276225"/>
          </a:xfrm>
          <a:prstGeom prst="ellipse">
            <a:avLst/>
          </a:prstGeom>
          <a:solidFill>
            <a:srgbClr val="FF8B8B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4315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7" name="표 10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1486982"/>
              </p:ext>
            </p:extLst>
          </p:nvPr>
        </p:nvGraphicFramePr>
        <p:xfrm>
          <a:off x="-1" y="499532"/>
          <a:ext cx="828675" cy="63584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15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7152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700" b="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맑은 고딕"/>
                          <a:ea typeface="맑은 고딕"/>
                        </a:rPr>
                        <a:t>목차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프로젝트 개요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주제 선정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프로젝트 계획</a:t>
                      </a:r>
                      <a:endParaRPr kumimoji="0" lang="ko-KR" altLang="en-US" sz="700" b="0" i="0" u="none" strike="noStrike" kern="1200" cap="none" spc="0" normalizeH="0" dirty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사이트 구성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en-US" altLang="ko-KR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Use Case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en-US" altLang="ko-KR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+mn-lt"/>
                          <a:ea typeface="+mn-ea"/>
                          <a:cs typeface="+mn-cs"/>
                        </a:rPr>
                        <a:t>WBS,FBS</a:t>
                      </a:r>
                      <a:endParaRPr kumimoji="0" lang="ko-KR" altLang="en-US" sz="700" b="0" i="0" u="none" strike="noStrike" kern="1200" cap="none" spc="0" normalizeH="0" dirty="0">
                        <a:solidFill>
                          <a:srgbClr val="44546A">
                            <a:lumMod val="75000"/>
                          </a:srgb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en-US" altLang="ko-KR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DB</a:t>
                      </a:r>
                      <a:r>
                        <a:rPr kumimoji="0" lang="ko-KR" altLang="en-US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설계</a:t>
                      </a:r>
                      <a:endParaRPr kumimoji="0" lang="ko-KR" altLang="en-US" sz="700" b="0" i="0" u="none" strike="noStrike" kern="1200" cap="none" spc="0" normalizeH="0" dirty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클래스 다이어그램</a:t>
                      </a:r>
                      <a:endParaRPr kumimoji="0" lang="ko-KR" altLang="en-US" sz="700" b="0" i="0" u="none" strike="noStrike" kern="1200" cap="none" spc="0" normalizeH="0" dirty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B8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스토리보드</a:t>
                      </a:r>
                      <a:r>
                        <a:rPr kumimoji="0" lang="en-US" altLang="ko-KR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, </a:t>
                      </a:r>
                      <a:r>
                        <a:rPr kumimoji="0" lang="ko-KR" altLang="en-US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기술</a:t>
                      </a:r>
                      <a:endParaRPr kumimoji="0" lang="ko-KR" altLang="en-US" sz="700" b="0" i="0" u="none" strike="noStrike" kern="1200" cap="none" spc="0" normalizeH="0" dirty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</a:tbl>
          </a:graphicData>
        </a:graphic>
      </p:graphicFrame>
      <p:sp>
        <p:nvSpPr>
          <p:cNvPr id="108" name="타원 107"/>
          <p:cNvSpPr/>
          <p:nvPr/>
        </p:nvSpPr>
        <p:spPr>
          <a:xfrm>
            <a:off x="301859" y="123348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9" name="타원 108"/>
          <p:cNvSpPr/>
          <p:nvPr/>
        </p:nvSpPr>
        <p:spPr>
          <a:xfrm>
            <a:off x="301858" y="187166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0" name="타원 109"/>
          <p:cNvSpPr/>
          <p:nvPr/>
        </p:nvSpPr>
        <p:spPr>
          <a:xfrm>
            <a:off x="301857" y="2509837"/>
            <a:ext cx="276225" cy="276225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1" name="타원 110"/>
          <p:cNvSpPr/>
          <p:nvPr/>
        </p:nvSpPr>
        <p:spPr>
          <a:xfrm>
            <a:off x="301856" y="3148012"/>
            <a:ext cx="276225" cy="276225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2" name="타원 111"/>
          <p:cNvSpPr/>
          <p:nvPr/>
        </p:nvSpPr>
        <p:spPr>
          <a:xfrm>
            <a:off x="301855" y="378618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3" name="타원 112"/>
          <p:cNvSpPr/>
          <p:nvPr/>
        </p:nvSpPr>
        <p:spPr>
          <a:xfrm>
            <a:off x="301849" y="5095870"/>
            <a:ext cx="276225" cy="276225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4" name="타원 113"/>
          <p:cNvSpPr/>
          <p:nvPr/>
        </p:nvSpPr>
        <p:spPr>
          <a:xfrm>
            <a:off x="301850" y="442436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5" name="타원 114"/>
          <p:cNvSpPr/>
          <p:nvPr/>
        </p:nvSpPr>
        <p:spPr>
          <a:xfrm>
            <a:off x="301852" y="570071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6" name="타원 115"/>
          <p:cNvSpPr/>
          <p:nvPr/>
        </p:nvSpPr>
        <p:spPr>
          <a:xfrm>
            <a:off x="301851" y="6338887"/>
            <a:ext cx="276225" cy="276225"/>
          </a:xfrm>
          <a:prstGeom prst="ellipse">
            <a:avLst/>
          </a:prstGeom>
          <a:solidFill>
            <a:srgbClr val="FF8B8B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9" name="직사각형 118"/>
          <p:cNvSpPr/>
          <p:nvPr/>
        </p:nvSpPr>
        <p:spPr>
          <a:xfrm>
            <a:off x="0" y="10869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2" latinLnBrk="0">
              <a:lnSpc>
                <a:spcPct val="150000"/>
              </a:lnSpc>
              <a:defRPr lang="ko-KR"/>
            </a:pPr>
            <a:r>
              <a:rPr lang="ko-KR" altLang="en-US" sz="2000" b="1" kern="0" dirty="0">
                <a:solidFill>
                  <a:srgbClr val="FA3C71"/>
                </a:solidFill>
                <a:latin typeface="맑은 고딕"/>
                <a:ea typeface="맑은 고딕"/>
              </a:rPr>
              <a:t>스토리보드 </a:t>
            </a:r>
            <a:r>
              <a:rPr lang="en-US" altLang="ko-KR" sz="2000" b="1" kern="0" dirty="0">
                <a:solidFill>
                  <a:srgbClr val="FA3C71"/>
                </a:solidFill>
                <a:latin typeface="맑은 고딕"/>
                <a:ea typeface="맑은 고딕"/>
              </a:rPr>
              <a:t>- </a:t>
            </a:r>
            <a:r>
              <a:rPr lang="ko-KR" altLang="en-US" sz="2000" b="1" kern="0" dirty="0" smtClean="0">
                <a:solidFill>
                  <a:srgbClr val="FA3C71"/>
                </a:solidFill>
                <a:latin typeface="맑은 고딕"/>
                <a:ea typeface="맑은 고딕"/>
              </a:rPr>
              <a:t>사용</a:t>
            </a:r>
            <a:r>
              <a:rPr lang="ko-KR" altLang="en-US" sz="2000" b="1" kern="0" dirty="0">
                <a:solidFill>
                  <a:srgbClr val="FA3C71"/>
                </a:solidFill>
                <a:latin typeface="맑은 고딕"/>
                <a:ea typeface="맑은 고딕"/>
              </a:rPr>
              <a:t>자</a:t>
            </a:r>
            <a:endParaRPr lang="ko-KR" altLang="en-US" sz="3600" kern="0" dirty="0">
              <a:solidFill>
                <a:prstClr val="black">
                  <a:lumMod val="75000"/>
                  <a:lumOff val="25000"/>
                </a:prstClr>
              </a:solidFill>
              <a:latin typeface="맑은 고딕"/>
              <a:ea typeface="맑은 고딕"/>
            </a:endParaRPr>
          </a:p>
        </p:txBody>
      </p:sp>
      <p:sp>
        <p:nvSpPr>
          <p:cNvPr id="79" name="타원 78"/>
          <p:cNvSpPr/>
          <p:nvPr/>
        </p:nvSpPr>
        <p:spPr>
          <a:xfrm>
            <a:off x="314213" y="64446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295398" y="751415"/>
            <a:ext cx="1222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/>
              <a:t>FAQ</a:t>
            </a:r>
            <a:r>
              <a:rPr lang="ko-KR" altLang="en-US" sz="1600" b="1" dirty="0" smtClean="0"/>
              <a:t> </a:t>
            </a:r>
            <a:r>
              <a:rPr lang="en-US" altLang="ko-KR" sz="1600" b="1" dirty="0" smtClean="0"/>
              <a:t>- </a:t>
            </a:r>
            <a:r>
              <a:rPr lang="ko-KR" altLang="en-US" sz="1600" b="1" dirty="0" smtClean="0"/>
              <a:t>목록</a:t>
            </a:r>
            <a:endParaRPr lang="en-US" altLang="ko-KR" sz="1600" b="1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5834" y="1243007"/>
            <a:ext cx="6288965" cy="4848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8950" y="3386135"/>
            <a:ext cx="4890164" cy="303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6802575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7" name="표 10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1063751"/>
              </p:ext>
            </p:extLst>
          </p:nvPr>
        </p:nvGraphicFramePr>
        <p:xfrm>
          <a:off x="-1" y="499532"/>
          <a:ext cx="828675" cy="63584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15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7152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700" b="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맑은 고딕"/>
                          <a:ea typeface="맑은 고딕"/>
                        </a:rPr>
                        <a:t>목차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프로젝트 개요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주제 선정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프로젝트 계획</a:t>
                      </a:r>
                      <a:endParaRPr kumimoji="0" lang="ko-KR" altLang="en-US" sz="700" b="0" i="0" u="none" strike="noStrike" kern="1200" cap="none" spc="0" normalizeH="0" dirty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사이트 구성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en-US" altLang="ko-KR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Use Case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en-US" altLang="ko-KR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+mn-lt"/>
                          <a:ea typeface="+mn-ea"/>
                          <a:cs typeface="+mn-cs"/>
                        </a:rPr>
                        <a:t>WBS,FBS</a:t>
                      </a:r>
                      <a:endParaRPr kumimoji="0" lang="ko-KR" altLang="en-US" sz="700" b="0" i="0" u="none" strike="noStrike" kern="1200" cap="none" spc="0" normalizeH="0" dirty="0">
                        <a:solidFill>
                          <a:srgbClr val="44546A">
                            <a:lumMod val="75000"/>
                          </a:srgb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en-US" altLang="ko-KR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DB</a:t>
                      </a:r>
                      <a:r>
                        <a:rPr kumimoji="0" lang="ko-KR" altLang="en-US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설계</a:t>
                      </a:r>
                      <a:endParaRPr kumimoji="0" lang="ko-KR" altLang="en-US" sz="700" b="0" i="0" u="none" strike="noStrike" kern="1200" cap="none" spc="0" normalizeH="0" dirty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클래스 다이어그램</a:t>
                      </a:r>
                      <a:endParaRPr kumimoji="0" lang="ko-KR" altLang="en-US" sz="700" b="0" i="0" u="none" strike="noStrike" kern="1200" cap="none" spc="0" normalizeH="0" dirty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B8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스토리보드</a:t>
                      </a:r>
                      <a:r>
                        <a:rPr kumimoji="0" lang="en-US" altLang="ko-KR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, </a:t>
                      </a:r>
                      <a:r>
                        <a:rPr kumimoji="0" lang="ko-KR" altLang="en-US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기술</a:t>
                      </a:r>
                      <a:endParaRPr kumimoji="0" lang="ko-KR" altLang="en-US" sz="700" b="0" i="0" u="none" strike="noStrike" kern="1200" cap="none" spc="0" normalizeH="0" dirty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</a:tbl>
          </a:graphicData>
        </a:graphic>
      </p:graphicFrame>
      <p:sp>
        <p:nvSpPr>
          <p:cNvPr id="108" name="타원 107"/>
          <p:cNvSpPr/>
          <p:nvPr/>
        </p:nvSpPr>
        <p:spPr>
          <a:xfrm>
            <a:off x="301859" y="123348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9" name="타원 108"/>
          <p:cNvSpPr/>
          <p:nvPr/>
        </p:nvSpPr>
        <p:spPr>
          <a:xfrm>
            <a:off x="301858" y="187166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0" name="타원 109"/>
          <p:cNvSpPr/>
          <p:nvPr/>
        </p:nvSpPr>
        <p:spPr>
          <a:xfrm>
            <a:off x="301857" y="2509837"/>
            <a:ext cx="276225" cy="276225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1" name="타원 110"/>
          <p:cNvSpPr/>
          <p:nvPr/>
        </p:nvSpPr>
        <p:spPr>
          <a:xfrm>
            <a:off x="301856" y="3148012"/>
            <a:ext cx="276225" cy="276225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2" name="타원 111"/>
          <p:cNvSpPr/>
          <p:nvPr/>
        </p:nvSpPr>
        <p:spPr>
          <a:xfrm>
            <a:off x="301855" y="378618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3" name="타원 112"/>
          <p:cNvSpPr/>
          <p:nvPr/>
        </p:nvSpPr>
        <p:spPr>
          <a:xfrm>
            <a:off x="301849" y="5095870"/>
            <a:ext cx="276225" cy="276225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4" name="타원 113"/>
          <p:cNvSpPr/>
          <p:nvPr/>
        </p:nvSpPr>
        <p:spPr>
          <a:xfrm>
            <a:off x="301850" y="442436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5" name="타원 114"/>
          <p:cNvSpPr/>
          <p:nvPr/>
        </p:nvSpPr>
        <p:spPr>
          <a:xfrm>
            <a:off x="301852" y="570071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6" name="타원 115"/>
          <p:cNvSpPr/>
          <p:nvPr/>
        </p:nvSpPr>
        <p:spPr>
          <a:xfrm>
            <a:off x="301851" y="6338887"/>
            <a:ext cx="276225" cy="276225"/>
          </a:xfrm>
          <a:prstGeom prst="ellipse">
            <a:avLst/>
          </a:prstGeom>
          <a:solidFill>
            <a:srgbClr val="FF8B8B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9" name="직사각형 118"/>
          <p:cNvSpPr/>
          <p:nvPr/>
        </p:nvSpPr>
        <p:spPr>
          <a:xfrm>
            <a:off x="0" y="10869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2" latinLnBrk="0">
              <a:lnSpc>
                <a:spcPct val="150000"/>
              </a:lnSpc>
              <a:defRPr lang="ko-KR"/>
            </a:pPr>
            <a:r>
              <a:rPr lang="ko-KR" altLang="en-US" sz="2000" b="1" kern="0" dirty="0">
                <a:solidFill>
                  <a:srgbClr val="FA3C71"/>
                </a:solidFill>
                <a:latin typeface="맑은 고딕"/>
                <a:ea typeface="맑은 고딕"/>
              </a:rPr>
              <a:t>스토리보드 </a:t>
            </a:r>
            <a:r>
              <a:rPr lang="en-US" altLang="ko-KR" sz="2000" b="1" kern="0" dirty="0">
                <a:solidFill>
                  <a:srgbClr val="FA3C71"/>
                </a:solidFill>
                <a:latin typeface="맑은 고딕"/>
                <a:ea typeface="맑은 고딕"/>
              </a:rPr>
              <a:t>- </a:t>
            </a:r>
            <a:r>
              <a:rPr lang="ko-KR" altLang="en-US" sz="2000" b="1" kern="0" dirty="0" smtClean="0">
                <a:solidFill>
                  <a:srgbClr val="FA3C71"/>
                </a:solidFill>
                <a:latin typeface="맑은 고딕"/>
                <a:ea typeface="맑은 고딕"/>
              </a:rPr>
              <a:t>사용</a:t>
            </a:r>
            <a:r>
              <a:rPr lang="ko-KR" altLang="en-US" sz="2000" b="1" kern="0" dirty="0">
                <a:solidFill>
                  <a:srgbClr val="FA3C71"/>
                </a:solidFill>
                <a:latin typeface="맑은 고딕"/>
                <a:ea typeface="맑은 고딕"/>
              </a:rPr>
              <a:t>자</a:t>
            </a:r>
            <a:endParaRPr lang="ko-KR" altLang="en-US" sz="3600" kern="0" dirty="0">
              <a:solidFill>
                <a:prstClr val="black">
                  <a:lumMod val="75000"/>
                  <a:lumOff val="25000"/>
                </a:prstClr>
              </a:solidFill>
              <a:latin typeface="맑은 고딕"/>
              <a:ea typeface="맑은 고딕"/>
            </a:endParaRPr>
          </a:p>
        </p:txBody>
      </p:sp>
      <p:sp>
        <p:nvSpPr>
          <p:cNvPr id="79" name="타원 78"/>
          <p:cNvSpPr/>
          <p:nvPr/>
        </p:nvSpPr>
        <p:spPr>
          <a:xfrm>
            <a:off x="314213" y="64446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295398" y="751415"/>
            <a:ext cx="22749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/>
              <a:t>Contact</a:t>
            </a:r>
          </a:p>
          <a:p>
            <a:r>
              <a:rPr lang="ko-KR" altLang="en-US" sz="1600" dirty="0" smtClean="0"/>
              <a:t>기능 </a:t>
            </a:r>
            <a:r>
              <a:rPr lang="en-US" altLang="ko-KR" sz="1600" dirty="0" smtClean="0"/>
              <a:t>- </a:t>
            </a:r>
            <a:r>
              <a:rPr lang="en-US" altLang="ko-KR" sz="1600" dirty="0" err="1" smtClean="0"/>
              <a:t>googleMapAPI</a:t>
            </a:r>
            <a:endParaRPr lang="en-US" altLang="ko-KR" sz="1600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35" y="1541539"/>
            <a:ext cx="5932563" cy="50041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1509418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7" name="표 10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3299601"/>
              </p:ext>
            </p:extLst>
          </p:nvPr>
        </p:nvGraphicFramePr>
        <p:xfrm>
          <a:off x="-1" y="499532"/>
          <a:ext cx="828675" cy="63584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15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7152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700" b="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맑은 고딕"/>
                          <a:ea typeface="맑은 고딕"/>
                        </a:rPr>
                        <a:t>목차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프로젝트 개요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주제 선정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프로젝트 계획</a:t>
                      </a:r>
                      <a:endParaRPr kumimoji="0" lang="ko-KR" altLang="en-US" sz="700" b="0" i="0" u="none" strike="noStrike" kern="1200" cap="none" spc="0" normalizeH="0" dirty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사이트 구성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en-US" altLang="ko-KR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Use Case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en-US" altLang="ko-KR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+mn-lt"/>
                          <a:ea typeface="+mn-ea"/>
                          <a:cs typeface="+mn-cs"/>
                        </a:rPr>
                        <a:t>WBS,FBS</a:t>
                      </a:r>
                      <a:endParaRPr kumimoji="0" lang="ko-KR" altLang="en-US" sz="700" b="0" i="0" u="none" strike="noStrike" kern="1200" cap="none" spc="0" normalizeH="0" dirty="0">
                        <a:solidFill>
                          <a:srgbClr val="44546A">
                            <a:lumMod val="75000"/>
                          </a:srgb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en-US" altLang="ko-KR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DB</a:t>
                      </a:r>
                      <a:r>
                        <a:rPr kumimoji="0" lang="ko-KR" altLang="en-US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설계</a:t>
                      </a:r>
                      <a:endParaRPr kumimoji="0" lang="ko-KR" altLang="en-US" sz="700" b="0" i="0" u="none" strike="noStrike" kern="1200" cap="none" spc="0" normalizeH="0" dirty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클래스 다이어그램</a:t>
                      </a:r>
                      <a:endParaRPr kumimoji="0" lang="ko-KR" altLang="en-US" sz="700" b="0" i="0" u="none" strike="noStrike" kern="1200" cap="none" spc="0" normalizeH="0" dirty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B8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스토리보드</a:t>
                      </a:r>
                      <a:r>
                        <a:rPr kumimoji="0" lang="en-US" altLang="ko-KR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, </a:t>
                      </a:r>
                      <a:r>
                        <a:rPr kumimoji="0" lang="ko-KR" altLang="en-US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기술</a:t>
                      </a:r>
                      <a:endParaRPr kumimoji="0" lang="ko-KR" altLang="en-US" sz="700" b="0" i="0" u="none" strike="noStrike" kern="1200" cap="none" spc="0" normalizeH="0" dirty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</a:tbl>
          </a:graphicData>
        </a:graphic>
      </p:graphicFrame>
      <p:sp>
        <p:nvSpPr>
          <p:cNvPr id="108" name="타원 107"/>
          <p:cNvSpPr/>
          <p:nvPr/>
        </p:nvSpPr>
        <p:spPr>
          <a:xfrm>
            <a:off x="301859" y="123348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9" name="타원 108"/>
          <p:cNvSpPr/>
          <p:nvPr/>
        </p:nvSpPr>
        <p:spPr>
          <a:xfrm>
            <a:off x="301858" y="187166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0" name="타원 109"/>
          <p:cNvSpPr/>
          <p:nvPr/>
        </p:nvSpPr>
        <p:spPr>
          <a:xfrm>
            <a:off x="301857" y="2509837"/>
            <a:ext cx="276225" cy="276225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1" name="타원 110"/>
          <p:cNvSpPr/>
          <p:nvPr/>
        </p:nvSpPr>
        <p:spPr>
          <a:xfrm>
            <a:off x="301856" y="3148012"/>
            <a:ext cx="276225" cy="276225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2" name="타원 111"/>
          <p:cNvSpPr/>
          <p:nvPr/>
        </p:nvSpPr>
        <p:spPr>
          <a:xfrm>
            <a:off x="301855" y="378618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3" name="타원 112"/>
          <p:cNvSpPr/>
          <p:nvPr/>
        </p:nvSpPr>
        <p:spPr>
          <a:xfrm>
            <a:off x="301849" y="5095870"/>
            <a:ext cx="276225" cy="276225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4" name="타원 113"/>
          <p:cNvSpPr/>
          <p:nvPr/>
        </p:nvSpPr>
        <p:spPr>
          <a:xfrm>
            <a:off x="301850" y="442436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5" name="타원 114"/>
          <p:cNvSpPr/>
          <p:nvPr/>
        </p:nvSpPr>
        <p:spPr>
          <a:xfrm>
            <a:off x="301852" y="570071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6" name="타원 115"/>
          <p:cNvSpPr/>
          <p:nvPr/>
        </p:nvSpPr>
        <p:spPr>
          <a:xfrm>
            <a:off x="301851" y="6338887"/>
            <a:ext cx="276225" cy="276225"/>
          </a:xfrm>
          <a:prstGeom prst="ellipse">
            <a:avLst/>
          </a:prstGeom>
          <a:solidFill>
            <a:srgbClr val="FF8B8B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9" name="직사각형 118"/>
          <p:cNvSpPr/>
          <p:nvPr/>
        </p:nvSpPr>
        <p:spPr>
          <a:xfrm>
            <a:off x="0" y="10869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2" latinLnBrk="0">
              <a:lnSpc>
                <a:spcPct val="150000"/>
              </a:lnSpc>
              <a:defRPr lang="ko-KR"/>
            </a:pPr>
            <a:r>
              <a:rPr lang="ko-KR" altLang="en-US" sz="2000" b="1" kern="0" dirty="0">
                <a:solidFill>
                  <a:srgbClr val="FA3C71"/>
                </a:solidFill>
                <a:latin typeface="맑은 고딕"/>
                <a:ea typeface="맑은 고딕"/>
              </a:rPr>
              <a:t>스토리보드 </a:t>
            </a:r>
            <a:r>
              <a:rPr lang="en-US" altLang="ko-KR" sz="2000" b="1" kern="0" dirty="0">
                <a:solidFill>
                  <a:srgbClr val="FA3C71"/>
                </a:solidFill>
                <a:latin typeface="맑은 고딕"/>
                <a:ea typeface="맑은 고딕"/>
              </a:rPr>
              <a:t>- </a:t>
            </a:r>
            <a:r>
              <a:rPr lang="ko-KR" altLang="en-US" sz="2000" b="1" kern="0" dirty="0" smtClean="0">
                <a:solidFill>
                  <a:srgbClr val="FA3C71"/>
                </a:solidFill>
                <a:latin typeface="맑은 고딕"/>
                <a:ea typeface="맑은 고딕"/>
              </a:rPr>
              <a:t>사용</a:t>
            </a:r>
            <a:r>
              <a:rPr lang="ko-KR" altLang="en-US" sz="2000" b="1" kern="0" dirty="0">
                <a:solidFill>
                  <a:srgbClr val="FA3C71"/>
                </a:solidFill>
                <a:latin typeface="맑은 고딕"/>
                <a:ea typeface="맑은 고딕"/>
              </a:rPr>
              <a:t>자</a:t>
            </a:r>
            <a:endParaRPr lang="ko-KR" altLang="en-US" sz="3600" kern="0" dirty="0">
              <a:solidFill>
                <a:prstClr val="black">
                  <a:lumMod val="75000"/>
                  <a:lumOff val="25000"/>
                </a:prstClr>
              </a:solidFill>
              <a:latin typeface="맑은 고딕"/>
              <a:ea typeface="맑은 고딕"/>
            </a:endParaRPr>
          </a:p>
        </p:txBody>
      </p:sp>
      <p:sp>
        <p:nvSpPr>
          <p:cNvPr id="79" name="타원 78"/>
          <p:cNvSpPr/>
          <p:nvPr/>
        </p:nvSpPr>
        <p:spPr>
          <a:xfrm>
            <a:off x="314213" y="64446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295398" y="751415"/>
            <a:ext cx="21034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smtClean="0"/>
              <a:t>일반회원 </a:t>
            </a:r>
            <a:r>
              <a:rPr lang="ko-KR" altLang="en-US" sz="1600" b="1" dirty="0" err="1" smtClean="0"/>
              <a:t>마이페이지</a:t>
            </a:r>
            <a:endParaRPr lang="en-US" altLang="ko-KR" sz="1600" b="1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0649" y="1233487"/>
            <a:ext cx="7458075" cy="50153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6979086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7" name="표 10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9391180"/>
              </p:ext>
            </p:extLst>
          </p:nvPr>
        </p:nvGraphicFramePr>
        <p:xfrm>
          <a:off x="-1" y="499532"/>
          <a:ext cx="828675" cy="63584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15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7152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700" b="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맑은 고딕"/>
                          <a:ea typeface="맑은 고딕"/>
                        </a:rPr>
                        <a:t>목차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프로젝트 개요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주제 선정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프로젝트 계획</a:t>
                      </a:r>
                      <a:endParaRPr kumimoji="0" lang="ko-KR" altLang="en-US" sz="700" b="0" i="0" u="none" strike="noStrike" kern="1200" cap="none" spc="0" normalizeH="0" dirty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사이트 구성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en-US" altLang="ko-KR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Use Case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en-US" altLang="ko-KR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+mn-lt"/>
                          <a:ea typeface="+mn-ea"/>
                          <a:cs typeface="+mn-cs"/>
                        </a:rPr>
                        <a:t>WBS,FBS</a:t>
                      </a:r>
                      <a:endParaRPr kumimoji="0" lang="ko-KR" altLang="en-US" sz="700" b="0" i="0" u="none" strike="noStrike" kern="1200" cap="none" spc="0" normalizeH="0" dirty="0">
                        <a:solidFill>
                          <a:srgbClr val="44546A">
                            <a:lumMod val="75000"/>
                          </a:srgb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en-US" altLang="ko-KR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DB</a:t>
                      </a:r>
                      <a:r>
                        <a:rPr kumimoji="0" lang="ko-KR" altLang="en-US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설계</a:t>
                      </a:r>
                      <a:endParaRPr kumimoji="0" lang="ko-KR" altLang="en-US" sz="700" b="0" i="0" u="none" strike="noStrike" kern="1200" cap="none" spc="0" normalizeH="0" dirty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클래스 다이어그램</a:t>
                      </a:r>
                      <a:endParaRPr kumimoji="0" lang="ko-KR" altLang="en-US" sz="700" b="0" i="0" u="none" strike="noStrike" kern="1200" cap="none" spc="0" normalizeH="0" dirty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B8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스토리보드</a:t>
                      </a:r>
                      <a:r>
                        <a:rPr kumimoji="0" lang="en-US" altLang="ko-KR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, </a:t>
                      </a:r>
                      <a:r>
                        <a:rPr kumimoji="0" lang="ko-KR" altLang="en-US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기술</a:t>
                      </a:r>
                      <a:endParaRPr kumimoji="0" lang="ko-KR" altLang="en-US" sz="700" b="0" i="0" u="none" strike="noStrike" kern="1200" cap="none" spc="0" normalizeH="0" dirty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</a:tbl>
          </a:graphicData>
        </a:graphic>
      </p:graphicFrame>
      <p:sp>
        <p:nvSpPr>
          <p:cNvPr id="108" name="타원 107"/>
          <p:cNvSpPr/>
          <p:nvPr/>
        </p:nvSpPr>
        <p:spPr>
          <a:xfrm>
            <a:off x="301859" y="123348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9" name="타원 108"/>
          <p:cNvSpPr/>
          <p:nvPr/>
        </p:nvSpPr>
        <p:spPr>
          <a:xfrm>
            <a:off x="301858" y="187166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0" name="타원 109"/>
          <p:cNvSpPr/>
          <p:nvPr/>
        </p:nvSpPr>
        <p:spPr>
          <a:xfrm>
            <a:off x="301857" y="2509837"/>
            <a:ext cx="276225" cy="276225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1" name="타원 110"/>
          <p:cNvSpPr/>
          <p:nvPr/>
        </p:nvSpPr>
        <p:spPr>
          <a:xfrm>
            <a:off x="301856" y="3148012"/>
            <a:ext cx="276225" cy="276225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2" name="타원 111"/>
          <p:cNvSpPr/>
          <p:nvPr/>
        </p:nvSpPr>
        <p:spPr>
          <a:xfrm>
            <a:off x="301855" y="378618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3" name="타원 112"/>
          <p:cNvSpPr/>
          <p:nvPr/>
        </p:nvSpPr>
        <p:spPr>
          <a:xfrm>
            <a:off x="301849" y="5095870"/>
            <a:ext cx="276225" cy="276225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4" name="타원 113"/>
          <p:cNvSpPr/>
          <p:nvPr/>
        </p:nvSpPr>
        <p:spPr>
          <a:xfrm>
            <a:off x="301850" y="442436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5" name="타원 114"/>
          <p:cNvSpPr/>
          <p:nvPr/>
        </p:nvSpPr>
        <p:spPr>
          <a:xfrm>
            <a:off x="301852" y="570071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6" name="타원 115"/>
          <p:cNvSpPr/>
          <p:nvPr/>
        </p:nvSpPr>
        <p:spPr>
          <a:xfrm>
            <a:off x="301851" y="6338887"/>
            <a:ext cx="276225" cy="276225"/>
          </a:xfrm>
          <a:prstGeom prst="ellipse">
            <a:avLst/>
          </a:prstGeom>
          <a:solidFill>
            <a:srgbClr val="FF8B8B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9" name="직사각형 118"/>
          <p:cNvSpPr/>
          <p:nvPr/>
        </p:nvSpPr>
        <p:spPr>
          <a:xfrm>
            <a:off x="0" y="10869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2" latinLnBrk="0">
              <a:lnSpc>
                <a:spcPct val="150000"/>
              </a:lnSpc>
              <a:defRPr lang="ko-KR"/>
            </a:pPr>
            <a:r>
              <a:rPr lang="ko-KR" altLang="en-US" sz="2000" b="1" kern="0" dirty="0">
                <a:solidFill>
                  <a:srgbClr val="FA3C71"/>
                </a:solidFill>
                <a:latin typeface="맑은 고딕"/>
                <a:ea typeface="맑은 고딕"/>
              </a:rPr>
              <a:t>스토리보드 </a:t>
            </a:r>
            <a:r>
              <a:rPr lang="en-US" altLang="ko-KR" sz="2000" b="1" kern="0" dirty="0">
                <a:solidFill>
                  <a:srgbClr val="FA3C71"/>
                </a:solidFill>
                <a:latin typeface="맑은 고딕"/>
                <a:ea typeface="맑은 고딕"/>
              </a:rPr>
              <a:t>- </a:t>
            </a:r>
            <a:r>
              <a:rPr lang="ko-KR" altLang="en-US" sz="2000" b="1" kern="0" dirty="0" smtClean="0">
                <a:solidFill>
                  <a:srgbClr val="FA3C71"/>
                </a:solidFill>
                <a:latin typeface="맑은 고딕"/>
                <a:ea typeface="맑은 고딕"/>
              </a:rPr>
              <a:t>사용</a:t>
            </a:r>
            <a:r>
              <a:rPr lang="ko-KR" altLang="en-US" sz="2000" b="1" kern="0" dirty="0">
                <a:solidFill>
                  <a:srgbClr val="FA3C71"/>
                </a:solidFill>
                <a:latin typeface="맑은 고딕"/>
                <a:ea typeface="맑은 고딕"/>
              </a:rPr>
              <a:t>자</a:t>
            </a:r>
            <a:endParaRPr lang="ko-KR" altLang="en-US" sz="3600" kern="0" dirty="0">
              <a:solidFill>
                <a:prstClr val="black">
                  <a:lumMod val="75000"/>
                  <a:lumOff val="25000"/>
                </a:prstClr>
              </a:solidFill>
              <a:latin typeface="맑은 고딕"/>
              <a:ea typeface="맑은 고딕"/>
            </a:endParaRPr>
          </a:p>
        </p:txBody>
      </p:sp>
      <p:sp>
        <p:nvSpPr>
          <p:cNvPr id="79" name="타원 78"/>
          <p:cNvSpPr/>
          <p:nvPr/>
        </p:nvSpPr>
        <p:spPr>
          <a:xfrm>
            <a:off x="314213" y="64446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295398" y="751415"/>
            <a:ext cx="18982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smtClean="0"/>
              <a:t>전문가 </a:t>
            </a:r>
            <a:r>
              <a:rPr lang="ko-KR" altLang="en-US" sz="1600" b="1" dirty="0" err="1" smtClean="0"/>
              <a:t>마이페이지</a:t>
            </a:r>
            <a:endParaRPr lang="en-US" altLang="ko-KR" sz="1600" b="1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398" y="1233487"/>
            <a:ext cx="8401050" cy="48467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9689880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7" name="표 10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7427247"/>
              </p:ext>
            </p:extLst>
          </p:nvPr>
        </p:nvGraphicFramePr>
        <p:xfrm>
          <a:off x="-1" y="499532"/>
          <a:ext cx="828675" cy="63584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15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7152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700" b="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맑은 고딕"/>
                          <a:ea typeface="맑은 고딕"/>
                        </a:rPr>
                        <a:t>목차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프로젝트 개요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주제 선정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프로젝트 계획</a:t>
                      </a:r>
                      <a:endParaRPr kumimoji="0" lang="ko-KR" altLang="en-US" sz="700" b="0" i="0" u="none" strike="noStrike" kern="1200" cap="none" spc="0" normalizeH="0" dirty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사이트 구성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en-US" altLang="ko-KR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Use Case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en-US" altLang="ko-KR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+mn-lt"/>
                          <a:ea typeface="+mn-ea"/>
                          <a:cs typeface="+mn-cs"/>
                        </a:rPr>
                        <a:t>WBS,FBS</a:t>
                      </a:r>
                      <a:endParaRPr kumimoji="0" lang="ko-KR" altLang="en-US" sz="700" b="0" i="0" u="none" strike="noStrike" kern="1200" cap="none" spc="0" normalizeH="0" dirty="0">
                        <a:solidFill>
                          <a:srgbClr val="44546A">
                            <a:lumMod val="75000"/>
                          </a:srgb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en-US" altLang="ko-KR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DB</a:t>
                      </a:r>
                      <a:r>
                        <a:rPr kumimoji="0" lang="ko-KR" altLang="en-US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설계</a:t>
                      </a:r>
                      <a:endParaRPr kumimoji="0" lang="ko-KR" altLang="en-US" sz="700" b="0" i="0" u="none" strike="noStrike" kern="1200" cap="none" spc="0" normalizeH="0" dirty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클래스 다이어그램</a:t>
                      </a:r>
                      <a:endParaRPr kumimoji="0" lang="ko-KR" altLang="en-US" sz="700" b="0" i="0" u="none" strike="noStrike" kern="1200" cap="none" spc="0" normalizeH="0" dirty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B8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스토리보드</a:t>
                      </a:r>
                      <a:r>
                        <a:rPr kumimoji="0" lang="en-US" altLang="ko-KR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, </a:t>
                      </a:r>
                      <a:r>
                        <a:rPr kumimoji="0" lang="ko-KR" altLang="en-US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기술</a:t>
                      </a:r>
                      <a:endParaRPr kumimoji="0" lang="ko-KR" altLang="en-US" sz="700" b="0" i="0" u="none" strike="noStrike" kern="1200" cap="none" spc="0" normalizeH="0" dirty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</a:tbl>
          </a:graphicData>
        </a:graphic>
      </p:graphicFrame>
      <p:sp>
        <p:nvSpPr>
          <p:cNvPr id="108" name="타원 107"/>
          <p:cNvSpPr/>
          <p:nvPr/>
        </p:nvSpPr>
        <p:spPr>
          <a:xfrm>
            <a:off x="301859" y="123348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9" name="타원 108"/>
          <p:cNvSpPr/>
          <p:nvPr/>
        </p:nvSpPr>
        <p:spPr>
          <a:xfrm>
            <a:off x="301858" y="187166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0" name="타원 109"/>
          <p:cNvSpPr/>
          <p:nvPr/>
        </p:nvSpPr>
        <p:spPr>
          <a:xfrm>
            <a:off x="301857" y="2509837"/>
            <a:ext cx="276225" cy="276225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1" name="타원 110"/>
          <p:cNvSpPr/>
          <p:nvPr/>
        </p:nvSpPr>
        <p:spPr>
          <a:xfrm>
            <a:off x="301856" y="3148012"/>
            <a:ext cx="276225" cy="276225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2" name="타원 111"/>
          <p:cNvSpPr/>
          <p:nvPr/>
        </p:nvSpPr>
        <p:spPr>
          <a:xfrm>
            <a:off x="301855" y="378618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3" name="타원 112"/>
          <p:cNvSpPr/>
          <p:nvPr/>
        </p:nvSpPr>
        <p:spPr>
          <a:xfrm>
            <a:off x="301849" y="5095870"/>
            <a:ext cx="276225" cy="276225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4" name="타원 113"/>
          <p:cNvSpPr/>
          <p:nvPr/>
        </p:nvSpPr>
        <p:spPr>
          <a:xfrm>
            <a:off x="301850" y="442436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5" name="타원 114"/>
          <p:cNvSpPr/>
          <p:nvPr/>
        </p:nvSpPr>
        <p:spPr>
          <a:xfrm>
            <a:off x="301852" y="570071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6" name="타원 115"/>
          <p:cNvSpPr/>
          <p:nvPr/>
        </p:nvSpPr>
        <p:spPr>
          <a:xfrm>
            <a:off x="301851" y="6338887"/>
            <a:ext cx="276225" cy="276225"/>
          </a:xfrm>
          <a:prstGeom prst="ellipse">
            <a:avLst/>
          </a:prstGeom>
          <a:solidFill>
            <a:srgbClr val="FF8B8B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9" name="직사각형 118"/>
          <p:cNvSpPr/>
          <p:nvPr/>
        </p:nvSpPr>
        <p:spPr>
          <a:xfrm>
            <a:off x="0" y="10869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2" latinLnBrk="0">
              <a:lnSpc>
                <a:spcPct val="150000"/>
              </a:lnSpc>
              <a:defRPr lang="ko-KR"/>
            </a:pPr>
            <a:r>
              <a:rPr lang="ko-KR" altLang="en-US" sz="2000" b="1" kern="0" dirty="0">
                <a:solidFill>
                  <a:srgbClr val="FA3C71"/>
                </a:solidFill>
                <a:latin typeface="맑은 고딕"/>
                <a:ea typeface="맑은 고딕"/>
              </a:rPr>
              <a:t>스토리보드 </a:t>
            </a:r>
            <a:r>
              <a:rPr lang="en-US" altLang="ko-KR" sz="2000" b="1" kern="0" dirty="0">
                <a:solidFill>
                  <a:srgbClr val="FA3C71"/>
                </a:solidFill>
                <a:latin typeface="맑은 고딕"/>
                <a:ea typeface="맑은 고딕"/>
              </a:rPr>
              <a:t>– </a:t>
            </a:r>
            <a:r>
              <a:rPr lang="ko-KR" altLang="en-US" sz="2000" b="1" kern="0" dirty="0">
                <a:solidFill>
                  <a:srgbClr val="FA3C71"/>
                </a:solidFill>
                <a:latin typeface="맑은 고딕"/>
                <a:ea typeface="맑은 고딕"/>
              </a:rPr>
              <a:t>사용자</a:t>
            </a:r>
            <a:endParaRPr lang="ko-KR" altLang="en-US" sz="3600" kern="0" dirty="0">
              <a:solidFill>
                <a:prstClr val="black">
                  <a:lumMod val="75000"/>
                  <a:lumOff val="25000"/>
                </a:prstClr>
              </a:solidFill>
              <a:latin typeface="맑은 고딕"/>
              <a:ea typeface="맑은 고딕"/>
            </a:endParaRPr>
          </a:p>
        </p:txBody>
      </p:sp>
      <p:sp>
        <p:nvSpPr>
          <p:cNvPr id="79" name="타원 78"/>
          <p:cNvSpPr/>
          <p:nvPr/>
        </p:nvSpPr>
        <p:spPr>
          <a:xfrm>
            <a:off x="314213" y="64446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190624" y="689769"/>
            <a:ext cx="532389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/>
              <a:t>전문가등록화면</a:t>
            </a:r>
            <a:endParaRPr lang="en-US" altLang="ko-KR" sz="1600" b="1" dirty="0"/>
          </a:p>
          <a:p>
            <a:endParaRPr lang="en-US" altLang="ko-KR" sz="1600" b="1" dirty="0"/>
          </a:p>
          <a:p>
            <a:r>
              <a:rPr lang="ko-KR" altLang="en-US" sz="1600" b="1" dirty="0"/>
              <a:t>구현 기능</a:t>
            </a:r>
            <a:r>
              <a:rPr lang="en-US" altLang="ko-KR" sz="1600" b="1" dirty="0"/>
              <a:t>: </a:t>
            </a:r>
            <a:r>
              <a:rPr lang="ko-KR" altLang="en-US" sz="1600" b="1" dirty="0"/>
              <a:t>전문가 등록</a:t>
            </a:r>
            <a:r>
              <a:rPr lang="en-US" altLang="ko-KR" sz="1600" b="1" dirty="0"/>
              <a:t>, </a:t>
            </a:r>
            <a:r>
              <a:rPr lang="ko-KR" altLang="en-US" sz="1600" b="1" dirty="0"/>
              <a:t>이미 등록 완료 시 조회 및 </a:t>
            </a:r>
            <a:r>
              <a:rPr lang="ko-KR" altLang="en-US" sz="1600" b="1" dirty="0" smtClean="0"/>
              <a:t>수정</a:t>
            </a:r>
            <a:endParaRPr lang="en-US" altLang="ko-KR" sz="1600" b="1" dirty="0"/>
          </a:p>
        </p:txBody>
      </p:sp>
      <p:pic>
        <p:nvPicPr>
          <p:cNvPr id="3" name="그림 2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7097" y="1520766"/>
            <a:ext cx="4917806" cy="4996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036444"/>
      </p:ext>
    </p:extLst>
  </p:cSld>
  <p:clrMapOvr>
    <a:masterClrMapping/>
  </p:clrMapOvr>
  <p:transition spd="med"/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7" name="표 10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3086130"/>
              </p:ext>
            </p:extLst>
          </p:nvPr>
        </p:nvGraphicFramePr>
        <p:xfrm>
          <a:off x="-1" y="499532"/>
          <a:ext cx="828675" cy="63584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15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7152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700" b="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맑은 고딕"/>
                          <a:ea typeface="맑은 고딕"/>
                        </a:rPr>
                        <a:t>목차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프로젝트 개요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주제 선정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프로젝트 계획</a:t>
                      </a:r>
                      <a:endParaRPr kumimoji="0" lang="ko-KR" altLang="en-US" sz="700" b="0" i="0" u="none" strike="noStrike" kern="1200" cap="none" spc="0" normalizeH="0" dirty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사이트 구성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en-US" altLang="ko-KR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Use Case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en-US" altLang="ko-KR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+mn-lt"/>
                          <a:ea typeface="+mn-ea"/>
                          <a:cs typeface="+mn-cs"/>
                        </a:rPr>
                        <a:t>WBS,FBS</a:t>
                      </a:r>
                      <a:endParaRPr kumimoji="0" lang="ko-KR" altLang="en-US" sz="700" b="0" i="0" u="none" strike="noStrike" kern="1200" cap="none" spc="0" normalizeH="0" dirty="0">
                        <a:solidFill>
                          <a:srgbClr val="44546A">
                            <a:lumMod val="75000"/>
                          </a:srgb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en-US" altLang="ko-KR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DB</a:t>
                      </a:r>
                      <a:r>
                        <a:rPr kumimoji="0" lang="ko-KR" altLang="en-US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설계</a:t>
                      </a:r>
                      <a:endParaRPr kumimoji="0" lang="ko-KR" altLang="en-US" sz="700" b="0" i="0" u="none" strike="noStrike" kern="1200" cap="none" spc="0" normalizeH="0" dirty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클래스 다이어그램</a:t>
                      </a:r>
                      <a:endParaRPr kumimoji="0" lang="ko-KR" altLang="en-US" sz="700" b="0" i="0" u="none" strike="noStrike" kern="1200" cap="none" spc="0" normalizeH="0" dirty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B8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스토리보드</a:t>
                      </a:r>
                      <a:r>
                        <a:rPr kumimoji="0" lang="en-US" altLang="ko-KR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, </a:t>
                      </a:r>
                      <a:r>
                        <a:rPr kumimoji="0" lang="ko-KR" altLang="en-US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기술</a:t>
                      </a:r>
                      <a:endParaRPr kumimoji="0" lang="ko-KR" altLang="en-US" sz="700" b="0" i="0" u="none" strike="noStrike" kern="1200" cap="none" spc="0" normalizeH="0" dirty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</a:tbl>
          </a:graphicData>
        </a:graphic>
      </p:graphicFrame>
      <p:sp>
        <p:nvSpPr>
          <p:cNvPr id="108" name="타원 107"/>
          <p:cNvSpPr/>
          <p:nvPr/>
        </p:nvSpPr>
        <p:spPr>
          <a:xfrm>
            <a:off x="301859" y="123348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9" name="타원 108"/>
          <p:cNvSpPr/>
          <p:nvPr/>
        </p:nvSpPr>
        <p:spPr>
          <a:xfrm>
            <a:off x="301858" y="187166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0" name="타원 109"/>
          <p:cNvSpPr/>
          <p:nvPr/>
        </p:nvSpPr>
        <p:spPr>
          <a:xfrm>
            <a:off x="301857" y="2509837"/>
            <a:ext cx="276225" cy="276225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1" name="타원 110"/>
          <p:cNvSpPr/>
          <p:nvPr/>
        </p:nvSpPr>
        <p:spPr>
          <a:xfrm>
            <a:off x="301856" y="3148012"/>
            <a:ext cx="276225" cy="276225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2" name="타원 111"/>
          <p:cNvSpPr/>
          <p:nvPr/>
        </p:nvSpPr>
        <p:spPr>
          <a:xfrm>
            <a:off x="301855" y="378618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3" name="타원 112"/>
          <p:cNvSpPr/>
          <p:nvPr/>
        </p:nvSpPr>
        <p:spPr>
          <a:xfrm>
            <a:off x="301849" y="5095870"/>
            <a:ext cx="276225" cy="276225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4" name="타원 113"/>
          <p:cNvSpPr/>
          <p:nvPr/>
        </p:nvSpPr>
        <p:spPr>
          <a:xfrm>
            <a:off x="301850" y="442436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5" name="타원 114"/>
          <p:cNvSpPr/>
          <p:nvPr/>
        </p:nvSpPr>
        <p:spPr>
          <a:xfrm>
            <a:off x="301852" y="570071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6" name="타원 115"/>
          <p:cNvSpPr/>
          <p:nvPr/>
        </p:nvSpPr>
        <p:spPr>
          <a:xfrm>
            <a:off x="301851" y="6338887"/>
            <a:ext cx="276225" cy="276225"/>
          </a:xfrm>
          <a:prstGeom prst="ellipse">
            <a:avLst/>
          </a:prstGeom>
          <a:solidFill>
            <a:srgbClr val="FF8B8B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9" name="직사각형 118"/>
          <p:cNvSpPr/>
          <p:nvPr/>
        </p:nvSpPr>
        <p:spPr>
          <a:xfrm>
            <a:off x="0" y="10869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2" latinLnBrk="0">
              <a:lnSpc>
                <a:spcPct val="150000"/>
              </a:lnSpc>
              <a:defRPr lang="ko-KR"/>
            </a:pPr>
            <a:r>
              <a:rPr lang="ko-KR" altLang="en-US" sz="2000" b="1" kern="0" dirty="0">
                <a:solidFill>
                  <a:srgbClr val="FA3C71"/>
                </a:solidFill>
                <a:latin typeface="맑은 고딕"/>
                <a:ea typeface="맑은 고딕"/>
              </a:rPr>
              <a:t>스토리보드 </a:t>
            </a:r>
            <a:r>
              <a:rPr lang="en-US" altLang="ko-KR" sz="2000" b="1" kern="0" dirty="0">
                <a:solidFill>
                  <a:srgbClr val="FA3C71"/>
                </a:solidFill>
                <a:latin typeface="맑은 고딕"/>
                <a:ea typeface="맑은 고딕"/>
              </a:rPr>
              <a:t>– </a:t>
            </a:r>
            <a:r>
              <a:rPr lang="ko-KR" altLang="en-US" sz="2000" b="1" kern="0" dirty="0">
                <a:solidFill>
                  <a:srgbClr val="FA3C71"/>
                </a:solidFill>
                <a:latin typeface="맑은 고딕"/>
                <a:ea typeface="맑은 고딕"/>
              </a:rPr>
              <a:t>사용자</a:t>
            </a:r>
            <a:endParaRPr lang="ko-KR" altLang="en-US" sz="3600" kern="0" dirty="0">
              <a:solidFill>
                <a:prstClr val="black">
                  <a:lumMod val="75000"/>
                  <a:lumOff val="25000"/>
                </a:prstClr>
              </a:solidFill>
              <a:latin typeface="맑은 고딕"/>
              <a:ea typeface="맑은 고딕"/>
            </a:endParaRPr>
          </a:p>
        </p:txBody>
      </p:sp>
      <p:sp>
        <p:nvSpPr>
          <p:cNvPr id="79" name="타원 78"/>
          <p:cNvSpPr/>
          <p:nvPr/>
        </p:nvSpPr>
        <p:spPr>
          <a:xfrm>
            <a:off x="314213" y="64446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390649" y="810502"/>
            <a:ext cx="856356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/>
              <a:t>전문가등록화면</a:t>
            </a:r>
            <a:r>
              <a:rPr lang="en-US" altLang="ko-KR" sz="1600" b="1" dirty="0"/>
              <a:t>: </a:t>
            </a:r>
            <a:r>
              <a:rPr lang="ko-KR" altLang="en-US" sz="1600" b="1" dirty="0"/>
              <a:t>전문가 프로필 등록 화면 </a:t>
            </a:r>
            <a:endParaRPr lang="en-US" altLang="ko-KR" sz="1600" b="1" dirty="0"/>
          </a:p>
          <a:p>
            <a:endParaRPr lang="en-US" altLang="ko-KR" sz="1600" b="1" dirty="0"/>
          </a:p>
          <a:p>
            <a:r>
              <a:rPr lang="ko-KR" altLang="en-US" sz="1600" b="1" dirty="0"/>
              <a:t>구현 기능</a:t>
            </a:r>
            <a:r>
              <a:rPr lang="en-US" altLang="ko-KR" sz="1600" b="1" dirty="0"/>
              <a:t>: </a:t>
            </a:r>
            <a:r>
              <a:rPr lang="ko-KR" altLang="en-US" sz="1600" b="1" dirty="0"/>
              <a:t>사진 선택 시 </a:t>
            </a:r>
            <a:r>
              <a:rPr lang="ko-KR" altLang="en-US" sz="1600" b="1" dirty="0" err="1"/>
              <a:t>미리보기</a:t>
            </a:r>
            <a:r>
              <a:rPr lang="ko-KR" altLang="en-US" sz="1600" b="1" dirty="0"/>
              <a:t> 기능</a:t>
            </a:r>
            <a:r>
              <a:rPr lang="en-US" altLang="ko-KR" sz="1600" b="1" dirty="0"/>
              <a:t>, </a:t>
            </a:r>
            <a:r>
              <a:rPr lang="ko-KR" altLang="en-US" sz="1600" b="1" dirty="0"/>
              <a:t>닉네임 빈칸일 저장 불가</a:t>
            </a:r>
            <a:r>
              <a:rPr lang="en-US" altLang="ko-KR" sz="1600" b="1" dirty="0"/>
              <a:t>(</a:t>
            </a:r>
            <a:r>
              <a:rPr lang="ko-KR" altLang="en-US" sz="1600" b="1" dirty="0"/>
              <a:t>기본 닉네임</a:t>
            </a:r>
            <a:r>
              <a:rPr lang="en-US" altLang="ko-KR" sz="1600" b="1" dirty="0"/>
              <a:t>=</a:t>
            </a:r>
            <a:r>
              <a:rPr lang="ko-KR" altLang="en-US" sz="1600" b="1" dirty="0"/>
              <a:t>가입아이디</a:t>
            </a:r>
            <a:r>
              <a:rPr lang="en-US" altLang="ko-KR" sz="1600" b="1" dirty="0"/>
              <a:t>)</a:t>
            </a:r>
          </a:p>
          <a:p>
            <a:r>
              <a:rPr lang="en-US" altLang="ko-KR" sz="1600" b="1" dirty="0"/>
              <a:t>	  </a:t>
            </a:r>
            <a:r>
              <a:rPr lang="ko-KR" altLang="en-US" sz="1600" b="1" dirty="0"/>
              <a:t>전문가 프로필 등록</a:t>
            </a:r>
            <a:r>
              <a:rPr lang="en-US" altLang="ko-KR" sz="1600" b="1" dirty="0"/>
              <a:t>, </a:t>
            </a:r>
            <a:r>
              <a:rPr lang="ko-KR" altLang="en-US" sz="1600" b="1" dirty="0"/>
              <a:t>조회</a:t>
            </a:r>
            <a:r>
              <a:rPr lang="en-US" altLang="ko-KR" sz="1600" b="1" dirty="0"/>
              <a:t>, </a:t>
            </a:r>
            <a:r>
              <a:rPr lang="ko-KR" altLang="en-US" sz="1600" b="1" dirty="0"/>
              <a:t>수정</a:t>
            </a:r>
            <a:endParaRPr lang="en-US" altLang="ko-KR" sz="1600" b="1" dirty="0"/>
          </a:p>
        </p:txBody>
      </p:sp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4673" y="2147887"/>
            <a:ext cx="5562653" cy="414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202506"/>
      </p:ext>
    </p:extLst>
  </p:cSld>
  <p:clrMapOvr>
    <a:masterClrMapping/>
  </p:clrMapOvr>
  <p:transition spd="med"/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7" name="표 10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7062831"/>
              </p:ext>
            </p:extLst>
          </p:nvPr>
        </p:nvGraphicFramePr>
        <p:xfrm>
          <a:off x="-1" y="499532"/>
          <a:ext cx="828675" cy="63584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15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7152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700" b="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맑은 고딕"/>
                          <a:ea typeface="맑은 고딕"/>
                        </a:rPr>
                        <a:t>목차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프로젝트 개요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주제 선정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프로젝트 계획</a:t>
                      </a:r>
                      <a:endParaRPr kumimoji="0" lang="ko-KR" altLang="en-US" sz="700" b="0" i="0" u="none" strike="noStrike" kern="1200" cap="none" spc="0" normalizeH="0" dirty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사이트 구성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en-US" altLang="ko-KR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Use Case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en-US" altLang="ko-KR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+mn-lt"/>
                          <a:ea typeface="+mn-ea"/>
                          <a:cs typeface="+mn-cs"/>
                        </a:rPr>
                        <a:t>WBS,FBS</a:t>
                      </a:r>
                      <a:endParaRPr kumimoji="0" lang="ko-KR" altLang="en-US" sz="700" b="0" i="0" u="none" strike="noStrike" kern="1200" cap="none" spc="0" normalizeH="0" dirty="0">
                        <a:solidFill>
                          <a:srgbClr val="44546A">
                            <a:lumMod val="75000"/>
                          </a:srgb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en-US" altLang="ko-KR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DB</a:t>
                      </a:r>
                      <a:r>
                        <a:rPr kumimoji="0" lang="ko-KR" altLang="en-US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설계</a:t>
                      </a:r>
                      <a:endParaRPr kumimoji="0" lang="ko-KR" altLang="en-US" sz="700" b="0" i="0" u="none" strike="noStrike" kern="1200" cap="none" spc="0" normalizeH="0" dirty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클래스 다이어그램</a:t>
                      </a:r>
                      <a:endParaRPr kumimoji="0" lang="ko-KR" altLang="en-US" sz="700" b="0" i="0" u="none" strike="noStrike" kern="1200" cap="none" spc="0" normalizeH="0" dirty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B8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스토리보드</a:t>
                      </a:r>
                      <a:r>
                        <a:rPr kumimoji="0" lang="en-US" altLang="ko-KR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, </a:t>
                      </a:r>
                      <a:r>
                        <a:rPr kumimoji="0" lang="ko-KR" altLang="en-US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기술</a:t>
                      </a:r>
                      <a:endParaRPr kumimoji="0" lang="ko-KR" altLang="en-US" sz="700" b="0" i="0" u="none" strike="noStrike" kern="1200" cap="none" spc="0" normalizeH="0" dirty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</a:tbl>
          </a:graphicData>
        </a:graphic>
      </p:graphicFrame>
      <p:sp>
        <p:nvSpPr>
          <p:cNvPr id="108" name="타원 107"/>
          <p:cNvSpPr/>
          <p:nvPr/>
        </p:nvSpPr>
        <p:spPr>
          <a:xfrm>
            <a:off x="301859" y="123348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9" name="타원 108"/>
          <p:cNvSpPr/>
          <p:nvPr/>
        </p:nvSpPr>
        <p:spPr>
          <a:xfrm>
            <a:off x="301858" y="187166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0" name="타원 109"/>
          <p:cNvSpPr/>
          <p:nvPr/>
        </p:nvSpPr>
        <p:spPr>
          <a:xfrm>
            <a:off x="301857" y="2509837"/>
            <a:ext cx="276225" cy="276225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1" name="타원 110"/>
          <p:cNvSpPr/>
          <p:nvPr/>
        </p:nvSpPr>
        <p:spPr>
          <a:xfrm>
            <a:off x="301856" y="3148012"/>
            <a:ext cx="276225" cy="276225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2" name="타원 111"/>
          <p:cNvSpPr/>
          <p:nvPr/>
        </p:nvSpPr>
        <p:spPr>
          <a:xfrm>
            <a:off x="301855" y="378618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3" name="타원 112"/>
          <p:cNvSpPr/>
          <p:nvPr/>
        </p:nvSpPr>
        <p:spPr>
          <a:xfrm>
            <a:off x="301849" y="5095870"/>
            <a:ext cx="276225" cy="276225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4" name="타원 113"/>
          <p:cNvSpPr/>
          <p:nvPr/>
        </p:nvSpPr>
        <p:spPr>
          <a:xfrm>
            <a:off x="301850" y="442436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5" name="타원 114"/>
          <p:cNvSpPr/>
          <p:nvPr/>
        </p:nvSpPr>
        <p:spPr>
          <a:xfrm>
            <a:off x="301852" y="570071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6" name="타원 115"/>
          <p:cNvSpPr/>
          <p:nvPr/>
        </p:nvSpPr>
        <p:spPr>
          <a:xfrm>
            <a:off x="301851" y="6338887"/>
            <a:ext cx="276225" cy="276225"/>
          </a:xfrm>
          <a:prstGeom prst="ellipse">
            <a:avLst/>
          </a:prstGeom>
          <a:solidFill>
            <a:srgbClr val="FF8B8B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9" name="직사각형 118"/>
          <p:cNvSpPr/>
          <p:nvPr/>
        </p:nvSpPr>
        <p:spPr>
          <a:xfrm>
            <a:off x="0" y="10869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2" latinLnBrk="0">
              <a:lnSpc>
                <a:spcPct val="150000"/>
              </a:lnSpc>
              <a:defRPr lang="ko-KR"/>
            </a:pPr>
            <a:r>
              <a:rPr lang="ko-KR" altLang="en-US" sz="2000" b="1" kern="0" dirty="0">
                <a:solidFill>
                  <a:srgbClr val="FA3C71"/>
                </a:solidFill>
                <a:latin typeface="맑은 고딕"/>
                <a:ea typeface="맑은 고딕"/>
              </a:rPr>
              <a:t>스토리보드 </a:t>
            </a:r>
            <a:r>
              <a:rPr lang="en-US" altLang="ko-KR" sz="2000" b="1" kern="0" dirty="0">
                <a:solidFill>
                  <a:srgbClr val="FA3C71"/>
                </a:solidFill>
                <a:latin typeface="맑은 고딕"/>
                <a:ea typeface="맑은 고딕"/>
              </a:rPr>
              <a:t>– </a:t>
            </a:r>
            <a:r>
              <a:rPr lang="ko-KR" altLang="en-US" sz="2000" b="1" kern="0" dirty="0">
                <a:solidFill>
                  <a:srgbClr val="FA3C71"/>
                </a:solidFill>
                <a:latin typeface="맑은 고딕"/>
                <a:ea typeface="맑은 고딕"/>
              </a:rPr>
              <a:t>사용자</a:t>
            </a:r>
            <a:endParaRPr lang="ko-KR" altLang="en-US" sz="3600" kern="0" dirty="0">
              <a:solidFill>
                <a:prstClr val="black">
                  <a:lumMod val="75000"/>
                  <a:lumOff val="25000"/>
                </a:prstClr>
              </a:solidFill>
              <a:latin typeface="맑은 고딕"/>
              <a:ea typeface="맑은 고딕"/>
            </a:endParaRPr>
          </a:p>
        </p:txBody>
      </p:sp>
      <p:sp>
        <p:nvSpPr>
          <p:cNvPr id="79" name="타원 78"/>
          <p:cNvSpPr/>
          <p:nvPr/>
        </p:nvSpPr>
        <p:spPr>
          <a:xfrm>
            <a:off x="314213" y="64446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390649" y="810502"/>
            <a:ext cx="8997976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/>
              <a:t>전문가등록화면</a:t>
            </a:r>
            <a:r>
              <a:rPr lang="en-US" altLang="ko-KR" sz="1600" b="1" dirty="0"/>
              <a:t>: </a:t>
            </a:r>
            <a:r>
              <a:rPr lang="ko-KR" altLang="en-US" sz="1600" b="1" dirty="0"/>
              <a:t>전문가 전문분야 선택 화면</a:t>
            </a:r>
            <a:endParaRPr lang="en-US" altLang="ko-KR" sz="1600" b="1" dirty="0"/>
          </a:p>
          <a:p>
            <a:endParaRPr lang="en-US" altLang="ko-KR" sz="1600" b="1" dirty="0"/>
          </a:p>
          <a:p>
            <a:r>
              <a:rPr lang="ko-KR" altLang="en-US" sz="1600" b="1" dirty="0"/>
              <a:t>구현 기능</a:t>
            </a:r>
            <a:r>
              <a:rPr lang="en-US" altLang="ko-KR" sz="1600" b="1" dirty="0"/>
              <a:t>: -</a:t>
            </a:r>
            <a:r>
              <a:rPr lang="ko-KR" altLang="en-US" sz="1600" b="1" dirty="0"/>
              <a:t>처음 등록하는 회원은 저장 후 다음 이동 가능</a:t>
            </a:r>
            <a:r>
              <a:rPr lang="en-US" altLang="ko-KR" sz="1600" b="1" dirty="0"/>
              <a:t> </a:t>
            </a:r>
          </a:p>
          <a:p>
            <a:r>
              <a:rPr lang="en-US" altLang="ko-KR" sz="1600" b="1" dirty="0"/>
              <a:t>	 -</a:t>
            </a:r>
            <a:r>
              <a:rPr lang="ko-KR" altLang="en-US" sz="1600" b="1" dirty="0"/>
              <a:t>리스트 더블 </a:t>
            </a:r>
            <a:r>
              <a:rPr lang="ko-KR" altLang="en-US" sz="1600" b="1" dirty="0" err="1"/>
              <a:t>클릭시</a:t>
            </a:r>
            <a:r>
              <a:rPr lang="ko-KR" altLang="en-US" sz="1600" b="1" dirty="0"/>
              <a:t> 전문분야 선택 취소 가능</a:t>
            </a:r>
            <a:r>
              <a:rPr lang="en-US" altLang="ko-KR" sz="1600" b="1" dirty="0"/>
              <a:t>, </a:t>
            </a:r>
            <a:r>
              <a:rPr lang="ko-KR" altLang="en-US" sz="1600" b="1" dirty="0"/>
              <a:t>상세분야 클릭 시 내 전문분야로 이동</a:t>
            </a:r>
            <a:r>
              <a:rPr lang="en-US" altLang="ko-KR" sz="1600" b="1" dirty="0"/>
              <a:t>, </a:t>
            </a:r>
          </a:p>
          <a:p>
            <a:r>
              <a:rPr lang="en-US" altLang="ko-KR" sz="1600" b="1" dirty="0"/>
              <a:t>	 -</a:t>
            </a:r>
            <a:r>
              <a:rPr lang="ko-KR" altLang="en-US" sz="1600" b="1" dirty="0"/>
              <a:t>전문분야에서 상세분야클릭 시 선택 취소</a:t>
            </a:r>
            <a:r>
              <a:rPr lang="en-US" altLang="ko-KR" sz="1600" b="1" dirty="0"/>
              <a:t>,</a:t>
            </a:r>
          </a:p>
          <a:p>
            <a:r>
              <a:rPr lang="en-US" altLang="ko-KR" sz="1600" b="1" dirty="0"/>
              <a:t>	 -</a:t>
            </a:r>
            <a:r>
              <a:rPr lang="ko-KR" altLang="en-US" sz="1600" b="1" dirty="0"/>
              <a:t>전문 분야 선택 취소 시 모든 상세분야 선택 취소</a:t>
            </a:r>
            <a:r>
              <a:rPr lang="en-US" altLang="ko-KR" sz="1600" b="1" dirty="0"/>
              <a:t> </a:t>
            </a:r>
          </a:p>
          <a:p>
            <a:r>
              <a:rPr lang="en-US" altLang="ko-KR" sz="1600" b="1" dirty="0"/>
              <a:t>	 -</a:t>
            </a:r>
            <a:r>
              <a:rPr lang="ko-KR" altLang="en-US" sz="1600" b="1" dirty="0"/>
              <a:t>등록</a:t>
            </a:r>
            <a:r>
              <a:rPr lang="en-US" altLang="ko-KR" sz="1600" b="1" dirty="0"/>
              <a:t>, </a:t>
            </a:r>
            <a:r>
              <a:rPr lang="ko-KR" altLang="en-US" sz="1600" b="1" dirty="0" smtClean="0"/>
              <a:t>조회</a:t>
            </a:r>
            <a:endParaRPr lang="en-US" altLang="ko-KR" sz="1600" b="1" dirty="0"/>
          </a:p>
        </p:txBody>
      </p:sp>
      <p:pic>
        <p:nvPicPr>
          <p:cNvPr id="26" name="그림 25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947" y="4062412"/>
            <a:ext cx="3661608" cy="1023939"/>
          </a:xfrm>
          <a:prstGeom prst="rect">
            <a:avLst/>
          </a:prstGeom>
        </p:spPr>
      </p:pic>
      <p:pic>
        <p:nvPicPr>
          <p:cNvPr id="4" name="그림 3" descr="화면 캡처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6750" y="2009774"/>
            <a:ext cx="4808075" cy="468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460743"/>
      </p:ext>
    </p:extLst>
  </p:cSld>
  <p:clrMapOvr>
    <a:masterClrMapping/>
  </p:clrMapOvr>
  <p:transition spd="med"/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7" name="표 10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7227312"/>
              </p:ext>
            </p:extLst>
          </p:nvPr>
        </p:nvGraphicFramePr>
        <p:xfrm>
          <a:off x="-1" y="499532"/>
          <a:ext cx="828675" cy="63584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15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7152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700" b="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맑은 고딕"/>
                          <a:ea typeface="맑은 고딕"/>
                        </a:rPr>
                        <a:t>목차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프로젝트 개요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주제 선정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프로젝트 계획</a:t>
                      </a:r>
                      <a:endParaRPr kumimoji="0" lang="ko-KR" altLang="en-US" sz="700" b="0" i="0" u="none" strike="noStrike" kern="1200" cap="none" spc="0" normalizeH="0" dirty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사이트 구성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en-US" altLang="ko-KR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Use Case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en-US" altLang="ko-KR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+mn-lt"/>
                          <a:ea typeface="+mn-ea"/>
                          <a:cs typeface="+mn-cs"/>
                        </a:rPr>
                        <a:t>WBS,FBS</a:t>
                      </a:r>
                      <a:endParaRPr kumimoji="0" lang="ko-KR" altLang="en-US" sz="700" b="0" i="0" u="none" strike="noStrike" kern="1200" cap="none" spc="0" normalizeH="0" dirty="0">
                        <a:solidFill>
                          <a:srgbClr val="44546A">
                            <a:lumMod val="75000"/>
                          </a:srgb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en-US" altLang="ko-KR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DB</a:t>
                      </a:r>
                      <a:r>
                        <a:rPr kumimoji="0" lang="ko-KR" altLang="en-US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설계</a:t>
                      </a:r>
                      <a:endParaRPr kumimoji="0" lang="ko-KR" altLang="en-US" sz="700" b="0" i="0" u="none" strike="noStrike" kern="1200" cap="none" spc="0" normalizeH="0" dirty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클래스 다이어그램</a:t>
                      </a:r>
                      <a:endParaRPr kumimoji="0" lang="ko-KR" altLang="en-US" sz="700" b="0" i="0" u="none" strike="noStrike" kern="1200" cap="none" spc="0" normalizeH="0" dirty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B8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스토리보드</a:t>
                      </a:r>
                      <a:r>
                        <a:rPr kumimoji="0" lang="en-US" altLang="ko-KR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, </a:t>
                      </a:r>
                      <a:r>
                        <a:rPr kumimoji="0" lang="ko-KR" altLang="en-US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기술</a:t>
                      </a:r>
                      <a:endParaRPr kumimoji="0" lang="ko-KR" altLang="en-US" sz="700" b="0" i="0" u="none" strike="noStrike" kern="1200" cap="none" spc="0" normalizeH="0" dirty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</a:tbl>
          </a:graphicData>
        </a:graphic>
      </p:graphicFrame>
      <p:sp>
        <p:nvSpPr>
          <p:cNvPr id="108" name="타원 107"/>
          <p:cNvSpPr/>
          <p:nvPr/>
        </p:nvSpPr>
        <p:spPr>
          <a:xfrm>
            <a:off x="301859" y="123348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9" name="타원 108"/>
          <p:cNvSpPr/>
          <p:nvPr/>
        </p:nvSpPr>
        <p:spPr>
          <a:xfrm>
            <a:off x="301858" y="187166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0" name="타원 109"/>
          <p:cNvSpPr/>
          <p:nvPr/>
        </p:nvSpPr>
        <p:spPr>
          <a:xfrm>
            <a:off x="301857" y="2509837"/>
            <a:ext cx="276225" cy="276225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1" name="타원 110"/>
          <p:cNvSpPr/>
          <p:nvPr/>
        </p:nvSpPr>
        <p:spPr>
          <a:xfrm>
            <a:off x="301856" y="3148012"/>
            <a:ext cx="276225" cy="276225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2" name="타원 111"/>
          <p:cNvSpPr/>
          <p:nvPr/>
        </p:nvSpPr>
        <p:spPr>
          <a:xfrm>
            <a:off x="301855" y="378618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3" name="타원 112"/>
          <p:cNvSpPr/>
          <p:nvPr/>
        </p:nvSpPr>
        <p:spPr>
          <a:xfrm>
            <a:off x="301849" y="5095870"/>
            <a:ext cx="276225" cy="276225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4" name="타원 113"/>
          <p:cNvSpPr/>
          <p:nvPr/>
        </p:nvSpPr>
        <p:spPr>
          <a:xfrm>
            <a:off x="301850" y="442436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5" name="타원 114"/>
          <p:cNvSpPr/>
          <p:nvPr/>
        </p:nvSpPr>
        <p:spPr>
          <a:xfrm>
            <a:off x="301852" y="570071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6" name="타원 115"/>
          <p:cNvSpPr/>
          <p:nvPr/>
        </p:nvSpPr>
        <p:spPr>
          <a:xfrm>
            <a:off x="301851" y="6338887"/>
            <a:ext cx="276225" cy="276225"/>
          </a:xfrm>
          <a:prstGeom prst="ellipse">
            <a:avLst/>
          </a:prstGeom>
          <a:solidFill>
            <a:srgbClr val="FF8B8B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9" name="직사각형 118"/>
          <p:cNvSpPr/>
          <p:nvPr/>
        </p:nvSpPr>
        <p:spPr>
          <a:xfrm>
            <a:off x="0" y="10869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2" latinLnBrk="0">
              <a:lnSpc>
                <a:spcPct val="150000"/>
              </a:lnSpc>
              <a:defRPr lang="ko-KR"/>
            </a:pPr>
            <a:r>
              <a:rPr lang="ko-KR" altLang="en-US" sz="2000" b="1" kern="0" dirty="0">
                <a:solidFill>
                  <a:srgbClr val="FA3C71"/>
                </a:solidFill>
                <a:latin typeface="맑은 고딕"/>
                <a:ea typeface="맑은 고딕"/>
              </a:rPr>
              <a:t>스토리보드 </a:t>
            </a:r>
            <a:r>
              <a:rPr lang="en-US" altLang="ko-KR" sz="2000" b="1" kern="0" dirty="0">
                <a:solidFill>
                  <a:srgbClr val="FA3C71"/>
                </a:solidFill>
                <a:latin typeface="맑은 고딕"/>
                <a:ea typeface="맑은 고딕"/>
              </a:rPr>
              <a:t>– </a:t>
            </a:r>
            <a:r>
              <a:rPr lang="ko-KR" altLang="en-US" sz="2000" b="1" kern="0" dirty="0">
                <a:solidFill>
                  <a:srgbClr val="FA3C71"/>
                </a:solidFill>
                <a:latin typeface="맑은 고딕"/>
                <a:ea typeface="맑은 고딕"/>
              </a:rPr>
              <a:t>사용자</a:t>
            </a:r>
            <a:endParaRPr lang="ko-KR" altLang="en-US" sz="3600" kern="0" dirty="0">
              <a:solidFill>
                <a:prstClr val="black">
                  <a:lumMod val="75000"/>
                  <a:lumOff val="25000"/>
                </a:prstClr>
              </a:solidFill>
              <a:latin typeface="맑은 고딕"/>
              <a:ea typeface="맑은 고딕"/>
            </a:endParaRPr>
          </a:p>
        </p:txBody>
      </p:sp>
      <p:sp>
        <p:nvSpPr>
          <p:cNvPr id="79" name="타원 78"/>
          <p:cNvSpPr/>
          <p:nvPr/>
        </p:nvSpPr>
        <p:spPr>
          <a:xfrm>
            <a:off x="314213" y="64446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390649" y="810502"/>
            <a:ext cx="428514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/>
              <a:t>전문가등록화면</a:t>
            </a:r>
            <a:r>
              <a:rPr lang="en-US" altLang="ko-KR" sz="1600" b="1" dirty="0"/>
              <a:t>: </a:t>
            </a:r>
            <a:r>
              <a:rPr lang="ko-KR" altLang="en-US" sz="1600" b="1" dirty="0"/>
              <a:t>자격증</a:t>
            </a:r>
            <a:r>
              <a:rPr lang="en-US" altLang="ko-KR" sz="1600" b="1" dirty="0"/>
              <a:t>,</a:t>
            </a:r>
            <a:r>
              <a:rPr lang="ko-KR" altLang="en-US" sz="1600" b="1" dirty="0"/>
              <a:t>경력 입력 화면</a:t>
            </a:r>
            <a:endParaRPr lang="en-US" altLang="ko-KR" sz="1600" b="1" dirty="0"/>
          </a:p>
          <a:p>
            <a:endParaRPr lang="en-US" altLang="ko-KR" sz="1600" b="1" dirty="0"/>
          </a:p>
          <a:p>
            <a:r>
              <a:rPr lang="ko-KR" altLang="en-US" sz="1600" b="1" dirty="0"/>
              <a:t>구현 기능</a:t>
            </a:r>
            <a:r>
              <a:rPr lang="en-US" altLang="ko-KR" sz="1600" b="1" dirty="0"/>
              <a:t>: -</a:t>
            </a:r>
            <a:r>
              <a:rPr lang="ko-KR" altLang="en-US" sz="1600" b="1" dirty="0"/>
              <a:t>국가 기술 자격증 </a:t>
            </a:r>
            <a:r>
              <a:rPr lang="en-US" altLang="ko-KR" sz="1600" b="1" dirty="0"/>
              <a:t>open </a:t>
            </a:r>
            <a:r>
              <a:rPr lang="en-US" altLang="ko-KR" sz="1600" b="1" dirty="0" err="1"/>
              <a:t>api</a:t>
            </a:r>
            <a:r>
              <a:rPr lang="en-US" altLang="ko-KR" sz="1600" b="1" dirty="0"/>
              <a:t> </a:t>
            </a:r>
            <a:r>
              <a:rPr lang="ko-KR" altLang="en-US" sz="1600" b="1" dirty="0"/>
              <a:t>사용</a:t>
            </a:r>
            <a:endParaRPr lang="en-US" altLang="ko-KR" sz="1600" b="1" dirty="0"/>
          </a:p>
          <a:p>
            <a:r>
              <a:rPr lang="en-US" altLang="ko-KR" sz="1600" b="1" dirty="0"/>
              <a:t>	</a:t>
            </a:r>
          </a:p>
        </p:txBody>
      </p:sp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5045" y="2085974"/>
            <a:ext cx="4554965" cy="4267008"/>
          </a:xfrm>
          <a:prstGeom prst="rect">
            <a:avLst/>
          </a:prstGeom>
        </p:spPr>
      </p:pic>
      <p:pic>
        <p:nvPicPr>
          <p:cNvPr id="3" name="그림 2" descr="화면 캡처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5456" y="2057302"/>
            <a:ext cx="4608596" cy="4402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083773"/>
      </p:ext>
    </p:extLst>
  </p:cSld>
  <p:clrMapOvr>
    <a:masterClrMapping/>
  </p:clrMapOvr>
  <p:transition spd="med"/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7" name="표 10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582638"/>
              </p:ext>
            </p:extLst>
          </p:nvPr>
        </p:nvGraphicFramePr>
        <p:xfrm>
          <a:off x="-1" y="499532"/>
          <a:ext cx="828675" cy="63584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15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7152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700" b="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맑은 고딕"/>
                          <a:ea typeface="맑은 고딕"/>
                        </a:rPr>
                        <a:t>목차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프로젝트 개요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주제 선정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프로젝트 계획</a:t>
                      </a:r>
                      <a:endParaRPr kumimoji="0" lang="ko-KR" altLang="en-US" sz="700" b="0" i="0" u="none" strike="noStrike" kern="1200" cap="none" spc="0" normalizeH="0" dirty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사이트 구성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en-US" altLang="ko-KR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Use Case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en-US" altLang="ko-KR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+mn-lt"/>
                          <a:ea typeface="+mn-ea"/>
                          <a:cs typeface="+mn-cs"/>
                        </a:rPr>
                        <a:t>WBS,FBS</a:t>
                      </a:r>
                      <a:endParaRPr kumimoji="0" lang="ko-KR" altLang="en-US" sz="700" b="0" i="0" u="none" strike="noStrike" kern="1200" cap="none" spc="0" normalizeH="0" dirty="0">
                        <a:solidFill>
                          <a:srgbClr val="44546A">
                            <a:lumMod val="75000"/>
                          </a:srgb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en-US" altLang="ko-KR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DB</a:t>
                      </a:r>
                      <a:r>
                        <a:rPr kumimoji="0" lang="ko-KR" altLang="en-US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설계</a:t>
                      </a:r>
                      <a:endParaRPr kumimoji="0" lang="ko-KR" altLang="en-US" sz="700" b="0" i="0" u="none" strike="noStrike" kern="1200" cap="none" spc="0" normalizeH="0" dirty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클래스 다이어그램</a:t>
                      </a:r>
                      <a:endParaRPr kumimoji="0" lang="ko-KR" altLang="en-US" sz="700" b="0" i="0" u="none" strike="noStrike" kern="1200" cap="none" spc="0" normalizeH="0" dirty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B8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스토리보드</a:t>
                      </a:r>
                      <a:r>
                        <a:rPr kumimoji="0" lang="en-US" altLang="ko-KR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, </a:t>
                      </a:r>
                      <a:r>
                        <a:rPr kumimoji="0" lang="ko-KR" altLang="en-US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기술</a:t>
                      </a:r>
                      <a:endParaRPr kumimoji="0" lang="ko-KR" altLang="en-US" sz="700" b="0" i="0" u="none" strike="noStrike" kern="1200" cap="none" spc="0" normalizeH="0" dirty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</a:tbl>
          </a:graphicData>
        </a:graphic>
      </p:graphicFrame>
      <p:sp>
        <p:nvSpPr>
          <p:cNvPr id="108" name="타원 107"/>
          <p:cNvSpPr/>
          <p:nvPr/>
        </p:nvSpPr>
        <p:spPr>
          <a:xfrm>
            <a:off x="301859" y="123348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9" name="타원 108"/>
          <p:cNvSpPr/>
          <p:nvPr/>
        </p:nvSpPr>
        <p:spPr>
          <a:xfrm>
            <a:off x="301858" y="187166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0" name="타원 109"/>
          <p:cNvSpPr/>
          <p:nvPr/>
        </p:nvSpPr>
        <p:spPr>
          <a:xfrm>
            <a:off x="301857" y="2509837"/>
            <a:ext cx="276225" cy="276225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1" name="타원 110"/>
          <p:cNvSpPr/>
          <p:nvPr/>
        </p:nvSpPr>
        <p:spPr>
          <a:xfrm>
            <a:off x="301856" y="3148012"/>
            <a:ext cx="276225" cy="276225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2" name="타원 111"/>
          <p:cNvSpPr/>
          <p:nvPr/>
        </p:nvSpPr>
        <p:spPr>
          <a:xfrm>
            <a:off x="301855" y="378618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3" name="타원 112"/>
          <p:cNvSpPr/>
          <p:nvPr/>
        </p:nvSpPr>
        <p:spPr>
          <a:xfrm>
            <a:off x="301849" y="5095870"/>
            <a:ext cx="276225" cy="276225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4" name="타원 113"/>
          <p:cNvSpPr/>
          <p:nvPr/>
        </p:nvSpPr>
        <p:spPr>
          <a:xfrm>
            <a:off x="301850" y="442436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5" name="타원 114"/>
          <p:cNvSpPr/>
          <p:nvPr/>
        </p:nvSpPr>
        <p:spPr>
          <a:xfrm>
            <a:off x="301852" y="570071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6" name="타원 115"/>
          <p:cNvSpPr/>
          <p:nvPr/>
        </p:nvSpPr>
        <p:spPr>
          <a:xfrm>
            <a:off x="301851" y="6338887"/>
            <a:ext cx="276225" cy="276225"/>
          </a:xfrm>
          <a:prstGeom prst="ellipse">
            <a:avLst/>
          </a:prstGeom>
          <a:solidFill>
            <a:srgbClr val="FF8B8B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9" name="직사각형 118"/>
          <p:cNvSpPr/>
          <p:nvPr/>
        </p:nvSpPr>
        <p:spPr>
          <a:xfrm>
            <a:off x="0" y="10869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2" latinLnBrk="0">
              <a:lnSpc>
                <a:spcPct val="150000"/>
              </a:lnSpc>
              <a:defRPr lang="ko-KR"/>
            </a:pPr>
            <a:r>
              <a:rPr lang="ko-KR" altLang="en-US" sz="2000" b="1" kern="0" dirty="0">
                <a:solidFill>
                  <a:srgbClr val="FA3C71"/>
                </a:solidFill>
                <a:latin typeface="맑은 고딕"/>
                <a:ea typeface="맑은 고딕"/>
              </a:rPr>
              <a:t>스토리보드 </a:t>
            </a:r>
            <a:r>
              <a:rPr lang="en-US" altLang="ko-KR" sz="2000" b="1" kern="0" dirty="0">
                <a:solidFill>
                  <a:srgbClr val="FA3C71"/>
                </a:solidFill>
                <a:latin typeface="맑은 고딕"/>
                <a:ea typeface="맑은 고딕"/>
              </a:rPr>
              <a:t>– </a:t>
            </a:r>
            <a:r>
              <a:rPr lang="ko-KR" altLang="en-US" sz="2000" b="1" kern="0" dirty="0">
                <a:solidFill>
                  <a:srgbClr val="FA3C71"/>
                </a:solidFill>
                <a:latin typeface="맑은 고딕"/>
                <a:ea typeface="맑은 고딕"/>
              </a:rPr>
              <a:t>사용자</a:t>
            </a:r>
            <a:endParaRPr lang="ko-KR" altLang="en-US" sz="3600" kern="0" dirty="0">
              <a:solidFill>
                <a:prstClr val="black">
                  <a:lumMod val="75000"/>
                  <a:lumOff val="25000"/>
                </a:prstClr>
              </a:solidFill>
              <a:latin typeface="맑은 고딕"/>
              <a:ea typeface="맑은 고딕"/>
            </a:endParaRPr>
          </a:p>
        </p:txBody>
      </p:sp>
      <p:sp>
        <p:nvSpPr>
          <p:cNvPr id="79" name="타원 78"/>
          <p:cNvSpPr/>
          <p:nvPr/>
        </p:nvSpPr>
        <p:spPr>
          <a:xfrm>
            <a:off x="314213" y="64446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390649" y="810502"/>
            <a:ext cx="449834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/>
              <a:t>서비스등록화면</a:t>
            </a:r>
            <a:r>
              <a:rPr lang="en-US" altLang="ko-KR" sz="1600" b="1" dirty="0"/>
              <a:t>: </a:t>
            </a:r>
            <a:r>
              <a:rPr lang="ko-KR" altLang="en-US" sz="1600" b="1" dirty="0"/>
              <a:t>카테고리 등록 화면</a:t>
            </a:r>
            <a:endParaRPr lang="en-US" altLang="ko-KR" sz="1600" b="1" dirty="0"/>
          </a:p>
          <a:p>
            <a:r>
              <a:rPr lang="ko-KR" altLang="en-US" sz="1600" b="1" dirty="0"/>
              <a:t>구현 기능</a:t>
            </a:r>
            <a:r>
              <a:rPr lang="en-US" altLang="ko-KR" sz="1600" b="1" dirty="0"/>
              <a:t>: </a:t>
            </a:r>
            <a:r>
              <a:rPr lang="en-US" altLang="ko-KR" sz="1600" b="1" dirty="0" smtClean="0"/>
              <a:t>-</a:t>
            </a:r>
            <a:r>
              <a:rPr lang="ko-KR" altLang="en-US" sz="1600" b="1" dirty="0" smtClean="0"/>
              <a:t>나의 서비스 목록 </a:t>
            </a:r>
            <a:endParaRPr lang="en-US" altLang="ko-KR" sz="1600" b="1" dirty="0" smtClean="0"/>
          </a:p>
          <a:p>
            <a:r>
              <a:rPr lang="en-US" altLang="ko-KR" sz="1600" b="1" dirty="0"/>
              <a:t>	 </a:t>
            </a:r>
            <a:r>
              <a:rPr lang="en-US" altLang="ko-KR" sz="1600" b="1" dirty="0" smtClean="0"/>
              <a:t>-</a:t>
            </a:r>
            <a:r>
              <a:rPr lang="ko-KR" altLang="en-US" sz="1600" b="1" dirty="0" smtClean="0"/>
              <a:t>승인 미처리 클릭 시 </a:t>
            </a:r>
            <a:r>
              <a:rPr lang="ko-KR" altLang="en-US" sz="1600" b="1" dirty="0" err="1" smtClean="0"/>
              <a:t>미리보기</a:t>
            </a:r>
            <a:r>
              <a:rPr lang="ko-KR" altLang="en-US" sz="1600" b="1" dirty="0" smtClean="0"/>
              <a:t> 제공</a:t>
            </a:r>
            <a:endParaRPr lang="en-US" altLang="ko-KR" sz="1600" b="1" dirty="0"/>
          </a:p>
        </p:txBody>
      </p:sp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5559" y="2397053"/>
            <a:ext cx="4623615" cy="3966405"/>
          </a:xfrm>
          <a:prstGeom prst="rect">
            <a:avLst/>
          </a:prstGeom>
        </p:spPr>
      </p:pic>
      <p:pic>
        <p:nvPicPr>
          <p:cNvPr id="3" name="그림 2" descr="화면 캡처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2805" y="2227332"/>
            <a:ext cx="3848510" cy="4210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121632"/>
      </p:ext>
    </p:extLst>
  </p:cSld>
  <p:clrMapOvr>
    <a:masterClrMapping/>
  </p:clrMapOvr>
  <p:transition spd="med"/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7" name="표 10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9367223"/>
              </p:ext>
            </p:extLst>
          </p:nvPr>
        </p:nvGraphicFramePr>
        <p:xfrm>
          <a:off x="-1" y="499532"/>
          <a:ext cx="828675" cy="63584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15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7152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700" b="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맑은 고딕"/>
                          <a:ea typeface="맑은 고딕"/>
                        </a:rPr>
                        <a:t>목차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프로젝트 개요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주제 선정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프로젝트 계획</a:t>
                      </a:r>
                      <a:endParaRPr kumimoji="0" lang="ko-KR" altLang="en-US" sz="700" b="0" i="0" u="none" strike="noStrike" kern="1200" cap="none" spc="0" normalizeH="0" dirty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사이트 구성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en-US" altLang="ko-KR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Use Case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en-US" altLang="ko-KR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+mn-lt"/>
                          <a:ea typeface="+mn-ea"/>
                          <a:cs typeface="+mn-cs"/>
                        </a:rPr>
                        <a:t>WBS,FBS</a:t>
                      </a:r>
                      <a:endParaRPr kumimoji="0" lang="ko-KR" altLang="en-US" sz="700" b="0" i="0" u="none" strike="noStrike" kern="1200" cap="none" spc="0" normalizeH="0" dirty="0">
                        <a:solidFill>
                          <a:srgbClr val="44546A">
                            <a:lumMod val="75000"/>
                          </a:srgb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en-US" altLang="ko-KR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DB</a:t>
                      </a:r>
                      <a:r>
                        <a:rPr kumimoji="0" lang="ko-KR" altLang="en-US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설계</a:t>
                      </a:r>
                      <a:endParaRPr kumimoji="0" lang="ko-KR" altLang="en-US" sz="700" b="0" i="0" u="none" strike="noStrike" kern="1200" cap="none" spc="0" normalizeH="0" dirty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클래스 다이어그램</a:t>
                      </a:r>
                      <a:endParaRPr kumimoji="0" lang="ko-KR" altLang="en-US" sz="700" b="0" i="0" u="none" strike="noStrike" kern="1200" cap="none" spc="0" normalizeH="0" dirty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B8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스토리보드</a:t>
                      </a:r>
                      <a:r>
                        <a:rPr kumimoji="0" lang="en-US" altLang="ko-KR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, </a:t>
                      </a:r>
                      <a:r>
                        <a:rPr kumimoji="0" lang="ko-KR" altLang="en-US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기술</a:t>
                      </a:r>
                      <a:endParaRPr kumimoji="0" lang="ko-KR" altLang="en-US" sz="700" b="0" i="0" u="none" strike="noStrike" kern="1200" cap="none" spc="0" normalizeH="0" dirty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</a:tbl>
          </a:graphicData>
        </a:graphic>
      </p:graphicFrame>
      <p:sp>
        <p:nvSpPr>
          <p:cNvPr id="108" name="타원 107"/>
          <p:cNvSpPr/>
          <p:nvPr/>
        </p:nvSpPr>
        <p:spPr>
          <a:xfrm>
            <a:off x="301859" y="123348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9" name="타원 108"/>
          <p:cNvSpPr/>
          <p:nvPr/>
        </p:nvSpPr>
        <p:spPr>
          <a:xfrm>
            <a:off x="301858" y="187166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0" name="타원 109"/>
          <p:cNvSpPr/>
          <p:nvPr/>
        </p:nvSpPr>
        <p:spPr>
          <a:xfrm>
            <a:off x="301857" y="2509837"/>
            <a:ext cx="276225" cy="276225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1" name="타원 110"/>
          <p:cNvSpPr/>
          <p:nvPr/>
        </p:nvSpPr>
        <p:spPr>
          <a:xfrm>
            <a:off x="301856" y="3148012"/>
            <a:ext cx="276225" cy="276225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2" name="타원 111"/>
          <p:cNvSpPr/>
          <p:nvPr/>
        </p:nvSpPr>
        <p:spPr>
          <a:xfrm>
            <a:off x="301855" y="378618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3" name="타원 112"/>
          <p:cNvSpPr/>
          <p:nvPr/>
        </p:nvSpPr>
        <p:spPr>
          <a:xfrm>
            <a:off x="301849" y="5095870"/>
            <a:ext cx="276225" cy="276225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4" name="타원 113"/>
          <p:cNvSpPr/>
          <p:nvPr/>
        </p:nvSpPr>
        <p:spPr>
          <a:xfrm>
            <a:off x="301850" y="442436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5" name="타원 114"/>
          <p:cNvSpPr/>
          <p:nvPr/>
        </p:nvSpPr>
        <p:spPr>
          <a:xfrm>
            <a:off x="301852" y="570071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6" name="타원 115"/>
          <p:cNvSpPr/>
          <p:nvPr/>
        </p:nvSpPr>
        <p:spPr>
          <a:xfrm>
            <a:off x="301851" y="6338887"/>
            <a:ext cx="276225" cy="276225"/>
          </a:xfrm>
          <a:prstGeom prst="ellipse">
            <a:avLst/>
          </a:prstGeom>
          <a:solidFill>
            <a:srgbClr val="FF8B8B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9" name="직사각형 118"/>
          <p:cNvSpPr/>
          <p:nvPr/>
        </p:nvSpPr>
        <p:spPr>
          <a:xfrm>
            <a:off x="0" y="10869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2" latinLnBrk="0">
              <a:lnSpc>
                <a:spcPct val="150000"/>
              </a:lnSpc>
              <a:defRPr lang="ko-KR"/>
            </a:pPr>
            <a:r>
              <a:rPr lang="ko-KR" altLang="en-US" sz="2000" b="1" kern="0" dirty="0">
                <a:solidFill>
                  <a:srgbClr val="FA3C71"/>
                </a:solidFill>
                <a:latin typeface="맑은 고딕"/>
                <a:ea typeface="맑은 고딕"/>
              </a:rPr>
              <a:t>스토리보드 </a:t>
            </a:r>
            <a:r>
              <a:rPr lang="en-US" altLang="ko-KR" sz="2000" b="1" kern="0" dirty="0">
                <a:solidFill>
                  <a:srgbClr val="FA3C71"/>
                </a:solidFill>
                <a:latin typeface="맑은 고딕"/>
                <a:ea typeface="맑은 고딕"/>
              </a:rPr>
              <a:t>– </a:t>
            </a:r>
            <a:r>
              <a:rPr lang="ko-KR" altLang="en-US" sz="2000" b="1" kern="0" dirty="0">
                <a:solidFill>
                  <a:srgbClr val="FA3C71"/>
                </a:solidFill>
                <a:latin typeface="맑은 고딕"/>
                <a:ea typeface="맑은 고딕"/>
              </a:rPr>
              <a:t>사용자</a:t>
            </a:r>
            <a:endParaRPr lang="ko-KR" altLang="en-US" sz="3600" kern="0" dirty="0">
              <a:solidFill>
                <a:prstClr val="black">
                  <a:lumMod val="75000"/>
                  <a:lumOff val="25000"/>
                </a:prstClr>
              </a:solidFill>
              <a:latin typeface="맑은 고딕"/>
              <a:ea typeface="맑은 고딕"/>
            </a:endParaRPr>
          </a:p>
        </p:txBody>
      </p:sp>
      <p:sp>
        <p:nvSpPr>
          <p:cNvPr id="79" name="타원 78"/>
          <p:cNvSpPr/>
          <p:nvPr/>
        </p:nvSpPr>
        <p:spPr>
          <a:xfrm>
            <a:off x="314213" y="64446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390649" y="810502"/>
            <a:ext cx="623600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/>
              <a:t>서비스등록화면</a:t>
            </a:r>
            <a:r>
              <a:rPr lang="en-US" altLang="ko-KR" sz="1600" b="1" dirty="0"/>
              <a:t>: </a:t>
            </a:r>
            <a:r>
              <a:rPr lang="ko-KR" altLang="en-US" sz="1600" b="1" dirty="0"/>
              <a:t>카테고리 등록 화면</a:t>
            </a:r>
            <a:endParaRPr lang="en-US" altLang="ko-KR" sz="1600" b="1" dirty="0"/>
          </a:p>
          <a:p>
            <a:r>
              <a:rPr lang="ko-KR" altLang="en-US" sz="1600" b="1" dirty="0"/>
              <a:t>구현 기능</a:t>
            </a:r>
            <a:r>
              <a:rPr lang="en-US" altLang="ko-KR" sz="1600" b="1" dirty="0"/>
              <a:t>: </a:t>
            </a:r>
            <a:r>
              <a:rPr lang="en-US" altLang="ko-KR" sz="1600" b="1" dirty="0" smtClean="0"/>
              <a:t>-</a:t>
            </a:r>
            <a:r>
              <a:rPr lang="ko-KR" altLang="en-US" sz="1600" b="1" dirty="0" smtClean="0"/>
              <a:t>등록하기 </a:t>
            </a:r>
            <a:r>
              <a:rPr lang="ko-KR" altLang="en-US" sz="1600" b="1" dirty="0"/>
              <a:t>클릭 시 프로필등록이 안돼있으면 이용 불가</a:t>
            </a:r>
            <a:endParaRPr lang="en-US" altLang="ko-KR" sz="1600" b="1" dirty="0"/>
          </a:p>
          <a:p>
            <a:r>
              <a:rPr lang="en-US" altLang="ko-KR" sz="1600" b="1" dirty="0"/>
              <a:t>	 -</a:t>
            </a:r>
            <a:r>
              <a:rPr lang="ko-KR" altLang="en-US" sz="1600" b="1" dirty="0"/>
              <a:t>미 저장 시 다음 단계 진행 불가</a:t>
            </a:r>
            <a:endParaRPr lang="en-US" altLang="ko-KR" sz="1600" b="1" dirty="0"/>
          </a:p>
          <a:p>
            <a:r>
              <a:rPr lang="en-US" altLang="ko-KR" sz="1600" b="1" dirty="0"/>
              <a:t>	 -</a:t>
            </a:r>
            <a:r>
              <a:rPr lang="ko-KR" altLang="en-US" sz="1600" b="1" dirty="0"/>
              <a:t>저장과 </a:t>
            </a:r>
            <a:r>
              <a:rPr lang="ko-KR" altLang="en-US" sz="1600" b="1" dirty="0" smtClean="0"/>
              <a:t>수정</a:t>
            </a:r>
            <a:r>
              <a:rPr lang="en-US" altLang="ko-KR" sz="1600" b="1" dirty="0" smtClean="0"/>
              <a:t>(</a:t>
            </a:r>
            <a:r>
              <a:rPr lang="ko-KR" altLang="en-US" sz="1600" b="1" dirty="0" smtClean="0"/>
              <a:t>임시저장</a:t>
            </a:r>
            <a:r>
              <a:rPr lang="en-US" altLang="ko-KR" sz="1600" b="1" dirty="0" smtClean="0"/>
              <a:t>)</a:t>
            </a:r>
            <a:endParaRPr lang="en-US" altLang="ko-KR" sz="1600" b="1" dirty="0"/>
          </a:p>
        </p:txBody>
      </p:sp>
      <p:pic>
        <p:nvPicPr>
          <p:cNvPr id="4" name="그림 3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9130" y="3148012"/>
            <a:ext cx="2924795" cy="941458"/>
          </a:xfrm>
          <a:prstGeom prst="rect">
            <a:avLst/>
          </a:prstGeom>
        </p:spPr>
      </p:pic>
      <p:pic>
        <p:nvPicPr>
          <p:cNvPr id="5" name="그림 4" descr="화면 캡처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1574" y="2647949"/>
            <a:ext cx="4939596" cy="3248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556303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45EE962D-08DE-45E6-A14E-CD6DAC254383}"/>
              </a:ext>
            </a:extLst>
          </p:cNvPr>
          <p:cNvSpPr/>
          <p:nvPr/>
        </p:nvSpPr>
        <p:spPr>
          <a:xfrm>
            <a:off x="0" y="10869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latinLnBrk="0">
              <a:lnSpc>
                <a:spcPct val="150000"/>
              </a:lnSpc>
              <a:defRPr/>
            </a:pPr>
            <a:r>
              <a:rPr lang="ko-KR" altLang="en-US" sz="2000" b="1" kern="0" dirty="0">
                <a:solidFill>
                  <a:srgbClr val="FA3C71"/>
                </a:solidFill>
                <a:latin typeface="+mn-ea"/>
              </a:rPr>
              <a:t>주제 선정 </a:t>
            </a:r>
            <a:r>
              <a:rPr lang="en-US" altLang="ko-KR" sz="2000" b="1" kern="0" dirty="0">
                <a:solidFill>
                  <a:srgbClr val="FA3C71"/>
                </a:solidFill>
                <a:latin typeface="+mn-ea"/>
              </a:rPr>
              <a:t>- </a:t>
            </a:r>
            <a:r>
              <a:rPr lang="ko-KR" altLang="en-US" sz="2000" b="1" kern="0" dirty="0">
                <a:solidFill>
                  <a:srgbClr val="FA3C71"/>
                </a:solidFill>
                <a:latin typeface="+mn-ea"/>
              </a:rPr>
              <a:t>벤치마킹 </a:t>
            </a:r>
            <a:r>
              <a:rPr lang="en-US" altLang="ko-KR" sz="2000" b="1" kern="0" dirty="0">
                <a:solidFill>
                  <a:srgbClr val="FA3C71"/>
                </a:solidFill>
                <a:latin typeface="+mn-ea"/>
              </a:rPr>
              <a:t>(</a:t>
            </a:r>
            <a:r>
              <a:rPr lang="ko-KR" altLang="en-US" sz="2000" b="1" kern="0" dirty="0" err="1">
                <a:solidFill>
                  <a:srgbClr val="FA3C71"/>
                </a:solidFill>
                <a:latin typeface="+mn-ea"/>
              </a:rPr>
              <a:t>크몽</a:t>
            </a:r>
            <a:r>
              <a:rPr lang="en-US" altLang="ko-KR" sz="2000" b="1" kern="0" dirty="0">
                <a:solidFill>
                  <a:srgbClr val="FA3C71"/>
                </a:solidFill>
                <a:latin typeface="+mn-ea"/>
              </a:rPr>
              <a:t>,</a:t>
            </a:r>
            <a:r>
              <a:rPr lang="en-US" altLang="ko-KR" sz="2000" b="1" kern="0" dirty="0" err="1">
                <a:solidFill>
                  <a:srgbClr val="FA3C71"/>
                </a:solidFill>
                <a:latin typeface="+mn-ea"/>
              </a:rPr>
              <a:t>Fiverr</a:t>
            </a:r>
            <a:r>
              <a:rPr lang="en-US" altLang="ko-KR" sz="2000" b="1" kern="0" dirty="0">
                <a:solidFill>
                  <a:srgbClr val="FA3C71"/>
                </a:solidFill>
                <a:latin typeface="+mn-ea"/>
              </a:rPr>
              <a:t>)</a:t>
            </a:r>
            <a:endParaRPr lang="ko-KR" altLang="en-US" sz="3600" kern="0" dirty="0">
              <a:solidFill>
                <a:prstClr val="black">
                  <a:lumMod val="75000"/>
                  <a:lumOff val="25000"/>
                </a:prstClr>
              </a:solidFill>
              <a:latin typeface="+mn-ea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1024755" y="730796"/>
            <a:ext cx="1886113" cy="776288"/>
            <a:chOff x="4394262" y="3680092"/>
            <a:chExt cx="2033595" cy="2271286"/>
          </a:xfrm>
        </p:grpSpPr>
        <p:sp>
          <p:nvSpPr>
            <p:cNvPr id="32" name="사각형: 둥근 모서리 4">
              <a:extLst>
                <a:ext uri="{FF2B5EF4-FFF2-40B4-BE49-F238E27FC236}">
                  <a16:creationId xmlns="" xmlns:a16="http://schemas.microsoft.com/office/drawing/2014/main" id="{94D904D1-7FA3-460B-AAD9-621DBD47A584}"/>
                </a:ext>
              </a:extLst>
            </p:cNvPr>
            <p:cNvSpPr/>
            <p:nvPr/>
          </p:nvSpPr>
          <p:spPr>
            <a:xfrm>
              <a:off x="4394262" y="3680092"/>
              <a:ext cx="1874441" cy="2080167"/>
            </a:xfrm>
            <a:prstGeom prst="roundRect">
              <a:avLst>
                <a:gd name="adj" fmla="val 19289"/>
              </a:avLst>
            </a:prstGeom>
            <a:solidFill>
              <a:schemeClr val="bg1"/>
            </a:solidFill>
            <a:ln w="66675">
              <a:solidFill>
                <a:srgbClr val="FA3C7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3" name="사각형: 둥근 모서리 6">
              <a:extLst>
                <a:ext uri="{FF2B5EF4-FFF2-40B4-BE49-F238E27FC236}">
                  <a16:creationId xmlns="" xmlns:a16="http://schemas.microsoft.com/office/drawing/2014/main" id="{959D46A7-E5CB-4604-950E-6FABD6C9648B}"/>
                </a:ext>
              </a:extLst>
            </p:cNvPr>
            <p:cNvSpPr/>
            <p:nvPr/>
          </p:nvSpPr>
          <p:spPr>
            <a:xfrm>
              <a:off x="5732099" y="3959421"/>
              <a:ext cx="616181" cy="1991957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666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46" name="직선 연결선 45">
              <a:extLst>
                <a:ext uri="{FF2B5EF4-FFF2-40B4-BE49-F238E27FC236}">
                  <a16:creationId xmlns="" xmlns:a16="http://schemas.microsoft.com/office/drawing/2014/main" id="{5DC62F41-1575-4902-BB03-6A0FBEC273C4}"/>
                </a:ext>
              </a:extLst>
            </p:cNvPr>
            <p:cNvCxnSpPr>
              <a:cxnSpLocks/>
            </p:cNvCxnSpPr>
            <p:nvPr/>
          </p:nvCxnSpPr>
          <p:spPr>
            <a:xfrm>
              <a:off x="6254001" y="3937273"/>
              <a:ext cx="173856" cy="732625"/>
            </a:xfrm>
            <a:prstGeom prst="line">
              <a:avLst/>
            </a:prstGeom>
            <a:ln w="66675">
              <a:solidFill>
                <a:srgbClr val="FA3C7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타원 26">
              <a:extLst>
                <a:ext uri="{FF2B5EF4-FFF2-40B4-BE49-F238E27FC236}">
                  <a16:creationId xmlns="" xmlns:a16="http://schemas.microsoft.com/office/drawing/2014/main" id="{F71BFEB7-7D7F-445C-A37E-C9180A04E352}"/>
                </a:ext>
              </a:extLst>
            </p:cNvPr>
            <p:cNvSpPr/>
            <p:nvPr/>
          </p:nvSpPr>
          <p:spPr>
            <a:xfrm>
              <a:off x="5732099" y="5690803"/>
              <a:ext cx="138912" cy="138912"/>
            </a:xfrm>
            <a:prstGeom prst="ellipse">
              <a:avLst/>
            </a:prstGeom>
            <a:solidFill>
              <a:schemeClr val="bg1"/>
            </a:solidFill>
            <a:ln w="66675">
              <a:solidFill>
                <a:srgbClr val="FA3C7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49" name="직사각형 48">
            <a:extLst>
              <a:ext uri="{FF2B5EF4-FFF2-40B4-BE49-F238E27FC236}">
                <a16:creationId xmlns="" xmlns:a16="http://schemas.microsoft.com/office/drawing/2014/main" id="{A339E56A-620E-4329-B7EE-B4BD6B4D541A}"/>
              </a:ext>
            </a:extLst>
          </p:cNvPr>
          <p:cNvSpPr/>
          <p:nvPr/>
        </p:nvSpPr>
        <p:spPr>
          <a:xfrm>
            <a:off x="1135616" y="837890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dirty="0">
                <a:solidFill>
                  <a:srgbClr val="FA3C71"/>
                </a:solidFill>
              </a:rPr>
              <a:t>주요화면</a:t>
            </a:r>
            <a:endParaRPr lang="en-US" altLang="ko-KR" sz="2400" b="1" dirty="0">
              <a:solidFill>
                <a:srgbClr val="FA3C71"/>
              </a:solidFill>
            </a:endParaRPr>
          </a:p>
        </p:txBody>
      </p:sp>
      <p:sp>
        <p:nvSpPr>
          <p:cNvPr id="64" name="모서리가 둥근 직사각형 63"/>
          <p:cNvSpPr/>
          <p:nvPr/>
        </p:nvSpPr>
        <p:spPr>
          <a:xfrm>
            <a:off x="2909215" y="1752298"/>
            <a:ext cx="3549244" cy="2403777"/>
          </a:xfrm>
          <a:prstGeom prst="round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4529" y="1656922"/>
            <a:ext cx="1216353" cy="2506275"/>
          </a:xfrm>
          <a:prstGeom prst="rect">
            <a:avLst/>
          </a:prstGeom>
          <a:noFill/>
          <a:ln w="9525">
            <a:solidFill>
              <a:schemeClr val="bg2">
                <a:lumMod val="7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9" name="TextBox 28"/>
          <p:cNvSpPr txBox="1"/>
          <p:nvPr/>
        </p:nvSpPr>
        <p:spPr>
          <a:xfrm>
            <a:off x="3001221" y="1834921"/>
            <a:ext cx="336523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500" b="1" dirty="0">
                <a:latin typeface="나눔고딕" pitchFamily="50" charset="-127"/>
                <a:ea typeface="나눔고딕" pitchFamily="50" charset="-127"/>
              </a:rPr>
              <a:t>판매자의 서비스 환경을 체크</a:t>
            </a:r>
            <a:endParaRPr lang="en-US" altLang="ko-KR" sz="1500" b="1" dirty="0">
              <a:latin typeface="나눔고딕" pitchFamily="50" charset="-127"/>
              <a:ea typeface="나눔고딕" pitchFamily="50" charset="-127"/>
            </a:endParaRPr>
          </a:p>
          <a:p>
            <a:pPr marL="342900" indent="-342900">
              <a:buAutoNum type="arabicPeriod"/>
            </a:pPr>
            <a:endParaRPr lang="en-US" altLang="ko-KR" sz="1000" b="1" dirty="0">
              <a:latin typeface="나눔고딕" pitchFamily="50" charset="-127"/>
              <a:ea typeface="나눔고딕" pitchFamily="50" charset="-127"/>
            </a:endParaRPr>
          </a:p>
          <a:p>
            <a:r>
              <a:rPr lang="ko-KR" altLang="en-US" sz="1500" b="1" dirty="0">
                <a:latin typeface="나눔고딕" pitchFamily="50" charset="-127"/>
                <a:ea typeface="나눔고딕" pitchFamily="50" charset="-127"/>
              </a:rPr>
              <a:t>판매자가 입력 해놓은 희망 작업 환경에 대한 </a:t>
            </a:r>
            <a:r>
              <a:rPr lang="ko-KR" altLang="en-US" sz="1500" b="1" dirty="0" err="1">
                <a:latin typeface="나눔고딕" pitchFamily="50" charset="-127"/>
                <a:ea typeface="나눔고딕" pitchFamily="50" charset="-127"/>
              </a:rPr>
              <a:t>필터링을</a:t>
            </a:r>
            <a:r>
              <a:rPr lang="ko-KR" altLang="en-US" sz="1500" b="1" dirty="0">
                <a:latin typeface="나눔고딕" pitchFamily="50" charset="-127"/>
                <a:ea typeface="나눔고딕" pitchFamily="50" charset="-127"/>
              </a:rPr>
              <a:t> 벤치마킹 했습니다</a:t>
            </a:r>
            <a:r>
              <a:rPr lang="en-US" altLang="ko-KR" sz="1500" b="1" dirty="0"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sz="1500" b="1" dirty="0">
              <a:latin typeface="나눔고딕" pitchFamily="50" charset="-127"/>
              <a:ea typeface="나눔고딕" pitchFamily="50" charset="-127"/>
            </a:endParaRPr>
          </a:p>
          <a:p>
            <a:endParaRPr lang="en-US" altLang="ko-KR" sz="1500" b="1" dirty="0">
              <a:latin typeface="나눔고딕" pitchFamily="50" charset="-127"/>
              <a:ea typeface="나눔고딕" pitchFamily="50" charset="-127"/>
            </a:endParaRPr>
          </a:p>
          <a:p>
            <a:r>
              <a:rPr lang="en-US" altLang="ko-KR" sz="1500" b="1" dirty="0">
                <a:latin typeface="나눔고딕" pitchFamily="50" charset="-127"/>
                <a:ea typeface="나눔고딕" pitchFamily="50" charset="-127"/>
              </a:rPr>
              <a:t>2. </a:t>
            </a:r>
            <a:r>
              <a:rPr lang="ko-KR" altLang="en-US" sz="1500" b="1" dirty="0">
                <a:latin typeface="나눔고딕" pitchFamily="50" charset="-127"/>
                <a:ea typeface="나눔고딕" pitchFamily="50" charset="-127"/>
              </a:rPr>
              <a:t>전문가 등급</a:t>
            </a:r>
            <a:endParaRPr lang="en-US" altLang="ko-KR" sz="1500" b="1" dirty="0">
              <a:latin typeface="나눔고딕" pitchFamily="50" charset="-127"/>
              <a:ea typeface="나눔고딕" pitchFamily="50" charset="-127"/>
            </a:endParaRPr>
          </a:p>
          <a:p>
            <a:endParaRPr lang="en-US" altLang="ko-KR" sz="1000" b="1" dirty="0">
              <a:latin typeface="나눔고딕" pitchFamily="50" charset="-127"/>
              <a:ea typeface="나눔고딕" pitchFamily="50" charset="-127"/>
            </a:endParaRPr>
          </a:p>
          <a:p>
            <a:r>
              <a:rPr lang="ko-KR" altLang="en-US" sz="1500" b="1" dirty="0">
                <a:latin typeface="나눔고딕" pitchFamily="50" charset="-127"/>
                <a:ea typeface="나눔고딕" pitchFamily="50" charset="-127"/>
              </a:rPr>
              <a:t>유저 평가로 이루어진 등급을 벤치마킹 했습니다</a:t>
            </a:r>
            <a:r>
              <a:rPr lang="en-US" altLang="ko-KR" sz="1500" b="1" dirty="0">
                <a:latin typeface="나눔고딕" pitchFamily="50" charset="-127"/>
                <a:ea typeface="나눔고딕" pitchFamily="50" charset="-127"/>
              </a:rPr>
              <a:t>.</a:t>
            </a:r>
            <a:endParaRPr lang="ko-KR" altLang="en-US" sz="1500" b="1" dirty="0"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616" y="4700587"/>
            <a:ext cx="6444007" cy="1270700"/>
          </a:xfrm>
          <a:prstGeom prst="rect">
            <a:avLst/>
          </a:prstGeom>
          <a:noFill/>
          <a:ln w="9525">
            <a:solidFill>
              <a:schemeClr val="bg2">
                <a:lumMod val="7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0" name="TextBox 49"/>
          <p:cNvSpPr txBox="1"/>
          <p:nvPr/>
        </p:nvSpPr>
        <p:spPr>
          <a:xfrm>
            <a:off x="8612737" y="4661802"/>
            <a:ext cx="184992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dirty="0" err="1">
                <a:latin typeface="나눔고딕" pitchFamily="50" charset="-127"/>
                <a:ea typeface="나눔고딕" pitchFamily="50" charset="-127"/>
              </a:rPr>
              <a:t>필터링</a:t>
            </a:r>
            <a:endParaRPr lang="ko-KR" altLang="en-US" sz="15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8612736" y="4965261"/>
            <a:ext cx="18499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dirty="0">
                <a:latin typeface="나눔고딕" pitchFamily="50" charset="-127"/>
                <a:ea typeface="나눔고딕" pitchFamily="50" charset="-127"/>
              </a:rPr>
              <a:t>검색 후 출력된 검색 결과 중에서 본인이 원하는 조건을 추가로 </a:t>
            </a:r>
            <a:r>
              <a:rPr lang="ko-KR" altLang="en-US" sz="1500" b="1" dirty="0" err="1">
                <a:latin typeface="나눔고딕" pitchFamily="50" charset="-127"/>
                <a:ea typeface="나눔고딕" pitchFamily="50" charset="-127"/>
              </a:rPr>
              <a:t>필터링</a:t>
            </a:r>
            <a:endParaRPr lang="en-US" altLang="ko-KR" sz="15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2" name="모서리가 둥근 직사각형 51"/>
          <p:cNvSpPr/>
          <p:nvPr/>
        </p:nvSpPr>
        <p:spPr>
          <a:xfrm>
            <a:off x="8344930" y="4537889"/>
            <a:ext cx="2266011" cy="1585710"/>
          </a:xfrm>
          <a:prstGeom prst="round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1156837" y="5973661"/>
            <a:ext cx="30727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rgbClr val="0070C0"/>
                </a:solidFill>
                <a:hlinkClick r:id="rId4"/>
              </a:rPr>
              <a:t>Fiverr</a:t>
            </a:r>
            <a:endParaRPr lang="en-US" altLang="ko-KR" dirty="0">
              <a:solidFill>
                <a:srgbClr val="0070C0"/>
              </a:solidFill>
              <a:hlinkClick r:id="rId4"/>
            </a:endParaRPr>
          </a:p>
          <a:p>
            <a:r>
              <a:rPr lang="en-US" altLang="ko-KR" dirty="0">
                <a:solidFill>
                  <a:srgbClr val="0070C0"/>
                </a:solidFill>
                <a:hlinkClick r:id="rId4"/>
              </a:rPr>
              <a:t>(</a:t>
            </a:r>
            <a:r>
              <a:rPr lang="en-US" altLang="ko-KR" dirty="0">
                <a:solidFill>
                  <a:srgbClr val="0070C0"/>
                </a:solidFill>
              </a:rPr>
              <a:t>https://www.fiverr.com/)</a:t>
            </a:r>
          </a:p>
          <a:p>
            <a:endParaRPr lang="ko-KR" altLang="en-US" dirty="0"/>
          </a:p>
        </p:txBody>
      </p:sp>
      <p:graphicFrame>
        <p:nvGraphicFramePr>
          <p:cNvPr id="48" name="표 47">
            <a:extLst>
              <a:ext uri="{FF2B5EF4-FFF2-40B4-BE49-F238E27FC236}">
                <a16:creationId xmlns="" xmlns:a16="http://schemas.microsoft.com/office/drawing/2014/main" id="{3B9ED3A5-6358-4977-87E6-501BB8957C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1026301"/>
              </p:ext>
            </p:extLst>
          </p:nvPr>
        </p:nvGraphicFramePr>
        <p:xfrm>
          <a:off x="-1" y="499532"/>
          <a:ext cx="828675" cy="63584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151">
                  <a:extLst>
                    <a:ext uri="{9D8B030D-6E8A-4147-A177-3AD203B41FA5}">
                      <a16:colId xmlns="" xmlns:a16="http://schemas.microsoft.com/office/drawing/2014/main" val="1085562414"/>
                    </a:ext>
                  </a:extLst>
                </a:gridCol>
                <a:gridCol w="771524">
                  <a:extLst>
                    <a:ext uri="{9D8B030D-6E8A-4147-A177-3AD203B41FA5}">
                      <a16:colId xmlns="" xmlns:a16="http://schemas.microsoft.com/office/drawing/2014/main" val="2801271780"/>
                    </a:ext>
                  </a:extLst>
                </a:gridCol>
              </a:tblGrid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목차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998110317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프로젝트 개요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41399603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B8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주제 선정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034079396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프로젝트 계획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9865911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사이트 구성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575254258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Use Case</a:t>
                      </a: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208850021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en-US" altLang="ko-KR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+mn-lt"/>
                          <a:ea typeface="+mn-ea"/>
                          <a:cs typeface="+mn-cs"/>
                        </a:rPr>
                        <a:t>WBS,FBS</a:t>
                      </a:r>
                      <a:endParaRPr kumimoji="0" lang="ko-KR" altLang="en-US" sz="700" b="0" i="0" u="none" strike="noStrike" kern="1200" cap="none" spc="0" normalizeH="0" dirty="0">
                        <a:solidFill>
                          <a:srgbClr val="44546A">
                            <a:lumMod val="75000"/>
                          </a:srgb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673024949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DB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설계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804849840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클래스 다이어그램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889910442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스토리보드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기술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265675496"/>
                  </a:ext>
                </a:extLst>
              </a:tr>
            </a:tbl>
          </a:graphicData>
        </a:graphic>
      </p:graphicFrame>
      <p:sp>
        <p:nvSpPr>
          <p:cNvPr id="53" name="타원 52">
            <a:extLst>
              <a:ext uri="{FF2B5EF4-FFF2-40B4-BE49-F238E27FC236}">
                <a16:creationId xmlns="" xmlns:a16="http://schemas.microsoft.com/office/drawing/2014/main" id="{5CA66723-1E68-4B3D-BC15-EA8051D9DD21}"/>
              </a:ext>
            </a:extLst>
          </p:cNvPr>
          <p:cNvSpPr/>
          <p:nvPr/>
        </p:nvSpPr>
        <p:spPr>
          <a:xfrm>
            <a:off x="301859" y="123348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4" name="타원 53">
            <a:extLst>
              <a:ext uri="{FF2B5EF4-FFF2-40B4-BE49-F238E27FC236}">
                <a16:creationId xmlns="" xmlns:a16="http://schemas.microsoft.com/office/drawing/2014/main" id="{ADE64729-725E-4910-BEF5-BD9D2266289C}"/>
              </a:ext>
            </a:extLst>
          </p:cNvPr>
          <p:cNvSpPr/>
          <p:nvPr/>
        </p:nvSpPr>
        <p:spPr>
          <a:xfrm>
            <a:off x="301858" y="187166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="" xmlns:a16="http://schemas.microsoft.com/office/drawing/2014/main" id="{357320DD-65FD-4B0B-8A0F-2A2BF13648F6}"/>
              </a:ext>
            </a:extLst>
          </p:cNvPr>
          <p:cNvSpPr/>
          <p:nvPr/>
        </p:nvSpPr>
        <p:spPr>
          <a:xfrm>
            <a:off x="301857" y="250983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="" xmlns:a16="http://schemas.microsoft.com/office/drawing/2014/main" id="{82785463-B226-42C5-BFA4-3C7E43936BF9}"/>
              </a:ext>
            </a:extLst>
          </p:cNvPr>
          <p:cNvSpPr/>
          <p:nvPr/>
        </p:nvSpPr>
        <p:spPr>
          <a:xfrm>
            <a:off x="301856" y="314801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7" name="타원 56">
            <a:extLst>
              <a:ext uri="{FF2B5EF4-FFF2-40B4-BE49-F238E27FC236}">
                <a16:creationId xmlns="" xmlns:a16="http://schemas.microsoft.com/office/drawing/2014/main" id="{B8301A7F-085E-4070-AFFC-1CC2D658C6A6}"/>
              </a:ext>
            </a:extLst>
          </p:cNvPr>
          <p:cNvSpPr/>
          <p:nvPr/>
        </p:nvSpPr>
        <p:spPr>
          <a:xfrm>
            <a:off x="301855" y="378618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="" xmlns:a16="http://schemas.microsoft.com/office/drawing/2014/main" id="{DE91D4DF-D0CE-4ED1-A2F1-D3A9250302DB}"/>
              </a:ext>
            </a:extLst>
          </p:cNvPr>
          <p:cNvSpPr/>
          <p:nvPr/>
        </p:nvSpPr>
        <p:spPr>
          <a:xfrm>
            <a:off x="301854" y="442436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9" name="타원 58">
            <a:extLst>
              <a:ext uri="{FF2B5EF4-FFF2-40B4-BE49-F238E27FC236}">
                <a16:creationId xmlns="" xmlns:a16="http://schemas.microsoft.com/office/drawing/2014/main" id="{4D4D8A87-21E6-4250-B3D6-5F4B965C1092}"/>
              </a:ext>
            </a:extLst>
          </p:cNvPr>
          <p:cNvSpPr/>
          <p:nvPr/>
        </p:nvSpPr>
        <p:spPr>
          <a:xfrm>
            <a:off x="301853" y="506253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="" xmlns:a16="http://schemas.microsoft.com/office/drawing/2014/main" id="{3C005B5D-F7F1-46CE-936F-1B87B6039B45}"/>
              </a:ext>
            </a:extLst>
          </p:cNvPr>
          <p:cNvSpPr/>
          <p:nvPr/>
        </p:nvSpPr>
        <p:spPr>
          <a:xfrm>
            <a:off x="301852" y="570071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1" name="타원 60">
            <a:extLst>
              <a:ext uri="{FF2B5EF4-FFF2-40B4-BE49-F238E27FC236}">
                <a16:creationId xmlns="" xmlns:a16="http://schemas.microsoft.com/office/drawing/2014/main" id="{8A87E933-8B41-4D35-AF01-62E1F6E45299}"/>
              </a:ext>
            </a:extLst>
          </p:cNvPr>
          <p:cNvSpPr/>
          <p:nvPr/>
        </p:nvSpPr>
        <p:spPr>
          <a:xfrm>
            <a:off x="301851" y="633888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2" name="Freeform 36">
            <a:extLst>
              <a:ext uri="{FF2B5EF4-FFF2-40B4-BE49-F238E27FC236}">
                <a16:creationId xmlns="" xmlns:a16="http://schemas.microsoft.com/office/drawing/2014/main" id="{D87C65E8-F279-432A-8669-47ECCA34E4F6}"/>
              </a:ext>
            </a:extLst>
          </p:cNvPr>
          <p:cNvSpPr>
            <a:spLocks noEditPoints="1"/>
          </p:cNvSpPr>
          <p:nvPr/>
        </p:nvSpPr>
        <p:spPr bwMode="auto">
          <a:xfrm>
            <a:off x="389576" y="654843"/>
            <a:ext cx="95342" cy="160356"/>
          </a:xfrm>
          <a:custGeom>
            <a:avLst/>
            <a:gdLst>
              <a:gd name="T0" fmla="*/ 937 w 1926"/>
              <a:gd name="T1" fmla="*/ 3639 h 4045"/>
              <a:gd name="T2" fmla="*/ 893 w 1926"/>
              <a:gd name="T3" fmla="*/ 3665 h 4045"/>
              <a:gd name="T4" fmla="*/ 863 w 1926"/>
              <a:gd name="T5" fmla="*/ 3712 h 4045"/>
              <a:gd name="T6" fmla="*/ 851 w 1926"/>
              <a:gd name="T7" fmla="*/ 3772 h 4045"/>
              <a:gd name="T8" fmla="*/ 863 w 1926"/>
              <a:gd name="T9" fmla="*/ 3832 h 4045"/>
              <a:gd name="T10" fmla="*/ 893 w 1926"/>
              <a:gd name="T11" fmla="*/ 3878 h 4045"/>
              <a:gd name="T12" fmla="*/ 937 w 1926"/>
              <a:gd name="T13" fmla="*/ 3905 h 4045"/>
              <a:gd name="T14" fmla="*/ 988 w 1926"/>
              <a:gd name="T15" fmla="*/ 3905 h 4045"/>
              <a:gd name="T16" fmla="*/ 1033 w 1926"/>
              <a:gd name="T17" fmla="*/ 3878 h 4045"/>
              <a:gd name="T18" fmla="*/ 1064 w 1926"/>
              <a:gd name="T19" fmla="*/ 3832 h 4045"/>
              <a:gd name="T20" fmla="*/ 1075 w 1926"/>
              <a:gd name="T21" fmla="*/ 3772 h 4045"/>
              <a:gd name="T22" fmla="*/ 1064 w 1926"/>
              <a:gd name="T23" fmla="*/ 3712 h 4045"/>
              <a:gd name="T24" fmla="*/ 1033 w 1926"/>
              <a:gd name="T25" fmla="*/ 3665 h 4045"/>
              <a:gd name="T26" fmla="*/ 988 w 1926"/>
              <a:gd name="T27" fmla="*/ 3639 h 4045"/>
              <a:gd name="T28" fmla="*/ 156 w 1926"/>
              <a:gd name="T29" fmla="*/ 434 h 4045"/>
              <a:gd name="T30" fmla="*/ 1770 w 1926"/>
              <a:gd name="T31" fmla="*/ 3540 h 4045"/>
              <a:gd name="T32" fmla="*/ 156 w 1926"/>
              <a:gd name="T33" fmla="*/ 434 h 4045"/>
              <a:gd name="T34" fmla="*/ 716 w 1926"/>
              <a:gd name="T35" fmla="*/ 200 h 4045"/>
              <a:gd name="T36" fmla="*/ 701 w 1926"/>
              <a:gd name="T37" fmla="*/ 217 h 4045"/>
              <a:gd name="T38" fmla="*/ 701 w 1926"/>
              <a:gd name="T39" fmla="*/ 243 h 4045"/>
              <a:gd name="T40" fmla="*/ 716 w 1926"/>
              <a:gd name="T41" fmla="*/ 260 h 4045"/>
              <a:gd name="T42" fmla="*/ 1199 w 1926"/>
              <a:gd name="T43" fmla="*/ 262 h 4045"/>
              <a:gd name="T44" fmla="*/ 1218 w 1926"/>
              <a:gd name="T45" fmla="*/ 254 h 4045"/>
              <a:gd name="T46" fmla="*/ 1226 w 1926"/>
              <a:gd name="T47" fmla="*/ 230 h 4045"/>
              <a:gd name="T48" fmla="*/ 1218 w 1926"/>
              <a:gd name="T49" fmla="*/ 207 h 4045"/>
              <a:gd name="T50" fmla="*/ 1199 w 1926"/>
              <a:gd name="T51" fmla="*/ 197 h 4045"/>
              <a:gd name="T52" fmla="*/ 224 w 1926"/>
              <a:gd name="T53" fmla="*/ 0 h 4045"/>
              <a:gd name="T54" fmla="*/ 1738 w 1926"/>
              <a:gd name="T55" fmla="*/ 4 h 4045"/>
              <a:gd name="T56" fmla="*/ 1805 w 1926"/>
              <a:gd name="T57" fmla="*/ 31 h 4045"/>
              <a:gd name="T58" fmla="*/ 1860 w 1926"/>
              <a:gd name="T59" fmla="*/ 81 h 4045"/>
              <a:gd name="T60" fmla="*/ 1900 w 1926"/>
              <a:gd name="T61" fmla="*/ 148 h 4045"/>
              <a:gd name="T62" fmla="*/ 1923 w 1926"/>
              <a:gd name="T63" fmla="*/ 229 h 4045"/>
              <a:gd name="T64" fmla="*/ 1926 w 1926"/>
              <a:gd name="T65" fmla="*/ 3772 h 4045"/>
              <a:gd name="T66" fmla="*/ 1915 w 1926"/>
              <a:gd name="T67" fmla="*/ 3857 h 4045"/>
              <a:gd name="T68" fmla="*/ 1882 w 1926"/>
              <a:gd name="T69" fmla="*/ 3932 h 4045"/>
              <a:gd name="T70" fmla="*/ 1834 w 1926"/>
              <a:gd name="T71" fmla="*/ 3992 h 4045"/>
              <a:gd name="T72" fmla="*/ 1773 w 1926"/>
              <a:gd name="T73" fmla="*/ 4032 h 4045"/>
              <a:gd name="T74" fmla="*/ 1702 w 1926"/>
              <a:gd name="T75" fmla="*/ 4045 h 4045"/>
              <a:gd name="T76" fmla="*/ 188 w 1926"/>
              <a:gd name="T77" fmla="*/ 4041 h 4045"/>
              <a:gd name="T78" fmla="*/ 122 w 1926"/>
              <a:gd name="T79" fmla="*/ 4014 h 4045"/>
              <a:gd name="T80" fmla="*/ 66 w 1926"/>
              <a:gd name="T81" fmla="*/ 3964 h 4045"/>
              <a:gd name="T82" fmla="*/ 25 w 1926"/>
              <a:gd name="T83" fmla="*/ 3897 h 4045"/>
              <a:gd name="T84" fmla="*/ 3 w 1926"/>
              <a:gd name="T85" fmla="*/ 3816 h 4045"/>
              <a:gd name="T86" fmla="*/ 0 w 1926"/>
              <a:gd name="T87" fmla="*/ 273 h 4045"/>
              <a:gd name="T88" fmla="*/ 12 w 1926"/>
              <a:gd name="T89" fmla="*/ 188 h 4045"/>
              <a:gd name="T90" fmla="*/ 43 w 1926"/>
              <a:gd name="T91" fmla="*/ 113 h 4045"/>
              <a:gd name="T92" fmla="*/ 92 w 1926"/>
              <a:gd name="T93" fmla="*/ 53 h 4045"/>
              <a:gd name="T94" fmla="*/ 154 w 1926"/>
              <a:gd name="T95" fmla="*/ 13 h 4045"/>
              <a:gd name="T96" fmla="*/ 224 w 1926"/>
              <a:gd name="T97" fmla="*/ 0 h 40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926" h="4045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="" xmlns:a16="http://schemas.microsoft.com/office/drawing/2014/main" id="{5CA66723-1E68-4B3D-BC15-EA8051D9DD21}"/>
              </a:ext>
            </a:extLst>
          </p:cNvPr>
          <p:cNvSpPr/>
          <p:nvPr/>
        </p:nvSpPr>
        <p:spPr>
          <a:xfrm>
            <a:off x="314213" y="64446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5" name="타원 64">
            <a:extLst>
              <a:ext uri="{FF2B5EF4-FFF2-40B4-BE49-F238E27FC236}">
                <a16:creationId xmlns="" xmlns:a16="http://schemas.microsoft.com/office/drawing/2014/main" id="{357320DD-65FD-4B0B-8A0F-2A2BF13648F6}"/>
              </a:ext>
            </a:extLst>
          </p:cNvPr>
          <p:cNvSpPr/>
          <p:nvPr/>
        </p:nvSpPr>
        <p:spPr>
          <a:xfrm>
            <a:off x="301859" y="1871662"/>
            <a:ext cx="276225" cy="276225"/>
          </a:xfrm>
          <a:prstGeom prst="ellipse">
            <a:avLst/>
          </a:prstGeom>
          <a:solidFill>
            <a:srgbClr val="FF8B8B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4780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7" name="표 10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3181903"/>
              </p:ext>
            </p:extLst>
          </p:nvPr>
        </p:nvGraphicFramePr>
        <p:xfrm>
          <a:off x="-1" y="499532"/>
          <a:ext cx="828675" cy="63584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15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7152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700" b="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맑은 고딕"/>
                          <a:ea typeface="맑은 고딕"/>
                        </a:rPr>
                        <a:t>목차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프로젝트 개요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주제 선정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프로젝트 계획</a:t>
                      </a:r>
                      <a:endParaRPr kumimoji="0" lang="ko-KR" altLang="en-US" sz="700" b="0" i="0" u="none" strike="noStrike" kern="1200" cap="none" spc="0" normalizeH="0" dirty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사이트 구성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en-US" altLang="ko-KR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Use Case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en-US" altLang="ko-KR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+mn-lt"/>
                          <a:ea typeface="+mn-ea"/>
                          <a:cs typeface="+mn-cs"/>
                        </a:rPr>
                        <a:t>WBS,FBS</a:t>
                      </a:r>
                      <a:endParaRPr kumimoji="0" lang="ko-KR" altLang="en-US" sz="700" b="0" i="0" u="none" strike="noStrike" kern="1200" cap="none" spc="0" normalizeH="0" dirty="0">
                        <a:solidFill>
                          <a:srgbClr val="44546A">
                            <a:lumMod val="75000"/>
                          </a:srgb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en-US" altLang="ko-KR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DB</a:t>
                      </a:r>
                      <a:r>
                        <a:rPr kumimoji="0" lang="ko-KR" altLang="en-US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설계</a:t>
                      </a:r>
                      <a:endParaRPr kumimoji="0" lang="ko-KR" altLang="en-US" sz="700" b="0" i="0" u="none" strike="noStrike" kern="1200" cap="none" spc="0" normalizeH="0" dirty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클래스 다이어그램</a:t>
                      </a:r>
                      <a:endParaRPr kumimoji="0" lang="ko-KR" altLang="en-US" sz="700" b="0" i="0" u="none" strike="noStrike" kern="1200" cap="none" spc="0" normalizeH="0" dirty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B8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스토리보드</a:t>
                      </a:r>
                      <a:r>
                        <a:rPr kumimoji="0" lang="en-US" altLang="ko-KR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, </a:t>
                      </a:r>
                      <a:r>
                        <a:rPr kumimoji="0" lang="ko-KR" altLang="en-US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기술</a:t>
                      </a:r>
                      <a:endParaRPr kumimoji="0" lang="ko-KR" altLang="en-US" sz="700" b="0" i="0" u="none" strike="noStrike" kern="1200" cap="none" spc="0" normalizeH="0" dirty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</a:tbl>
          </a:graphicData>
        </a:graphic>
      </p:graphicFrame>
      <p:sp>
        <p:nvSpPr>
          <p:cNvPr id="108" name="타원 107"/>
          <p:cNvSpPr/>
          <p:nvPr/>
        </p:nvSpPr>
        <p:spPr>
          <a:xfrm>
            <a:off x="301859" y="123348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9" name="타원 108"/>
          <p:cNvSpPr/>
          <p:nvPr/>
        </p:nvSpPr>
        <p:spPr>
          <a:xfrm>
            <a:off x="301858" y="187166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0" name="타원 109"/>
          <p:cNvSpPr/>
          <p:nvPr/>
        </p:nvSpPr>
        <p:spPr>
          <a:xfrm>
            <a:off x="301857" y="2509837"/>
            <a:ext cx="276225" cy="276225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1" name="타원 110"/>
          <p:cNvSpPr/>
          <p:nvPr/>
        </p:nvSpPr>
        <p:spPr>
          <a:xfrm>
            <a:off x="301856" y="3148012"/>
            <a:ext cx="276225" cy="276225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2" name="타원 111"/>
          <p:cNvSpPr/>
          <p:nvPr/>
        </p:nvSpPr>
        <p:spPr>
          <a:xfrm>
            <a:off x="301855" y="378618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3" name="타원 112"/>
          <p:cNvSpPr/>
          <p:nvPr/>
        </p:nvSpPr>
        <p:spPr>
          <a:xfrm>
            <a:off x="301849" y="5095870"/>
            <a:ext cx="276225" cy="276225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4" name="타원 113"/>
          <p:cNvSpPr/>
          <p:nvPr/>
        </p:nvSpPr>
        <p:spPr>
          <a:xfrm>
            <a:off x="301850" y="442436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5" name="타원 114"/>
          <p:cNvSpPr/>
          <p:nvPr/>
        </p:nvSpPr>
        <p:spPr>
          <a:xfrm>
            <a:off x="301852" y="570071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6" name="타원 115"/>
          <p:cNvSpPr/>
          <p:nvPr/>
        </p:nvSpPr>
        <p:spPr>
          <a:xfrm>
            <a:off x="301851" y="6338887"/>
            <a:ext cx="276225" cy="276225"/>
          </a:xfrm>
          <a:prstGeom prst="ellipse">
            <a:avLst/>
          </a:prstGeom>
          <a:solidFill>
            <a:srgbClr val="FF8B8B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9" name="직사각형 118"/>
          <p:cNvSpPr/>
          <p:nvPr/>
        </p:nvSpPr>
        <p:spPr>
          <a:xfrm>
            <a:off x="0" y="10869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2" latinLnBrk="0">
              <a:lnSpc>
                <a:spcPct val="150000"/>
              </a:lnSpc>
              <a:defRPr lang="ko-KR"/>
            </a:pPr>
            <a:r>
              <a:rPr lang="ko-KR" altLang="en-US" sz="2000" b="1" kern="0" dirty="0">
                <a:solidFill>
                  <a:srgbClr val="FA3C71"/>
                </a:solidFill>
                <a:latin typeface="맑은 고딕"/>
                <a:ea typeface="맑은 고딕"/>
              </a:rPr>
              <a:t>스토리보드 </a:t>
            </a:r>
            <a:r>
              <a:rPr lang="en-US" altLang="ko-KR" sz="2000" b="1" kern="0" dirty="0">
                <a:solidFill>
                  <a:srgbClr val="FA3C71"/>
                </a:solidFill>
                <a:latin typeface="맑은 고딕"/>
                <a:ea typeface="맑은 고딕"/>
              </a:rPr>
              <a:t>– </a:t>
            </a:r>
            <a:r>
              <a:rPr lang="ko-KR" altLang="en-US" sz="2000" b="1" kern="0" dirty="0">
                <a:solidFill>
                  <a:srgbClr val="FA3C71"/>
                </a:solidFill>
                <a:latin typeface="맑은 고딕"/>
                <a:ea typeface="맑은 고딕"/>
              </a:rPr>
              <a:t>사용자</a:t>
            </a:r>
            <a:endParaRPr lang="ko-KR" altLang="en-US" sz="3600" kern="0" dirty="0">
              <a:solidFill>
                <a:prstClr val="black">
                  <a:lumMod val="75000"/>
                  <a:lumOff val="25000"/>
                </a:prstClr>
              </a:solidFill>
              <a:latin typeface="맑은 고딕"/>
              <a:ea typeface="맑은 고딕"/>
            </a:endParaRPr>
          </a:p>
        </p:txBody>
      </p:sp>
      <p:sp>
        <p:nvSpPr>
          <p:cNvPr id="79" name="타원 78"/>
          <p:cNvSpPr/>
          <p:nvPr/>
        </p:nvSpPr>
        <p:spPr>
          <a:xfrm>
            <a:off x="314213" y="64446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390649" y="810502"/>
            <a:ext cx="765946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/>
              <a:t>서비스등록화면</a:t>
            </a:r>
            <a:r>
              <a:rPr lang="en-US" altLang="ko-KR" sz="1600" b="1" dirty="0"/>
              <a:t>: </a:t>
            </a:r>
            <a:r>
              <a:rPr lang="ko-KR" altLang="en-US" sz="1600" b="1" dirty="0"/>
              <a:t>서비스 설명 등록 화면</a:t>
            </a:r>
            <a:endParaRPr lang="en-US" altLang="ko-KR" sz="1600" b="1" dirty="0"/>
          </a:p>
          <a:p>
            <a:r>
              <a:rPr lang="ko-KR" altLang="en-US" sz="1600" b="1" dirty="0"/>
              <a:t>구현 기능</a:t>
            </a:r>
            <a:r>
              <a:rPr lang="en-US" altLang="ko-KR" sz="1600" b="1" dirty="0"/>
              <a:t>: -</a:t>
            </a:r>
            <a:r>
              <a:rPr lang="ko-KR" altLang="en-US" sz="1600" b="1" dirty="0"/>
              <a:t>상품 설명 텍스트 에디터 사용 글자 굵기</a:t>
            </a:r>
            <a:r>
              <a:rPr lang="en-US" altLang="ko-KR" sz="1600" b="1" dirty="0"/>
              <a:t>, </a:t>
            </a:r>
            <a:r>
              <a:rPr lang="ko-KR" altLang="en-US" sz="1600" b="1" dirty="0"/>
              <a:t>기울기</a:t>
            </a:r>
            <a:r>
              <a:rPr lang="en-US" altLang="ko-KR" sz="1600" b="1" dirty="0"/>
              <a:t>, </a:t>
            </a:r>
            <a:r>
              <a:rPr lang="ko-KR" altLang="en-US" sz="1600" b="1" dirty="0"/>
              <a:t>밑줄 기능 사용가능</a:t>
            </a:r>
            <a:endParaRPr lang="en-US" altLang="ko-KR" sz="1600" b="1" dirty="0"/>
          </a:p>
          <a:p>
            <a:r>
              <a:rPr lang="en-US" altLang="ko-KR" sz="1600" b="1" dirty="0"/>
              <a:t>	 -</a:t>
            </a:r>
            <a:r>
              <a:rPr lang="ko-KR" altLang="en-US" sz="1600" b="1" dirty="0"/>
              <a:t>상품 설명 및 수정 안내 글자 수 제한</a:t>
            </a:r>
            <a:endParaRPr lang="en-US" altLang="ko-KR" sz="1600" b="1" dirty="0"/>
          </a:p>
          <a:p>
            <a:r>
              <a:rPr lang="en-US" altLang="ko-KR" sz="1600" b="1" dirty="0"/>
              <a:t>	 -</a:t>
            </a:r>
            <a:r>
              <a:rPr lang="ko-KR" altLang="en-US" sz="1600" b="1" dirty="0"/>
              <a:t>동의 시 저장 가능</a:t>
            </a:r>
            <a:endParaRPr lang="en-US" altLang="ko-KR" sz="1600" b="1" dirty="0"/>
          </a:p>
          <a:p>
            <a:r>
              <a:rPr lang="en-US" altLang="ko-KR" sz="1600" b="1" dirty="0"/>
              <a:t>	 -</a:t>
            </a:r>
            <a:r>
              <a:rPr lang="ko-KR" altLang="en-US" sz="1600" b="1" dirty="0"/>
              <a:t>저장 및 수정 기능 화면 동시 </a:t>
            </a:r>
            <a:r>
              <a:rPr lang="ko-KR" altLang="en-US" sz="1600" b="1" dirty="0" smtClean="0"/>
              <a:t>사용</a:t>
            </a:r>
            <a:r>
              <a:rPr lang="en-US" altLang="ko-KR" sz="1600" b="1" dirty="0" smtClean="0"/>
              <a:t>(</a:t>
            </a:r>
            <a:r>
              <a:rPr lang="ko-KR" altLang="en-US" sz="1600" b="1" dirty="0" smtClean="0"/>
              <a:t>임시저장</a:t>
            </a:r>
            <a:r>
              <a:rPr lang="en-US" altLang="ko-KR" sz="1600" b="1" dirty="0" smtClean="0"/>
              <a:t>)</a:t>
            </a:r>
            <a:endParaRPr lang="en-US" altLang="ko-KR" sz="1600" b="1" dirty="0"/>
          </a:p>
        </p:txBody>
      </p:sp>
      <p:pic>
        <p:nvPicPr>
          <p:cNvPr id="6" name="그림 5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7158" y="1523999"/>
            <a:ext cx="2252960" cy="675384"/>
          </a:xfrm>
          <a:prstGeom prst="rect">
            <a:avLst/>
          </a:prstGeom>
        </p:spPr>
      </p:pic>
      <p:pic>
        <p:nvPicPr>
          <p:cNvPr id="8" name="그림 7" descr="화면 캡처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6110" y="1514637"/>
            <a:ext cx="2443465" cy="741095"/>
          </a:xfrm>
          <a:prstGeom prst="rect">
            <a:avLst/>
          </a:prstGeom>
        </p:spPr>
      </p:pic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118" y="2472176"/>
            <a:ext cx="5142315" cy="3909568"/>
          </a:xfrm>
          <a:prstGeom prst="rect">
            <a:avLst/>
          </a:prstGeom>
        </p:spPr>
      </p:pic>
      <p:pic>
        <p:nvPicPr>
          <p:cNvPr id="4" name="그림 3" descr="화면 캡처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6355" y="2509837"/>
            <a:ext cx="4707526" cy="3757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232861"/>
      </p:ext>
    </p:extLst>
  </p:cSld>
  <p:clrMapOvr>
    <a:masterClrMapping/>
  </p:clrMapOvr>
  <p:transition spd="med"/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7" name="표 10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4734366"/>
              </p:ext>
            </p:extLst>
          </p:nvPr>
        </p:nvGraphicFramePr>
        <p:xfrm>
          <a:off x="-1" y="499532"/>
          <a:ext cx="828675" cy="63584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15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7152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700" b="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맑은 고딕"/>
                          <a:ea typeface="맑은 고딕"/>
                        </a:rPr>
                        <a:t>목차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프로젝트 개요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주제 선정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프로젝트 계획</a:t>
                      </a:r>
                      <a:endParaRPr kumimoji="0" lang="ko-KR" altLang="en-US" sz="700" b="0" i="0" u="none" strike="noStrike" kern="1200" cap="none" spc="0" normalizeH="0" dirty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사이트 구성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en-US" altLang="ko-KR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Use Case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en-US" altLang="ko-KR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+mn-lt"/>
                          <a:ea typeface="+mn-ea"/>
                          <a:cs typeface="+mn-cs"/>
                        </a:rPr>
                        <a:t>WBS,FBS</a:t>
                      </a:r>
                      <a:endParaRPr kumimoji="0" lang="ko-KR" altLang="en-US" sz="700" b="0" i="0" u="none" strike="noStrike" kern="1200" cap="none" spc="0" normalizeH="0" dirty="0">
                        <a:solidFill>
                          <a:srgbClr val="44546A">
                            <a:lumMod val="75000"/>
                          </a:srgb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en-US" altLang="ko-KR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DB</a:t>
                      </a:r>
                      <a:r>
                        <a:rPr kumimoji="0" lang="ko-KR" altLang="en-US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설계</a:t>
                      </a:r>
                      <a:endParaRPr kumimoji="0" lang="ko-KR" altLang="en-US" sz="700" b="0" i="0" u="none" strike="noStrike" kern="1200" cap="none" spc="0" normalizeH="0" dirty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클래스 다이어그램</a:t>
                      </a:r>
                      <a:endParaRPr kumimoji="0" lang="ko-KR" altLang="en-US" sz="700" b="0" i="0" u="none" strike="noStrike" kern="1200" cap="none" spc="0" normalizeH="0" dirty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B8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스토리보드</a:t>
                      </a:r>
                      <a:r>
                        <a:rPr kumimoji="0" lang="en-US" altLang="ko-KR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, </a:t>
                      </a:r>
                      <a:r>
                        <a:rPr kumimoji="0" lang="ko-KR" altLang="en-US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기술</a:t>
                      </a:r>
                      <a:endParaRPr kumimoji="0" lang="ko-KR" altLang="en-US" sz="700" b="0" i="0" u="none" strike="noStrike" kern="1200" cap="none" spc="0" normalizeH="0" dirty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</a:tbl>
          </a:graphicData>
        </a:graphic>
      </p:graphicFrame>
      <p:sp>
        <p:nvSpPr>
          <p:cNvPr id="108" name="타원 107"/>
          <p:cNvSpPr/>
          <p:nvPr/>
        </p:nvSpPr>
        <p:spPr>
          <a:xfrm>
            <a:off x="301859" y="123348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9" name="타원 108"/>
          <p:cNvSpPr/>
          <p:nvPr/>
        </p:nvSpPr>
        <p:spPr>
          <a:xfrm>
            <a:off x="301858" y="187166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0" name="타원 109"/>
          <p:cNvSpPr/>
          <p:nvPr/>
        </p:nvSpPr>
        <p:spPr>
          <a:xfrm>
            <a:off x="301857" y="2509837"/>
            <a:ext cx="276225" cy="276225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1" name="타원 110"/>
          <p:cNvSpPr/>
          <p:nvPr/>
        </p:nvSpPr>
        <p:spPr>
          <a:xfrm>
            <a:off x="301856" y="3148012"/>
            <a:ext cx="276225" cy="276225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2" name="타원 111"/>
          <p:cNvSpPr/>
          <p:nvPr/>
        </p:nvSpPr>
        <p:spPr>
          <a:xfrm>
            <a:off x="301855" y="378618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3" name="타원 112"/>
          <p:cNvSpPr/>
          <p:nvPr/>
        </p:nvSpPr>
        <p:spPr>
          <a:xfrm>
            <a:off x="301849" y="5095870"/>
            <a:ext cx="276225" cy="276225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4" name="타원 113"/>
          <p:cNvSpPr/>
          <p:nvPr/>
        </p:nvSpPr>
        <p:spPr>
          <a:xfrm>
            <a:off x="301850" y="442436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5" name="타원 114"/>
          <p:cNvSpPr/>
          <p:nvPr/>
        </p:nvSpPr>
        <p:spPr>
          <a:xfrm>
            <a:off x="301852" y="570071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6" name="타원 115"/>
          <p:cNvSpPr/>
          <p:nvPr/>
        </p:nvSpPr>
        <p:spPr>
          <a:xfrm>
            <a:off x="301851" y="6338887"/>
            <a:ext cx="276225" cy="276225"/>
          </a:xfrm>
          <a:prstGeom prst="ellipse">
            <a:avLst/>
          </a:prstGeom>
          <a:solidFill>
            <a:srgbClr val="FF8B8B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9" name="직사각형 118"/>
          <p:cNvSpPr/>
          <p:nvPr/>
        </p:nvSpPr>
        <p:spPr>
          <a:xfrm>
            <a:off x="0" y="10869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2" latinLnBrk="0">
              <a:lnSpc>
                <a:spcPct val="150000"/>
              </a:lnSpc>
              <a:defRPr lang="ko-KR"/>
            </a:pPr>
            <a:r>
              <a:rPr lang="ko-KR" altLang="en-US" sz="2000" b="1" kern="0" dirty="0">
                <a:solidFill>
                  <a:srgbClr val="FA3C71"/>
                </a:solidFill>
                <a:latin typeface="맑은 고딕"/>
                <a:ea typeface="맑은 고딕"/>
              </a:rPr>
              <a:t>스토리보드 </a:t>
            </a:r>
            <a:r>
              <a:rPr lang="en-US" altLang="ko-KR" sz="2000" b="1" kern="0" dirty="0">
                <a:solidFill>
                  <a:srgbClr val="FA3C71"/>
                </a:solidFill>
                <a:latin typeface="맑은 고딕"/>
                <a:ea typeface="맑은 고딕"/>
              </a:rPr>
              <a:t>– </a:t>
            </a:r>
            <a:r>
              <a:rPr lang="ko-KR" altLang="en-US" sz="2000" b="1" kern="0" dirty="0">
                <a:solidFill>
                  <a:srgbClr val="FA3C71"/>
                </a:solidFill>
                <a:latin typeface="맑은 고딕"/>
                <a:ea typeface="맑은 고딕"/>
              </a:rPr>
              <a:t>사용자</a:t>
            </a:r>
            <a:endParaRPr lang="ko-KR" altLang="en-US" sz="3600" kern="0" dirty="0">
              <a:solidFill>
                <a:prstClr val="black">
                  <a:lumMod val="75000"/>
                  <a:lumOff val="25000"/>
                </a:prstClr>
              </a:solidFill>
              <a:latin typeface="맑은 고딕"/>
              <a:ea typeface="맑은 고딕"/>
            </a:endParaRPr>
          </a:p>
        </p:txBody>
      </p:sp>
      <p:sp>
        <p:nvSpPr>
          <p:cNvPr id="79" name="타원 78"/>
          <p:cNvSpPr/>
          <p:nvPr/>
        </p:nvSpPr>
        <p:spPr>
          <a:xfrm>
            <a:off x="314213" y="64446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390649" y="810502"/>
            <a:ext cx="746871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/>
              <a:t>서비스등록화면</a:t>
            </a:r>
            <a:r>
              <a:rPr lang="en-US" altLang="ko-KR" sz="1600" b="1" dirty="0"/>
              <a:t>: </a:t>
            </a:r>
            <a:r>
              <a:rPr lang="ko-KR" altLang="en-US" sz="1600" b="1" dirty="0"/>
              <a:t>이미지 등록 화면</a:t>
            </a:r>
            <a:endParaRPr lang="en-US" altLang="ko-KR" sz="1600" b="1" dirty="0"/>
          </a:p>
          <a:p>
            <a:r>
              <a:rPr lang="ko-KR" altLang="en-US" sz="1600" b="1" dirty="0"/>
              <a:t>구현 기능</a:t>
            </a:r>
            <a:r>
              <a:rPr lang="en-US" altLang="ko-KR" sz="1600" b="1" dirty="0"/>
              <a:t>: -</a:t>
            </a:r>
            <a:r>
              <a:rPr lang="ko-KR" altLang="en-US" sz="1600" b="1" dirty="0"/>
              <a:t>이미지 프리뷰 기능</a:t>
            </a:r>
            <a:endParaRPr lang="en-US" altLang="ko-KR" sz="1600" b="1" dirty="0"/>
          </a:p>
          <a:p>
            <a:r>
              <a:rPr lang="en-US" altLang="ko-KR" sz="1600" b="1" dirty="0"/>
              <a:t>	 -</a:t>
            </a:r>
            <a:r>
              <a:rPr lang="ko-KR" altLang="en-US" sz="1600" b="1" dirty="0"/>
              <a:t>이미지 업로드 개수 제한</a:t>
            </a:r>
            <a:r>
              <a:rPr lang="en-US" altLang="ko-KR" sz="1600" b="1" dirty="0"/>
              <a:t>(</a:t>
            </a:r>
            <a:r>
              <a:rPr lang="ko-KR" altLang="en-US" sz="1600" b="1" dirty="0"/>
              <a:t>개수 제한 이상 등록 시 이미지 추가 불가</a:t>
            </a:r>
            <a:r>
              <a:rPr lang="en-US" altLang="ko-KR" sz="1600" b="1" dirty="0"/>
              <a:t>)</a:t>
            </a:r>
          </a:p>
          <a:p>
            <a:r>
              <a:rPr lang="en-US" altLang="ko-KR" sz="1600" b="1" dirty="0"/>
              <a:t>	 -</a:t>
            </a:r>
            <a:r>
              <a:rPr lang="ko-KR" altLang="en-US" sz="1600" b="1" dirty="0"/>
              <a:t>이미지 선택 후 취소 가능</a:t>
            </a:r>
            <a:endParaRPr lang="en-US" altLang="ko-KR" sz="1600" b="1" dirty="0"/>
          </a:p>
          <a:p>
            <a:r>
              <a:rPr lang="en-US" altLang="ko-KR" sz="1600" b="1" dirty="0"/>
              <a:t>	 -</a:t>
            </a:r>
            <a:r>
              <a:rPr lang="ko-KR" altLang="en-US" sz="1600" b="1" dirty="0"/>
              <a:t>메인 이미지 최소 </a:t>
            </a:r>
            <a:r>
              <a:rPr lang="en-US" altLang="ko-KR" sz="1600" b="1" dirty="0"/>
              <a:t>1</a:t>
            </a:r>
            <a:r>
              <a:rPr lang="ko-KR" altLang="en-US" sz="1600" b="1" dirty="0"/>
              <a:t>개 등록필요</a:t>
            </a:r>
            <a:endParaRPr lang="en-US" altLang="ko-KR" sz="1600" b="1" dirty="0"/>
          </a:p>
          <a:p>
            <a:r>
              <a:rPr lang="en-US" altLang="ko-KR" sz="1600" b="1" dirty="0"/>
              <a:t>	 </a:t>
            </a:r>
            <a:r>
              <a:rPr lang="en-US" altLang="ko-KR" sz="1600" b="1" dirty="0" smtClean="0"/>
              <a:t>-</a:t>
            </a:r>
            <a:r>
              <a:rPr lang="ko-KR" altLang="en-US" sz="1600" b="1" dirty="0" smtClean="0"/>
              <a:t>저장 </a:t>
            </a:r>
            <a:r>
              <a:rPr lang="ko-KR" altLang="en-US" sz="1600" b="1" dirty="0"/>
              <a:t>및 </a:t>
            </a:r>
            <a:r>
              <a:rPr lang="ko-KR" altLang="en-US" sz="1600" b="1" dirty="0" smtClean="0"/>
              <a:t>수정</a:t>
            </a:r>
            <a:r>
              <a:rPr lang="en-US" altLang="ko-KR" sz="1600" b="1" dirty="0" smtClean="0"/>
              <a:t>(</a:t>
            </a:r>
            <a:r>
              <a:rPr lang="ko-KR" altLang="en-US" sz="1600" b="1" dirty="0" smtClean="0"/>
              <a:t>임시저장</a:t>
            </a:r>
            <a:r>
              <a:rPr lang="en-US" altLang="ko-KR" sz="1600" b="1" dirty="0" smtClean="0"/>
              <a:t>)</a:t>
            </a:r>
            <a:endParaRPr lang="en-US" altLang="ko-KR" sz="1600" b="1" dirty="0"/>
          </a:p>
        </p:txBody>
      </p:sp>
      <p:pic>
        <p:nvPicPr>
          <p:cNvPr id="12" name="그림 11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3354" y="2509837"/>
            <a:ext cx="3372150" cy="974177"/>
          </a:xfrm>
          <a:prstGeom prst="rect">
            <a:avLst/>
          </a:prstGeom>
        </p:spPr>
      </p:pic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6609" y="2509837"/>
            <a:ext cx="4429960" cy="4084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312006"/>
      </p:ext>
    </p:extLst>
  </p:cSld>
  <p:clrMapOvr>
    <a:masterClrMapping/>
  </p:clrMapOvr>
  <p:transition spd="med"/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7" name="표 10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1332406"/>
              </p:ext>
            </p:extLst>
          </p:nvPr>
        </p:nvGraphicFramePr>
        <p:xfrm>
          <a:off x="-1" y="499532"/>
          <a:ext cx="828675" cy="63584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15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7152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700" b="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맑은 고딕"/>
                          <a:ea typeface="맑은 고딕"/>
                        </a:rPr>
                        <a:t>목차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프로젝트 개요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주제 선정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프로젝트 계획</a:t>
                      </a:r>
                      <a:endParaRPr kumimoji="0" lang="ko-KR" altLang="en-US" sz="700" b="0" i="0" u="none" strike="noStrike" kern="1200" cap="none" spc="0" normalizeH="0" dirty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사이트 구성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en-US" altLang="ko-KR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Use Case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en-US" altLang="ko-KR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+mn-lt"/>
                          <a:ea typeface="+mn-ea"/>
                          <a:cs typeface="+mn-cs"/>
                        </a:rPr>
                        <a:t>WBS,FBS</a:t>
                      </a:r>
                      <a:endParaRPr kumimoji="0" lang="ko-KR" altLang="en-US" sz="700" b="0" i="0" u="none" strike="noStrike" kern="1200" cap="none" spc="0" normalizeH="0" dirty="0">
                        <a:solidFill>
                          <a:srgbClr val="44546A">
                            <a:lumMod val="75000"/>
                          </a:srgb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en-US" altLang="ko-KR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DB</a:t>
                      </a:r>
                      <a:r>
                        <a:rPr kumimoji="0" lang="ko-KR" altLang="en-US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설계</a:t>
                      </a:r>
                      <a:endParaRPr kumimoji="0" lang="ko-KR" altLang="en-US" sz="700" b="0" i="0" u="none" strike="noStrike" kern="1200" cap="none" spc="0" normalizeH="0" dirty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클래스 다이어그램</a:t>
                      </a:r>
                      <a:endParaRPr kumimoji="0" lang="ko-KR" altLang="en-US" sz="700" b="0" i="0" u="none" strike="noStrike" kern="1200" cap="none" spc="0" normalizeH="0" dirty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B8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스토리보드</a:t>
                      </a:r>
                      <a:r>
                        <a:rPr kumimoji="0" lang="en-US" altLang="ko-KR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, </a:t>
                      </a:r>
                      <a:r>
                        <a:rPr kumimoji="0" lang="ko-KR" altLang="en-US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기술</a:t>
                      </a:r>
                      <a:endParaRPr kumimoji="0" lang="ko-KR" altLang="en-US" sz="700" b="0" i="0" u="none" strike="noStrike" kern="1200" cap="none" spc="0" normalizeH="0" dirty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</a:tbl>
          </a:graphicData>
        </a:graphic>
      </p:graphicFrame>
      <p:sp>
        <p:nvSpPr>
          <p:cNvPr id="108" name="타원 107"/>
          <p:cNvSpPr/>
          <p:nvPr/>
        </p:nvSpPr>
        <p:spPr>
          <a:xfrm>
            <a:off x="301859" y="123348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9" name="타원 108"/>
          <p:cNvSpPr/>
          <p:nvPr/>
        </p:nvSpPr>
        <p:spPr>
          <a:xfrm>
            <a:off x="301858" y="187166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0" name="타원 109"/>
          <p:cNvSpPr/>
          <p:nvPr/>
        </p:nvSpPr>
        <p:spPr>
          <a:xfrm>
            <a:off x="301857" y="2509837"/>
            <a:ext cx="276225" cy="276225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1" name="타원 110"/>
          <p:cNvSpPr/>
          <p:nvPr/>
        </p:nvSpPr>
        <p:spPr>
          <a:xfrm>
            <a:off x="301856" y="3148012"/>
            <a:ext cx="276225" cy="276225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2" name="타원 111"/>
          <p:cNvSpPr/>
          <p:nvPr/>
        </p:nvSpPr>
        <p:spPr>
          <a:xfrm>
            <a:off x="301855" y="378618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3" name="타원 112"/>
          <p:cNvSpPr/>
          <p:nvPr/>
        </p:nvSpPr>
        <p:spPr>
          <a:xfrm>
            <a:off x="301849" y="5095870"/>
            <a:ext cx="276225" cy="276225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4" name="타원 113"/>
          <p:cNvSpPr/>
          <p:nvPr/>
        </p:nvSpPr>
        <p:spPr>
          <a:xfrm>
            <a:off x="301850" y="442436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5" name="타원 114"/>
          <p:cNvSpPr/>
          <p:nvPr/>
        </p:nvSpPr>
        <p:spPr>
          <a:xfrm>
            <a:off x="301852" y="570071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6" name="타원 115"/>
          <p:cNvSpPr/>
          <p:nvPr/>
        </p:nvSpPr>
        <p:spPr>
          <a:xfrm>
            <a:off x="301851" y="6338887"/>
            <a:ext cx="276225" cy="276225"/>
          </a:xfrm>
          <a:prstGeom prst="ellipse">
            <a:avLst/>
          </a:prstGeom>
          <a:solidFill>
            <a:srgbClr val="FF8B8B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9" name="직사각형 118"/>
          <p:cNvSpPr/>
          <p:nvPr/>
        </p:nvSpPr>
        <p:spPr>
          <a:xfrm>
            <a:off x="0" y="10869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2" latinLnBrk="0">
              <a:lnSpc>
                <a:spcPct val="150000"/>
              </a:lnSpc>
              <a:defRPr lang="ko-KR"/>
            </a:pPr>
            <a:r>
              <a:rPr lang="ko-KR" altLang="en-US" sz="2000" b="1" kern="0" dirty="0">
                <a:solidFill>
                  <a:srgbClr val="FA3C71"/>
                </a:solidFill>
                <a:latin typeface="맑은 고딕"/>
                <a:ea typeface="맑은 고딕"/>
              </a:rPr>
              <a:t>스토리보드 </a:t>
            </a:r>
            <a:r>
              <a:rPr lang="en-US" altLang="ko-KR" sz="2000" b="1" kern="0" dirty="0">
                <a:solidFill>
                  <a:srgbClr val="FA3C71"/>
                </a:solidFill>
                <a:latin typeface="맑은 고딕"/>
                <a:ea typeface="맑은 고딕"/>
              </a:rPr>
              <a:t>– </a:t>
            </a:r>
            <a:r>
              <a:rPr lang="ko-KR" altLang="en-US" sz="2000" b="1" kern="0" dirty="0">
                <a:solidFill>
                  <a:srgbClr val="FA3C71"/>
                </a:solidFill>
                <a:latin typeface="맑은 고딕"/>
                <a:ea typeface="맑은 고딕"/>
              </a:rPr>
              <a:t>사용자</a:t>
            </a:r>
            <a:endParaRPr lang="ko-KR" altLang="en-US" sz="3600" kern="0" dirty="0">
              <a:solidFill>
                <a:prstClr val="black">
                  <a:lumMod val="75000"/>
                  <a:lumOff val="25000"/>
                </a:prstClr>
              </a:solidFill>
              <a:latin typeface="맑은 고딕"/>
              <a:ea typeface="맑은 고딕"/>
            </a:endParaRPr>
          </a:p>
        </p:txBody>
      </p:sp>
      <p:sp>
        <p:nvSpPr>
          <p:cNvPr id="79" name="타원 78"/>
          <p:cNvSpPr/>
          <p:nvPr/>
        </p:nvSpPr>
        <p:spPr>
          <a:xfrm>
            <a:off x="314213" y="64446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390649" y="810502"/>
            <a:ext cx="403988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/>
              <a:t>서비스등록화면</a:t>
            </a:r>
            <a:r>
              <a:rPr lang="en-US" altLang="ko-KR" sz="1600" b="1" dirty="0"/>
              <a:t>: </a:t>
            </a:r>
            <a:r>
              <a:rPr lang="ko-KR" altLang="en-US" sz="1600" b="1" dirty="0"/>
              <a:t>패키지 등록 화면</a:t>
            </a:r>
            <a:endParaRPr lang="en-US" altLang="ko-KR" sz="1600" b="1" dirty="0"/>
          </a:p>
          <a:p>
            <a:r>
              <a:rPr lang="ko-KR" altLang="en-US" sz="1600" b="1" dirty="0"/>
              <a:t>구현 기능</a:t>
            </a:r>
            <a:r>
              <a:rPr lang="en-US" altLang="ko-KR" sz="1600" b="1" dirty="0"/>
              <a:t>: -</a:t>
            </a:r>
            <a:r>
              <a:rPr lang="ko-KR" altLang="en-US" sz="1600" b="1" dirty="0"/>
              <a:t>가격 입력 칸 숫자만 입력가능</a:t>
            </a:r>
            <a:endParaRPr lang="en-US" altLang="ko-KR" sz="1600" b="1" dirty="0"/>
          </a:p>
          <a:p>
            <a:r>
              <a:rPr lang="en-US" altLang="ko-KR" sz="1600" b="1" dirty="0"/>
              <a:t>	 - </a:t>
            </a:r>
            <a:r>
              <a:rPr lang="ko-KR" altLang="en-US" sz="1600" b="1" dirty="0"/>
              <a:t>패키지 레벨 </a:t>
            </a:r>
            <a:r>
              <a:rPr lang="ko-KR" altLang="en-US" sz="1600" b="1" dirty="0" smtClean="0"/>
              <a:t>선택가능</a:t>
            </a:r>
            <a:endParaRPr lang="en-US" altLang="ko-KR" sz="1600" b="1" dirty="0"/>
          </a:p>
        </p:txBody>
      </p:sp>
      <p:pic>
        <p:nvPicPr>
          <p:cNvPr id="3" name="그림 2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890" y="1727311"/>
            <a:ext cx="7276410" cy="4887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79004"/>
      </p:ext>
    </p:extLst>
  </p:cSld>
  <p:clrMapOvr>
    <a:masterClrMapping/>
  </p:clrMapOvr>
  <p:transition spd="med"/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7" name="표 10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3352791"/>
              </p:ext>
            </p:extLst>
          </p:nvPr>
        </p:nvGraphicFramePr>
        <p:xfrm>
          <a:off x="-1" y="499532"/>
          <a:ext cx="828675" cy="63584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15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7152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700" b="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맑은 고딕"/>
                          <a:ea typeface="맑은 고딕"/>
                        </a:rPr>
                        <a:t>목차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프로젝트 개요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주제 선정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프로젝트 계획</a:t>
                      </a:r>
                      <a:endParaRPr kumimoji="0" lang="ko-KR" altLang="en-US" sz="700" b="0" i="0" u="none" strike="noStrike" kern="1200" cap="none" spc="0" normalizeH="0" dirty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사이트 구성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en-US" altLang="ko-KR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Use Case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en-US" altLang="ko-KR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+mn-lt"/>
                          <a:ea typeface="+mn-ea"/>
                          <a:cs typeface="+mn-cs"/>
                        </a:rPr>
                        <a:t>WBS,FBS</a:t>
                      </a:r>
                      <a:endParaRPr kumimoji="0" lang="ko-KR" altLang="en-US" sz="700" b="0" i="0" u="none" strike="noStrike" kern="1200" cap="none" spc="0" normalizeH="0" dirty="0">
                        <a:solidFill>
                          <a:srgbClr val="44546A">
                            <a:lumMod val="75000"/>
                          </a:srgb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en-US" altLang="ko-KR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DB</a:t>
                      </a:r>
                      <a:r>
                        <a:rPr kumimoji="0" lang="ko-KR" altLang="en-US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설계</a:t>
                      </a:r>
                      <a:endParaRPr kumimoji="0" lang="ko-KR" altLang="en-US" sz="700" b="0" i="0" u="none" strike="noStrike" kern="1200" cap="none" spc="0" normalizeH="0" dirty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클래스 다이어그램</a:t>
                      </a:r>
                      <a:endParaRPr kumimoji="0" lang="ko-KR" altLang="en-US" sz="700" b="0" i="0" u="none" strike="noStrike" kern="1200" cap="none" spc="0" normalizeH="0" dirty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B8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스토리보드</a:t>
                      </a:r>
                      <a:r>
                        <a:rPr kumimoji="0" lang="en-US" altLang="ko-KR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, </a:t>
                      </a:r>
                      <a:r>
                        <a:rPr kumimoji="0" lang="ko-KR" altLang="en-US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기술</a:t>
                      </a:r>
                      <a:endParaRPr kumimoji="0" lang="ko-KR" altLang="en-US" sz="700" b="0" i="0" u="none" strike="noStrike" kern="1200" cap="none" spc="0" normalizeH="0" dirty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</a:tbl>
          </a:graphicData>
        </a:graphic>
      </p:graphicFrame>
      <p:sp>
        <p:nvSpPr>
          <p:cNvPr id="108" name="타원 107"/>
          <p:cNvSpPr/>
          <p:nvPr/>
        </p:nvSpPr>
        <p:spPr>
          <a:xfrm>
            <a:off x="301859" y="123348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9" name="타원 108"/>
          <p:cNvSpPr/>
          <p:nvPr/>
        </p:nvSpPr>
        <p:spPr>
          <a:xfrm>
            <a:off x="301858" y="187166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0" name="타원 109"/>
          <p:cNvSpPr/>
          <p:nvPr/>
        </p:nvSpPr>
        <p:spPr>
          <a:xfrm>
            <a:off x="301857" y="2509837"/>
            <a:ext cx="276225" cy="276225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1" name="타원 110"/>
          <p:cNvSpPr/>
          <p:nvPr/>
        </p:nvSpPr>
        <p:spPr>
          <a:xfrm>
            <a:off x="301856" y="3148012"/>
            <a:ext cx="276225" cy="276225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2" name="타원 111"/>
          <p:cNvSpPr/>
          <p:nvPr/>
        </p:nvSpPr>
        <p:spPr>
          <a:xfrm>
            <a:off x="301855" y="378618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3" name="타원 112"/>
          <p:cNvSpPr/>
          <p:nvPr/>
        </p:nvSpPr>
        <p:spPr>
          <a:xfrm>
            <a:off x="301849" y="5095870"/>
            <a:ext cx="276225" cy="276225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4" name="타원 113"/>
          <p:cNvSpPr/>
          <p:nvPr/>
        </p:nvSpPr>
        <p:spPr>
          <a:xfrm>
            <a:off x="301850" y="442436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5" name="타원 114"/>
          <p:cNvSpPr/>
          <p:nvPr/>
        </p:nvSpPr>
        <p:spPr>
          <a:xfrm>
            <a:off x="301852" y="570071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6" name="타원 115"/>
          <p:cNvSpPr/>
          <p:nvPr/>
        </p:nvSpPr>
        <p:spPr>
          <a:xfrm>
            <a:off x="301851" y="6338887"/>
            <a:ext cx="276225" cy="276225"/>
          </a:xfrm>
          <a:prstGeom prst="ellipse">
            <a:avLst/>
          </a:prstGeom>
          <a:solidFill>
            <a:srgbClr val="FF8B8B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9" name="직사각형 118"/>
          <p:cNvSpPr/>
          <p:nvPr/>
        </p:nvSpPr>
        <p:spPr>
          <a:xfrm>
            <a:off x="0" y="10869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2" latinLnBrk="0">
              <a:lnSpc>
                <a:spcPct val="150000"/>
              </a:lnSpc>
              <a:defRPr lang="ko-KR"/>
            </a:pPr>
            <a:r>
              <a:rPr lang="ko-KR" altLang="en-US" sz="2000" b="1" kern="0" dirty="0">
                <a:solidFill>
                  <a:srgbClr val="FA3C71"/>
                </a:solidFill>
                <a:latin typeface="맑은 고딕"/>
                <a:ea typeface="맑은 고딕"/>
              </a:rPr>
              <a:t>스토리보드 </a:t>
            </a:r>
            <a:r>
              <a:rPr lang="en-US" altLang="ko-KR" sz="2000" b="1" kern="0" dirty="0">
                <a:solidFill>
                  <a:srgbClr val="FA3C71"/>
                </a:solidFill>
                <a:latin typeface="맑은 고딕"/>
                <a:ea typeface="맑은 고딕"/>
              </a:rPr>
              <a:t>– </a:t>
            </a:r>
            <a:r>
              <a:rPr lang="ko-KR" altLang="en-US" sz="2000" b="1" kern="0" dirty="0">
                <a:solidFill>
                  <a:srgbClr val="FA3C71"/>
                </a:solidFill>
                <a:latin typeface="맑은 고딕"/>
                <a:ea typeface="맑은 고딕"/>
              </a:rPr>
              <a:t>사용자</a:t>
            </a:r>
            <a:endParaRPr lang="ko-KR" altLang="en-US" sz="3600" kern="0" dirty="0">
              <a:solidFill>
                <a:prstClr val="black">
                  <a:lumMod val="75000"/>
                  <a:lumOff val="25000"/>
                </a:prstClr>
              </a:solidFill>
              <a:latin typeface="맑은 고딕"/>
              <a:ea typeface="맑은 고딕"/>
            </a:endParaRPr>
          </a:p>
        </p:txBody>
      </p:sp>
      <p:sp>
        <p:nvSpPr>
          <p:cNvPr id="79" name="타원 78"/>
          <p:cNvSpPr/>
          <p:nvPr/>
        </p:nvSpPr>
        <p:spPr>
          <a:xfrm>
            <a:off x="314213" y="64446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390649" y="810502"/>
            <a:ext cx="68082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/>
              <a:t>결제 화면</a:t>
            </a:r>
            <a:r>
              <a:rPr lang="en-US" altLang="ko-KR" sz="1600" b="1" dirty="0"/>
              <a:t>: </a:t>
            </a:r>
            <a:r>
              <a:rPr lang="ko-KR" altLang="en-US" sz="1600" b="1" dirty="0"/>
              <a:t>결제 확인 화면</a:t>
            </a:r>
            <a:r>
              <a:rPr lang="en-US" altLang="ko-KR" sz="1600" b="1" dirty="0"/>
              <a:t>, </a:t>
            </a:r>
            <a:r>
              <a:rPr lang="ko-KR" altLang="en-US" sz="1600" b="1" dirty="0"/>
              <a:t>결제</a:t>
            </a:r>
            <a:r>
              <a:rPr lang="en-US" altLang="ko-KR" sz="1600" b="1" dirty="0"/>
              <a:t>, </a:t>
            </a:r>
            <a:r>
              <a:rPr lang="ko-KR" altLang="en-US" sz="1600" b="1" dirty="0"/>
              <a:t>주문완료 화면</a:t>
            </a:r>
            <a:endParaRPr lang="en-US" altLang="ko-KR" sz="1600" b="1" dirty="0"/>
          </a:p>
          <a:p>
            <a:r>
              <a:rPr lang="ko-KR" altLang="en-US" sz="1600" b="1" dirty="0"/>
              <a:t>구현 기능</a:t>
            </a:r>
            <a:r>
              <a:rPr lang="en-US" altLang="ko-KR" sz="1600" b="1" dirty="0"/>
              <a:t>: -</a:t>
            </a:r>
            <a:r>
              <a:rPr lang="ko-KR" altLang="en-US" sz="1600" b="1" dirty="0"/>
              <a:t>결제 </a:t>
            </a:r>
            <a:r>
              <a:rPr lang="ko-KR" altLang="en-US" sz="1600" b="1" dirty="0" smtClean="0"/>
              <a:t>구현</a:t>
            </a:r>
            <a:r>
              <a:rPr lang="en-US" altLang="ko-KR" sz="1600" b="1" dirty="0" smtClean="0"/>
              <a:t>(</a:t>
            </a:r>
            <a:r>
              <a:rPr lang="ko-KR" altLang="en-US" sz="1600" b="1" dirty="0" err="1" smtClean="0"/>
              <a:t>판매자나</a:t>
            </a:r>
            <a:r>
              <a:rPr lang="ko-KR" altLang="en-US" sz="1600" b="1" dirty="0" smtClean="0"/>
              <a:t> 구매자가 구매 취소 시 결제 취소</a:t>
            </a:r>
            <a:r>
              <a:rPr lang="en-US" altLang="ko-KR" sz="1600" b="1" dirty="0" smtClean="0"/>
              <a:t>(</a:t>
            </a:r>
            <a:r>
              <a:rPr lang="ko-KR" altLang="en-US" sz="1600" b="1" dirty="0" smtClean="0"/>
              <a:t>환불</a:t>
            </a:r>
            <a:r>
              <a:rPr lang="en-US" altLang="ko-KR" sz="1600" b="1" dirty="0" smtClean="0"/>
              <a:t>))</a:t>
            </a:r>
            <a:endParaRPr lang="en-US" altLang="ko-KR" sz="1600" b="1" dirty="0"/>
          </a:p>
          <a:p>
            <a:r>
              <a:rPr lang="en-US" altLang="ko-KR" sz="1600" b="1" dirty="0"/>
              <a:t> 	  -</a:t>
            </a:r>
            <a:r>
              <a:rPr lang="ko-KR" altLang="en-US" sz="1600" b="1" dirty="0"/>
              <a:t>클라이언트 측에서 가격변경 시도 시 거래 </a:t>
            </a:r>
            <a:r>
              <a:rPr lang="ko-KR" altLang="en-US" sz="1600" b="1" dirty="0" err="1"/>
              <a:t>미진행</a:t>
            </a:r>
            <a:r>
              <a:rPr lang="ko-KR" altLang="en-US" sz="1600" b="1" dirty="0"/>
              <a:t>  </a:t>
            </a:r>
            <a:endParaRPr lang="en-US" altLang="ko-KR" sz="1600" b="1" dirty="0"/>
          </a:p>
        </p:txBody>
      </p:sp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5900" y="2114549"/>
            <a:ext cx="4510099" cy="3709988"/>
          </a:xfrm>
          <a:prstGeom prst="rect">
            <a:avLst/>
          </a:prstGeom>
        </p:spPr>
      </p:pic>
      <p:pic>
        <p:nvPicPr>
          <p:cNvPr id="4" name="그림 3" descr="화면 캡처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1461" y="1659717"/>
            <a:ext cx="3509090" cy="2469369"/>
          </a:xfrm>
          <a:prstGeom prst="rect">
            <a:avLst/>
          </a:prstGeom>
        </p:spPr>
      </p:pic>
      <p:pic>
        <p:nvPicPr>
          <p:cNvPr id="22" name="그림 21" descr="화면 캡처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1461" y="4251303"/>
            <a:ext cx="3509090" cy="2502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287010"/>
      </p:ext>
    </p:extLst>
  </p:cSld>
  <p:clrMapOvr>
    <a:masterClrMapping/>
  </p:clrMapOvr>
  <p:transition spd="med"/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7" name="표 10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2806226"/>
              </p:ext>
            </p:extLst>
          </p:nvPr>
        </p:nvGraphicFramePr>
        <p:xfrm>
          <a:off x="-1" y="499532"/>
          <a:ext cx="828675" cy="63584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15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77152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700" b="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맑은 고딕"/>
                          <a:ea typeface="맑은 고딕"/>
                        </a:rPr>
                        <a:t>목차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프로젝트 개요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주제 선정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프로젝트 계획</a:t>
                      </a:r>
                      <a:endParaRPr kumimoji="0" lang="ko-KR" altLang="en-US" sz="700" b="0" i="0" u="none" strike="noStrike" kern="1200" cap="none" spc="0" normalizeH="0" dirty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사이트 구성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en-US" altLang="ko-KR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Use Case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en-US" altLang="ko-KR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+mn-lt"/>
                          <a:ea typeface="+mn-ea"/>
                          <a:cs typeface="+mn-cs"/>
                        </a:rPr>
                        <a:t>WBS,FBS</a:t>
                      </a:r>
                      <a:endParaRPr kumimoji="0" lang="ko-KR" altLang="en-US" sz="700" b="0" i="0" u="none" strike="noStrike" kern="1200" cap="none" spc="0" normalizeH="0" dirty="0">
                        <a:solidFill>
                          <a:srgbClr val="44546A">
                            <a:lumMod val="75000"/>
                          </a:srgb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en-US" altLang="ko-KR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DB</a:t>
                      </a:r>
                      <a:r>
                        <a:rPr kumimoji="0" lang="ko-KR" altLang="en-US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설계</a:t>
                      </a:r>
                      <a:endParaRPr kumimoji="0" lang="ko-KR" altLang="en-US" sz="700" b="0" i="0" u="none" strike="noStrike" kern="1200" cap="none" spc="0" normalizeH="0" dirty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클래스 다이어그램</a:t>
                      </a:r>
                      <a:endParaRPr kumimoji="0" lang="ko-KR" altLang="en-US" sz="700" b="0" i="0" u="none" strike="noStrike" kern="1200" cap="none" spc="0" normalizeH="0" dirty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B8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스토리보드</a:t>
                      </a:r>
                      <a:r>
                        <a:rPr kumimoji="0" lang="en-US" altLang="ko-KR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, </a:t>
                      </a:r>
                      <a:r>
                        <a:rPr kumimoji="0" lang="ko-KR" altLang="en-US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기술</a:t>
                      </a:r>
                      <a:endParaRPr kumimoji="0" lang="ko-KR" altLang="en-US" sz="700" b="0" i="0" u="none" strike="noStrike" kern="1200" cap="none" spc="0" normalizeH="0" dirty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108" name="타원 107"/>
          <p:cNvSpPr/>
          <p:nvPr/>
        </p:nvSpPr>
        <p:spPr>
          <a:xfrm>
            <a:off x="301859" y="123348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9" name="타원 108"/>
          <p:cNvSpPr/>
          <p:nvPr/>
        </p:nvSpPr>
        <p:spPr>
          <a:xfrm>
            <a:off x="301858" y="187166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0" name="타원 109"/>
          <p:cNvSpPr/>
          <p:nvPr/>
        </p:nvSpPr>
        <p:spPr>
          <a:xfrm>
            <a:off x="301857" y="2509837"/>
            <a:ext cx="276225" cy="276225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1" name="타원 110"/>
          <p:cNvSpPr/>
          <p:nvPr/>
        </p:nvSpPr>
        <p:spPr>
          <a:xfrm>
            <a:off x="301856" y="3148012"/>
            <a:ext cx="276225" cy="276225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2" name="타원 111"/>
          <p:cNvSpPr/>
          <p:nvPr/>
        </p:nvSpPr>
        <p:spPr>
          <a:xfrm>
            <a:off x="301855" y="378618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3" name="타원 112"/>
          <p:cNvSpPr/>
          <p:nvPr/>
        </p:nvSpPr>
        <p:spPr>
          <a:xfrm>
            <a:off x="301849" y="5095870"/>
            <a:ext cx="276225" cy="276225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4" name="타원 113"/>
          <p:cNvSpPr/>
          <p:nvPr/>
        </p:nvSpPr>
        <p:spPr>
          <a:xfrm>
            <a:off x="301850" y="442436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5" name="타원 114"/>
          <p:cNvSpPr/>
          <p:nvPr/>
        </p:nvSpPr>
        <p:spPr>
          <a:xfrm>
            <a:off x="301852" y="570071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6" name="타원 115"/>
          <p:cNvSpPr/>
          <p:nvPr/>
        </p:nvSpPr>
        <p:spPr>
          <a:xfrm>
            <a:off x="301851" y="6338887"/>
            <a:ext cx="276225" cy="276225"/>
          </a:xfrm>
          <a:prstGeom prst="ellipse">
            <a:avLst/>
          </a:prstGeom>
          <a:solidFill>
            <a:srgbClr val="FF8B8B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9" name="직사각형 118"/>
          <p:cNvSpPr/>
          <p:nvPr/>
        </p:nvSpPr>
        <p:spPr>
          <a:xfrm>
            <a:off x="0" y="10869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2" latinLnBrk="0">
              <a:lnSpc>
                <a:spcPct val="150000"/>
              </a:lnSpc>
              <a:defRPr lang="ko-KR"/>
            </a:pPr>
            <a:r>
              <a:rPr lang="ko-KR" altLang="en-US" sz="2000" b="1" kern="0" dirty="0">
                <a:solidFill>
                  <a:srgbClr val="FA3C71"/>
                </a:solidFill>
                <a:latin typeface="맑은 고딕"/>
                <a:ea typeface="맑은 고딕"/>
              </a:rPr>
              <a:t>스토리보드 </a:t>
            </a:r>
            <a:r>
              <a:rPr lang="en-US" altLang="ko-KR" sz="2000" b="1" kern="0" dirty="0">
                <a:solidFill>
                  <a:srgbClr val="FA3C71"/>
                </a:solidFill>
                <a:latin typeface="맑은 고딕"/>
                <a:ea typeface="맑은 고딕"/>
              </a:rPr>
              <a:t>- </a:t>
            </a:r>
            <a:r>
              <a:rPr lang="ko-KR" altLang="en-US" sz="2000" b="1" kern="0" dirty="0" smtClean="0">
                <a:solidFill>
                  <a:srgbClr val="FA3C71"/>
                </a:solidFill>
                <a:latin typeface="맑은 고딕"/>
                <a:ea typeface="맑은 고딕"/>
              </a:rPr>
              <a:t>사용</a:t>
            </a:r>
            <a:r>
              <a:rPr lang="ko-KR" altLang="en-US" sz="2000" b="1" kern="0" dirty="0">
                <a:solidFill>
                  <a:srgbClr val="FA3C71"/>
                </a:solidFill>
                <a:latin typeface="맑은 고딕"/>
                <a:ea typeface="맑은 고딕"/>
              </a:rPr>
              <a:t>자</a:t>
            </a:r>
            <a:endParaRPr lang="ko-KR" altLang="en-US" sz="3600" kern="0" dirty="0">
              <a:solidFill>
                <a:prstClr val="black">
                  <a:lumMod val="75000"/>
                  <a:lumOff val="25000"/>
                </a:prstClr>
              </a:solidFill>
              <a:latin typeface="맑은 고딕"/>
              <a:ea typeface="맑은 고딕"/>
            </a:endParaRPr>
          </a:p>
        </p:txBody>
      </p:sp>
      <p:sp>
        <p:nvSpPr>
          <p:cNvPr id="79" name="타원 78"/>
          <p:cNvSpPr/>
          <p:nvPr/>
        </p:nvSpPr>
        <p:spPr>
          <a:xfrm>
            <a:off x="314213" y="64446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6335" y="1417674"/>
            <a:ext cx="9568800" cy="52947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1295398" y="751415"/>
            <a:ext cx="17652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smtClean="0"/>
              <a:t>배</a:t>
            </a:r>
            <a:r>
              <a:rPr lang="ko-KR" altLang="en-US" sz="1600" b="1" dirty="0"/>
              <a:t>너</a:t>
            </a:r>
            <a:r>
              <a:rPr lang="ko-KR" altLang="en-US" sz="1600" b="1" dirty="0" smtClean="0"/>
              <a:t> </a:t>
            </a:r>
            <a:r>
              <a:rPr lang="en-US" altLang="ko-KR" sz="1600" b="1" dirty="0" smtClean="0"/>
              <a:t>– </a:t>
            </a:r>
            <a:r>
              <a:rPr lang="ko-KR" altLang="en-US" sz="1600" b="1" dirty="0" smtClean="0"/>
              <a:t>관리화면</a:t>
            </a:r>
            <a:endParaRPr lang="en-US" altLang="ko-KR" sz="1600" b="1" dirty="0" smtClean="0"/>
          </a:p>
          <a:p>
            <a:r>
              <a:rPr lang="ko-KR" altLang="en-US" sz="1600" dirty="0" smtClean="0"/>
              <a:t>전문가 배너 등록</a:t>
            </a:r>
            <a:endParaRPr lang="en-US" altLang="ko-KR" sz="1600" b="1" dirty="0" smtClean="0"/>
          </a:p>
        </p:txBody>
      </p:sp>
    </p:spTree>
    <p:extLst>
      <p:ext uri="{BB962C8B-B14F-4D97-AF65-F5344CB8AC3E}">
        <p14:creationId xmlns:p14="http://schemas.microsoft.com/office/powerpoint/2010/main" val="351554476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7" name="표 10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0651011"/>
              </p:ext>
            </p:extLst>
          </p:nvPr>
        </p:nvGraphicFramePr>
        <p:xfrm>
          <a:off x="-1" y="499532"/>
          <a:ext cx="828675" cy="63584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15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7152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700" b="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맑은 고딕"/>
                          <a:ea typeface="맑은 고딕"/>
                        </a:rPr>
                        <a:t>목차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프로젝트 개요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주제 선정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프로젝트 계획</a:t>
                      </a:r>
                      <a:endParaRPr kumimoji="0" lang="ko-KR" altLang="en-US" sz="700" b="0" i="0" u="none" strike="noStrike" kern="1200" cap="none" spc="0" normalizeH="0" dirty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사이트 구성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en-US" altLang="ko-KR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Use Case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en-US" altLang="ko-KR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+mn-lt"/>
                          <a:ea typeface="+mn-ea"/>
                          <a:cs typeface="+mn-cs"/>
                        </a:rPr>
                        <a:t>WBS,FBS</a:t>
                      </a:r>
                      <a:endParaRPr kumimoji="0" lang="ko-KR" altLang="en-US" sz="700" b="0" i="0" u="none" strike="noStrike" kern="1200" cap="none" spc="0" normalizeH="0" dirty="0">
                        <a:solidFill>
                          <a:srgbClr val="44546A">
                            <a:lumMod val="75000"/>
                          </a:srgb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en-US" altLang="ko-KR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DB</a:t>
                      </a:r>
                      <a:r>
                        <a:rPr kumimoji="0" lang="ko-KR" altLang="en-US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설계</a:t>
                      </a:r>
                      <a:endParaRPr kumimoji="0" lang="ko-KR" altLang="en-US" sz="700" b="0" i="0" u="none" strike="noStrike" kern="1200" cap="none" spc="0" normalizeH="0" dirty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클래스 다이어그램</a:t>
                      </a:r>
                      <a:endParaRPr kumimoji="0" lang="ko-KR" altLang="en-US" sz="700" b="0" i="0" u="none" strike="noStrike" kern="1200" cap="none" spc="0" normalizeH="0" dirty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B8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스토리보드</a:t>
                      </a:r>
                      <a:r>
                        <a:rPr kumimoji="0" lang="en-US" altLang="ko-KR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, </a:t>
                      </a:r>
                      <a:r>
                        <a:rPr kumimoji="0" lang="ko-KR" altLang="en-US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기술</a:t>
                      </a:r>
                      <a:endParaRPr kumimoji="0" lang="ko-KR" altLang="en-US" sz="700" b="0" i="0" u="none" strike="noStrike" kern="1200" cap="none" spc="0" normalizeH="0" dirty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</a:tbl>
          </a:graphicData>
        </a:graphic>
      </p:graphicFrame>
      <p:sp>
        <p:nvSpPr>
          <p:cNvPr id="108" name="타원 107"/>
          <p:cNvSpPr/>
          <p:nvPr/>
        </p:nvSpPr>
        <p:spPr>
          <a:xfrm>
            <a:off x="301859" y="123348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9" name="타원 108"/>
          <p:cNvSpPr/>
          <p:nvPr/>
        </p:nvSpPr>
        <p:spPr>
          <a:xfrm>
            <a:off x="301858" y="187166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0" name="타원 109"/>
          <p:cNvSpPr/>
          <p:nvPr/>
        </p:nvSpPr>
        <p:spPr>
          <a:xfrm>
            <a:off x="301857" y="2509837"/>
            <a:ext cx="276225" cy="276225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1" name="타원 110"/>
          <p:cNvSpPr/>
          <p:nvPr/>
        </p:nvSpPr>
        <p:spPr>
          <a:xfrm>
            <a:off x="301856" y="3148012"/>
            <a:ext cx="276225" cy="276225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2" name="타원 111"/>
          <p:cNvSpPr/>
          <p:nvPr/>
        </p:nvSpPr>
        <p:spPr>
          <a:xfrm>
            <a:off x="301855" y="378618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3" name="타원 112"/>
          <p:cNvSpPr/>
          <p:nvPr/>
        </p:nvSpPr>
        <p:spPr>
          <a:xfrm>
            <a:off x="301849" y="5095870"/>
            <a:ext cx="276225" cy="276225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4" name="타원 113"/>
          <p:cNvSpPr/>
          <p:nvPr/>
        </p:nvSpPr>
        <p:spPr>
          <a:xfrm>
            <a:off x="301850" y="442436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5" name="타원 114"/>
          <p:cNvSpPr/>
          <p:nvPr/>
        </p:nvSpPr>
        <p:spPr>
          <a:xfrm>
            <a:off x="301852" y="570071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6" name="타원 115"/>
          <p:cNvSpPr/>
          <p:nvPr/>
        </p:nvSpPr>
        <p:spPr>
          <a:xfrm>
            <a:off x="301851" y="6338887"/>
            <a:ext cx="276225" cy="276225"/>
          </a:xfrm>
          <a:prstGeom prst="ellipse">
            <a:avLst/>
          </a:prstGeom>
          <a:solidFill>
            <a:srgbClr val="FF8B8B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9" name="직사각형 118"/>
          <p:cNvSpPr/>
          <p:nvPr/>
        </p:nvSpPr>
        <p:spPr>
          <a:xfrm>
            <a:off x="0" y="10869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2" latinLnBrk="0">
              <a:lnSpc>
                <a:spcPct val="150000"/>
              </a:lnSpc>
              <a:defRPr lang="ko-KR"/>
            </a:pPr>
            <a:r>
              <a:rPr lang="ko-KR" altLang="en-US" sz="2000" b="1" kern="0" dirty="0">
                <a:solidFill>
                  <a:srgbClr val="FA3C71"/>
                </a:solidFill>
                <a:latin typeface="맑은 고딕"/>
                <a:ea typeface="맑은 고딕"/>
              </a:rPr>
              <a:t>스토리보드 </a:t>
            </a:r>
            <a:r>
              <a:rPr lang="en-US" altLang="ko-KR" sz="2000" b="1" kern="0" dirty="0">
                <a:solidFill>
                  <a:srgbClr val="FA3C71"/>
                </a:solidFill>
                <a:latin typeface="맑은 고딕"/>
                <a:ea typeface="맑은 고딕"/>
              </a:rPr>
              <a:t>- </a:t>
            </a:r>
            <a:r>
              <a:rPr lang="ko-KR" altLang="en-US" sz="2000" b="1" kern="0" dirty="0" smtClean="0">
                <a:solidFill>
                  <a:srgbClr val="FA3C71"/>
                </a:solidFill>
                <a:latin typeface="맑은 고딕"/>
                <a:ea typeface="맑은 고딕"/>
              </a:rPr>
              <a:t>사용</a:t>
            </a:r>
            <a:r>
              <a:rPr lang="ko-KR" altLang="en-US" sz="2000" b="1" kern="0" dirty="0">
                <a:solidFill>
                  <a:srgbClr val="FA3C71"/>
                </a:solidFill>
                <a:latin typeface="맑은 고딕"/>
                <a:ea typeface="맑은 고딕"/>
              </a:rPr>
              <a:t>자</a:t>
            </a:r>
            <a:endParaRPr lang="ko-KR" altLang="en-US" sz="3600" kern="0" dirty="0">
              <a:solidFill>
                <a:prstClr val="black">
                  <a:lumMod val="75000"/>
                  <a:lumOff val="25000"/>
                </a:prstClr>
              </a:solidFill>
              <a:latin typeface="맑은 고딕"/>
              <a:ea typeface="맑은 고딕"/>
            </a:endParaRPr>
          </a:p>
        </p:txBody>
      </p:sp>
      <p:sp>
        <p:nvSpPr>
          <p:cNvPr id="79" name="타원 78"/>
          <p:cNvSpPr/>
          <p:nvPr/>
        </p:nvSpPr>
        <p:spPr>
          <a:xfrm>
            <a:off x="314213" y="64446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295398" y="751415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smtClean="0"/>
              <a:t>구매관리</a:t>
            </a:r>
            <a:endParaRPr lang="en-US" altLang="ko-KR" sz="1600" b="1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9225" y="1233487"/>
            <a:ext cx="7246822" cy="5033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3632744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7" name="표 10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2847331"/>
              </p:ext>
            </p:extLst>
          </p:nvPr>
        </p:nvGraphicFramePr>
        <p:xfrm>
          <a:off x="-1" y="499532"/>
          <a:ext cx="828675" cy="63584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15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7152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700" b="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맑은 고딕"/>
                          <a:ea typeface="맑은 고딕"/>
                        </a:rPr>
                        <a:t>목차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프로젝트 개요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주제 선정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프로젝트 계획</a:t>
                      </a:r>
                      <a:endParaRPr kumimoji="0" lang="ko-KR" altLang="en-US" sz="700" b="0" i="0" u="none" strike="noStrike" kern="1200" cap="none" spc="0" normalizeH="0" dirty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사이트 구성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en-US" altLang="ko-KR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Use Case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en-US" altLang="ko-KR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+mn-lt"/>
                          <a:ea typeface="+mn-ea"/>
                          <a:cs typeface="+mn-cs"/>
                        </a:rPr>
                        <a:t>WBS,FBS</a:t>
                      </a:r>
                      <a:endParaRPr kumimoji="0" lang="ko-KR" altLang="en-US" sz="700" b="0" i="0" u="none" strike="noStrike" kern="1200" cap="none" spc="0" normalizeH="0" dirty="0">
                        <a:solidFill>
                          <a:srgbClr val="44546A">
                            <a:lumMod val="75000"/>
                          </a:srgb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en-US" altLang="ko-KR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DB</a:t>
                      </a:r>
                      <a:r>
                        <a:rPr kumimoji="0" lang="ko-KR" altLang="en-US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설계</a:t>
                      </a:r>
                      <a:endParaRPr kumimoji="0" lang="ko-KR" altLang="en-US" sz="700" b="0" i="0" u="none" strike="noStrike" kern="1200" cap="none" spc="0" normalizeH="0" dirty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클래스 다이어그램</a:t>
                      </a:r>
                      <a:endParaRPr kumimoji="0" lang="ko-KR" altLang="en-US" sz="700" b="0" i="0" u="none" strike="noStrike" kern="1200" cap="none" spc="0" normalizeH="0" dirty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B8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스토리보드</a:t>
                      </a:r>
                      <a:r>
                        <a:rPr kumimoji="0" lang="en-US" altLang="ko-KR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, </a:t>
                      </a:r>
                      <a:r>
                        <a:rPr kumimoji="0" lang="ko-KR" altLang="en-US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기술</a:t>
                      </a:r>
                      <a:endParaRPr kumimoji="0" lang="ko-KR" altLang="en-US" sz="700" b="0" i="0" u="none" strike="noStrike" kern="1200" cap="none" spc="0" normalizeH="0" dirty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</a:tbl>
          </a:graphicData>
        </a:graphic>
      </p:graphicFrame>
      <p:sp>
        <p:nvSpPr>
          <p:cNvPr id="108" name="타원 107"/>
          <p:cNvSpPr/>
          <p:nvPr/>
        </p:nvSpPr>
        <p:spPr>
          <a:xfrm>
            <a:off x="301859" y="123348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9" name="타원 108"/>
          <p:cNvSpPr/>
          <p:nvPr/>
        </p:nvSpPr>
        <p:spPr>
          <a:xfrm>
            <a:off x="301858" y="187166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0" name="타원 109"/>
          <p:cNvSpPr/>
          <p:nvPr/>
        </p:nvSpPr>
        <p:spPr>
          <a:xfrm>
            <a:off x="301857" y="2509837"/>
            <a:ext cx="276225" cy="276225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1" name="타원 110"/>
          <p:cNvSpPr/>
          <p:nvPr/>
        </p:nvSpPr>
        <p:spPr>
          <a:xfrm>
            <a:off x="301856" y="3148012"/>
            <a:ext cx="276225" cy="276225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2" name="타원 111"/>
          <p:cNvSpPr/>
          <p:nvPr/>
        </p:nvSpPr>
        <p:spPr>
          <a:xfrm>
            <a:off x="301855" y="378618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3" name="타원 112"/>
          <p:cNvSpPr/>
          <p:nvPr/>
        </p:nvSpPr>
        <p:spPr>
          <a:xfrm>
            <a:off x="301849" y="5095870"/>
            <a:ext cx="276225" cy="276225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4" name="타원 113"/>
          <p:cNvSpPr/>
          <p:nvPr/>
        </p:nvSpPr>
        <p:spPr>
          <a:xfrm>
            <a:off x="301850" y="442436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5" name="타원 114"/>
          <p:cNvSpPr/>
          <p:nvPr/>
        </p:nvSpPr>
        <p:spPr>
          <a:xfrm>
            <a:off x="301852" y="570071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6" name="타원 115"/>
          <p:cNvSpPr/>
          <p:nvPr/>
        </p:nvSpPr>
        <p:spPr>
          <a:xfrm>
            <a:off x="301851" y="6338887"/>
            <a:ext cx="276225" cy="276225"/>
          </a:xfrm>
          <a:prstGeom prst="ellipse">
            <a:avLst/>
          </a:prstGeom>
          <a:solidFill>
            <a:srgbClr val="FF8B8B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9" name="직사각형 118"/>
          <p:cNvSpPr/>
          <p:nvPr/>
        </p:nvSpPr>
        <p:spPr>
          <a:xfrm>
            <a:off x="0" y="10869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2" latinLnBrk="0">
              <a:lnSpc>
                <a:spcPct val="150000"/>
              </a:lnSpc>
              <a:defRPr lang="ko-KR"/>
            </a:pPr>
            <a:r>
              <a:rPr lang="ko-KR" altLang="en-US" sz="2000" b="1" kern="0" dirty="0">
                <a:solidFill>
                  <a:srgbClr val="FA3C71"/>
                </a:solidFill>
                <a:latin typeface="맑은 고딕"/>
                <a:ea typeface="맑은 고딕"/>
              </a:rPr>
              <a:t>스토리보드 </a:t>
            </a:r>
            <a:r>
              <a:rPr lang="en-US" altLang="ko-KR" sz="2000" b="1" kern="0" dirty="0">
                <a:solidFill>
                  <a:srgbClr val="FA3C71"/>
                </a:solidFill>
                <a:latin typeface="맑은 고딕"/>
                <a:ea typeface="맑은 고딕"/>
              </a:rPr>
              <a:t>- </a:t>
            </a:r>
            <a:r>
              <a:rPr lang="ko-KR" altLang="en-US" sz="2000" b="1" kern="0" dirty="0" smtClean="0">
                <a:solidFill>
                  <a:srgbClr val="FA3C71"/>
                </a:solidFill>
                <a:latin typeface="맑은 고딕"/>
                <a:ea typeface="맑은 고딕"/>
              </a:rPr>
              <a:t>사용</a:t>
            </a:r>
            <a:r>
              <a:rPr lang="ko-KR" altLang="en-US" sz="2000" b="1" kern="0" dirty="0">
                <a:solidFill>
                  <a:srgbClr val="FA3C71"/>
                </a:solidFill>
                <a:latin typeface="맑은 고딕"/>
                <a:ea typeface="맑은 고딕"/>
              </a:rPr>
              <a:t>자</a:t>
            </a:r>
            <a:endParaRPr lang="ko-KR" altLang="en-US" sz="3600" kern="0" dirty="0">
              <a:solidFill>
                <a:prstClr val="black">
                  <a:lumMod val="75000"/>
                  <a:lumOff val="25000"/>
                </a:prstClr>
              </a:solidFill>
              <a:latin typeface="맑은 고딕"/>
              <a:ea typeface="맑은 고딕"/>
            </a:endParaRPr>
          </a:p>
        </p:txBody>
      </p:sp>
      <p:sp>
        <p:nvSpPr>
          <p:cNvPr id="79" name="타원 78"/>
          <p:cNvSpPr/>
          <p:nvPr/>
        </p:nvSpPr>
        <p:spPr>
          <a:xfrm>
            <a:off x="314213" y="64446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295398" y="751415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smtClean="0"/>
              <a:t>판매관리</a:t>
            </a:r>
            <a:endParaRPr lang="en-US" altLang="ko-KR" sz="1600" b="1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599" y="1233487"/>
            <a:ext cx="7119825" cy="53516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6557285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7" name="표 10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3873167"/>
              </p:ext>
            </p:extLst>
          </p:nvPr>
        </p:nvGraphicFramePr>
        <p:xfrm>
          <a:off x="-1" y="499532"/>
          <a:ext cx="828675" cy="63584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15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7152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700" b="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맑은 고딕"/>
                          <a:ea typeface="맑은 고딕"/>
                        </a:rPr>
                        <a:t>목차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프로젝트 개요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주제 선정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프로젝트 계획</a:t>
                      </a:r>
                      <a:endParaRPr kumimoji="0" lang="ko-KR" altLang="en-US" sz="700" b="0" i="0" u="none" strike="noStrike" kern="1200" cap="none" spc="0" normalizeH="0" dirty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사이트 구성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en-US" altLang="ko-KR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Use Case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en-US" altLang="ko-KR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+mn-lt"/>
                          <a:ea typeface="+mn-ea"/>
                          <a:cs typeface="+mn-cs"/>
                        </a:rPr>
                        <a:t>WBS,FBS</a:t>
                      </a:r>
                      <a:endParaRPr kumimoji="0" lang="ko-KR" altLang="en-US" sz="700" b="0" i="0" u="none" strike="noStrike" kern="1200" cap="none" spc="0" normalizeH="0" dirty="0">
                        <a:solidFill>
                          <a:srgbClr val="44546A">
                            <a:lumMod val="75000"/>
                          </a:srgb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en-US" altLang="ko-KR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DB</a:t>
                      </a:r>
                      <a:r>
                        <a:rPr kumimoji="0" lang="ko-KR" altLang="en-US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설계</a:t>
                      </a:r>
                      <a:endParaRPr kumimoji="0" lang="ko-KR" altLang="en-US" sz="700" b="0" i="0" u="none" strike="noStrike" kern="1200" cap="none" spc="0" normalizeH="0" dirty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클래스 다이어그램</a:t>
                      </a:r>
                      <a:endParaRPr kumimoji="0" lang="ko-KR" altLang="en-US" sz="700" b="0" i="0" u="none" strike="noStrike" kern="1200" cap="none" spc="0" normalizeH="0" dirty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B8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스토리보드</a:t>
                      </a:r>
                      <a:r>
                        <a:rPr kumimoji="0" lang="en-US" altLang="ko-KR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, </a:t>
                      </a:r>
                      <a:r>
                        <a:rPr kumimoji="0" lang="ko-KR" altLang="en-US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기술</a:t>
                      </a:r>
                      <a:endParaRPr kumimoji="0" lang="ko-KR" altLang="en-US" sz="700" b="0" i="0" u="none" strike="noStrike" kern="1200" cap="none" spc="0" normalizeH="0" dirty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</a:tbl>
          </a:graphicData>
        </a:graphic>
      </p:graphicFrame>
      <p:sp>
        <p:nvSpPr>
          <p:cNvPr id="108" name="타원 107"/>
          <p:cNvSpPr/>
          <p:nvPr/>
        </p:nvSpPr>
        <p:spPr>
          <a:xfrm>
            <a:off x="301859" y="123348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9" name="타원 108"/>
          <p:cNvSpPr/>
          <p:nvPr/>
        </p:nvSpPr>
        <p:spPr>
          <a:xfrm>
            <a:off x="301858" y="187166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0" name="타원 109"/>
          <p:cNvSpPr/>
          <p:nvPr/>
        </p:nvSpPr>
        <p:spPr>
          <a:xfrm>
            <a:off x="301857" y="2509837"/>
            <a:ext cx="276225" cy="276225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1" name="타원 110"/>
          <p:cNvSpPr/>
          <p:nvPr/>
        </p:nvSpPr>
        <p:spPr>
          <a:xfrm>
            <a:off x="301856" y="3148012"/>
            <a:ext cx="276225" cy="276225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2" name="타원 111"/>
          <p:cNvSpPr/>
          <p:nvPr/>
        </p:nvSpPr>
        <p:spPr>
          <a:xfrm>
            <a:off x="301855" y="378618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3" name="타원 112"/>
          <p:cNvSpPr/>
          <p:nvPr/>
        </p:nvSpPr>
        <p:spPr>
          <a:xfrm>
            <a:off x="301849" y="5095870"/>
            <a:ext cx="276225" cy="276225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4" name="타원 113"/>
          <p:cNvSpPr/>
          <p:nvPr/>
        </p:nvSpPr>
        <p:spPr>
          <a:xfrm>
            <a:off x="301850" y="442436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5" name="타원 114"/>
          <p:cNvSpPr/>
          <p:nvPr/>
        </p:nvSpPr>
        <p:spPr>
          <a:xfrm>
            <a:off x="301852" y="570071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6" name="타원 115"/>
          <p:cNvSpPr/>
          <p:nvPr/>
        </p:nvSpPr>
        <p:spPr>
          <a:xfrm>
            <a:off x="301851" y="6338887"/>
            <a:ext cx="276225" cy="276225"/>
          </a:xfrm>
          <a:prstGeom prst="ellipse">
            <a:avLst/>
          </a:prstGeom>
          <a:solidFill>
            <a:srgbClr val="FF8B8B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9" name="직사각형 118"/>
          <p:cNvSpPr/>
          <p:nvPr/>
        </p:nvSpPr>
        <p:spPr>
          <a:xfrm>
            <a:off x="0" y="10869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2" latinLnBrk="0">
              <a:lnSpc>
                <a:spcPct val="150000"/>
              </a:lnSpc>
              <a:defRPr lang="ko-KR"/>
            </a:pPr>
            <a:r>
              <a:rPr lang="ko-KR" altLang="en-US" sz="2000" b="1" kern="0" dirty="0">
                <a:solidFill>
                  <a:srgbClr val="FA3C71"/>
                </a:solidFill>
                <a:latin typeface="맑은 고딕"/>
                <a:ea typeface="맑은 고딕"/>
              </a:rPr>
              <a:t>스토리보드 </a:t>
            </a:r>
            <a:r>
              <a:rPr lang="en-US" altLang="ko-KR" sz="2000" b="1" kern="0" dirty="0">
                <a:solidFill>
                  <a:srgbClr val="FA3C71"/>
                </a:solidFill>
                <a:latin typeface="맑은 고딕"/>
                <a:ea typeface="맑은 고딕"/>
              </a:rPr>
              <a:t>- </a:t>
            </a:r>
            <a:r>
              <a:rPr lang="ko-KR" altLang="en-US" sz="2000" b="1" kern="0" dirty="0" smtClean="0">
                <a:solidFill>
                  <a:srgbClr val="FA3C71"/>
                </a:solidFill>
                <a:latin typeface="맑은 고딕"/>
                <a:ea typeface="맑은 고딕"/>
              </a:rPr>
              <a:t>사용</a:t>
            </a:r>
            <a:r>
              <a:rPr lang="ko-KR" altLang="en-US" sz="2000" b="1" kern="0" dirty="0">
                <a:solidFill>
                  <a:srgbClr val="FA3C71"/>
                </a:solidFill>
                <a:latin typeface="맑은 고딕"/>
                <a:ea typeface="맑은 고딕"/>
              </a:rPr>
              <a:t>자</a:t>
            </a:r>
            <a:endParaRPr lang="ko-KR" altLang="en-US" sz="3600" kern="0" dirty="0">
              <a:solidFill>
                <a:prstClr val="black">
                  <a:lumMod val="75000"/>
                  <a:lumOff val="25000"/>
                </a:prstClr>
              </a:solidFill>
              <a:latin typeface="맑은 고딕"/>
              <a:ea typeface="맑은 고딕"/>
            </a:endParaRPr>
          </a:p>
        </p:txBody>
      </p:sp>
      <p:sp>
        <p:nvSpPr>
          <p:cNvPr id="79" name="타원 78"/>
          <p:cNvSpPr/>
          <p:nvPr/>
        </p:nvSpPr>
        <p:spPr>
          <a:xfrm>
            <a:off x="314213" y="64446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295398" y="751415"/>
            <a:ext cx="24561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smtClean="0"/>
              <a:t>카테고리</a:t>
            </a:r>
            <a:r>
              <a:rPr lang="en-US" altLang="ko-KR" sz="1600" b="1" dirty="0" smtClean="0"/>
              <a:t>(</a:t>
            </a:r>
            <a:r>
              <a:rPr lang="ko-KR" altLang="en-US" sz="1600" b="1" dirty="0" smtClean="0"/>
              <a:t>검색</a:t>
            </a:r>
            <a:r>
              <a:rPr lang="en-US" altLang="ko-KR" sz="1600" b="1" dirty="0" smtClean="0"/>
              <a:t>) </a:t>
            </a:r>
            <a:r>
              <a:rPr lang="ko-KR" altLang="en-US" sz="1600" b="1" dirty="0" smtClean="0"/>
              <a:t>상품목록</a:t>
            </a:r>
            <a:endParaRPr lang="en-US" altLang="ko-KR" sz="1600" b="1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0808" y="1337280"/>
            <a:ext cx="6286342" cy="48978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71447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7" name="표 10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073658"/>
              </p:ext>
            </p:extLst>
          </p:nvPr>
        </p:nvGraphicFramePr>
        <p:xfrm>
          <a:off x="-1" y="499532"/>
          <a:ext cx="828675" cy="63584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15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77152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700" b="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맑은 고딕"/>
                          <a:ea typeface="맑은 고딕"/>
                        </a:rPr>
                        <a:t>목차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프로젝트 개요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주제 선정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프로젝트 계획</a:t>
                      </a:r>
                      <a:endParaRPr kumimoji="0" lang="ko-KR" altLang="en-US" sz="700" b="0" i="0" u="none" strike="noStrike" kern="1200" cap="none" spc="0" normalizeH="0" dirty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사이트 구성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en-US" altLang="ko-KR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Use Case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en-US" altLang="ko-KR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+mn-lt"/>
                          <a:ea typeface="+mn-ea"/>
                          <a:cs typeface="+mn-cs"/>
                        </a:rPr>
                        <a:t>WBS,FBS</a:t>
                      </a:r>
                      <a:endParaRPr kumimoji="0" lang="ko-KR" altLang="en-US" sz="700" b="0" i="0" u="none" strike="noStrike" kern="1200" cap="none" spc="0" normalizeH="0" dirty="0">
                        <a:solidFill>
                          <a:srgbClr val="44546A">
                            <a:lumMod val="75000"/>
                          </a:srgb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en-US" altLang="ko-KR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DB</a:t>
                      </a:r>
                      <a:r>
                        <a:rPr kumimoji="0" lang="ko-KR" altLang="en-US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설계</a:t>
                      </a:r>
                      <a:endParaRPr kumimoji="0" lang="ko-KR" altLang="en-US" sz="700" b="0" i="0" u="none" strike="noStrike" kern="1200" cap="none" spc="0" normalizeH="0" dirty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클래스 다이어그램</a:t>
                      </a:r>
                      <a:endParaRPr kumimoji="0" lang="ko-KR" altLang="en-US" sz="700" b="0" i="0" u="none" strike="noStrike" kern="1200" cap="none" spc="0" normalizeH="0" dirty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B8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스토리보드</a:t>
                      </a:r>
                      <a:r>
                        <a:rPr kumimoji="0" lang="en-US" altLang="ko-KR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, </a:t>
                      </a:r>
                      <a:r>
                        <a:rPr kumimoji="0" lang="ko-KR" altLang="en-US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기술</a:t>
                      </a:r>
                      <a:endParaRPr kumimoji="0" lang="ko-KR" altLang="en-US" sz="700" b="0" i="0" u="none" strike="noStrike" kern="1200" cap="none" spc="0" normalizeH="0" dirty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108" name="타원 107"/>
          <p:cNvSpPr/>
          <p:nvPr/>
        </p:nvSpPr>
        <p:spPr>
          <a:xfrm>
            <a:off x="301859" y="123348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9" name="타원 108"/>
          <p:cNvSpPr/>
          <p:nvPr/>
        </p:nvSpPr>
        <p:spPr>
          <a:xfrm>
            <a:off x="301858" y="187166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0" name="타원 109"/>
          <p:cNvSpPr/>
          <p:nvPr/>
        </p:nvSpPr>
        <p:spPr>
          <a:xfrm>
            <a:off x="301857" y="2509837"/>
            <a:ext cx="276225" cy="276225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1" name="타원 110"/>
          <p:cNvSpPr/>
          <p:nvPr/>
        </p:nvSpPr>
        <p:spPr>
          <a:xfrm>
            <a:off x="301856" y="3148012"/>
            <a:ext cx="276225" cy="276225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2" name="타원 111"/>
          <p:cNvSpPr/>
          <p:nvPr/>
        </p:nvSpPr>
        <p:spPr>
          <a:xfrm>
            <a:off x="301855" y="378618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3" name="타원 112"/>
          <p:cNvSpPr/>
          <p:nvPr/>
        </p:nvSpPr>
        <p:spPr>
          <a:xfrm>
            <a:off x="301849" y="5095870"/>
            <a:ext cx="276225" cy="276225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4" name="타원 113"/>
          <p:cNvSpPr/>
          <p:nvPr/>
        </p:nvSpPr>
        <p:spPr>
          <a:xfrm>
            <a:off x="301850" y="442436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5" name="타원 114"/>
          <p:cNvSpPr/>
          <p:nvPr/>
        </p:nvSpPr>
        <p:spPr>
          <a:xfrm>
            <a:off x="301852" y="570071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6" name="타원 115"/>
          <p:cNvSpPr/>
          <p:nvPr/>
        </p:nvSpPr>
        <p:spPr>
          <a:xfrm>
            <a:off x="301851" y="6338887"/>
            <a:ext cx="276225" cy="276225"/>
          </a:xfrm>
          <a:prstGeom prst="ellipse">
            <a:avLst/>
          </a:prstGeom>
          <a:solidFill>
            <a:srgbClr val="FF8B8B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9" name="직사각형 118"/>
          <p:cNvSpPr/>
          <p:nvPr/>
        </p:nvSpPr>
        <p:spPr>
          <a:xfrm>
            <a:off x="0" y="10869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2" latinLnBrk="0">
              <a:lnSpc>
                <a:spcPct val="150000"/>
              </a:lnSpc>
              <a:defRPr lang="ko-KR"/>
            </a:pPr>
            <a:r>
              <a:rPr lang="ko-KR" altLang="en-US" sz="2000" b="1" kern="0" dirty="0">
                <a:solidFill>
                  <a:srgbClr val="FA3C71"/>
                </a:solidFill>
                <a:latin typeface="맑은 고딕"/>
                <a:ea typeface="맑은 고딕"/>
              </a:rPr>
              <a:t>스토리보드 </a:t>
            </a:r>
            <a:r>
              <a:rPr lang="en-US" altLang="ko-KR" sz="2000" b="1" kern="0" dirty="0">
                <a:solidFill>
                  <a:srgbClr val="FA3C71"/>
                </a:solidFill>
                <a:latin typeface="맑은 고딕"/>
                <a:ea typeface="맑은 고딕"/>
              </a:rPr>
              <a:t>- </a:t>
            </a:r>
            <a:r>
              <a:rPr lang="ko-KR" altLang="en-US" sz="2000" b="1" kern="0" dirty="0" smtClean="0">
                <a:solidFill>
                  <a:srgbClr val="FA3C71"/>
                </a:solidFill>
                <a:latin typeface="맑은 고딕"/>
                <a:ea typeface="맑은 고딕"/>
              </a:rPr>
              <a:t>사용</a:t>
            </a:r>
            <a:r>
              <a:rPr lang="ko-KR" altLang="en-US" sz="2000" b="1" kern="0" dirty="0">
                <a:solidFill>
                  <a:srgbClr val="FA3C71"/>
                </a:solidFill>
                <a:latin typeface="맑은 고딕"/>
                <a:ea typeface="맑은 고딕"/>
              </a:rPr>
              <a:t>자</a:t>
            </a:r>
            <a:endParaRPr lang="ko-KR" altLang="en-US" sz="3600" kern="0" dirty="0">
              <a:solidFill>
                <a:prstClr val="black">
                  <a:lumMod val="75000"/>
                  <a:lumOff val="25000"/>
                </a:prstClr>
              </a:solidFill>
              <a:latin typeface="맑은 고딕"/>
              <a:ea typeface="맑은 고딕"/>
            </a:endParaRPr>
          </a:p>
        </p:txBody>
      </p:sp>
      <p:sp>
        <p:nvSpPr>
          <p:cNvPr id="79" name="타원 78"/>
          <p:cNvSpPr/>
          <p:nvPr/>
        </p:nvSpPr>
        <p:spPr>
          <a:xfrm>
            <a:off x="314213" y="64446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295398" y="751415"/>
            <a:ext cx="25699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smtClean="0"/>
              <a:t>메시</a:t>
            </a:r>
            <a:r>
              <a:rPr lang="ko-KR" altLang="en-US" sz="1600" b="1" dirty="0"/>
              <a:t>지</a:t>
            </a:r>
            <a:r>
              <a:rPr lang="ko-KR" altLang="en-US" sz="1600" b="1" dirty="0" smtClean="0"/>
              <a:t> </a:t>
            </a:r>
            <a:r>
              <a:rPr lang="en-US" altLang="ko-KR" sz="1600" b="1" dirty="0" smtClean="0"/>
              <a:t>– </a:t>
            </a:r>
            <a:r>
              <a:rPr lang="ko-KR" altLang="en-US" sz="1600" b="1" dirty="0" smtClean="0"/>
              <a:t>목록</a:t>
            </a:r>
            <a:endParaRPr lang="en-US" altLang="ko-KR" sz="1600" b="1" dirty="0" smtClean="0"/>
          </a:p>
          <a:p>
            <a:r>
              <a:rPr lang="ko-KR" altLang="en-US" sz="1600" dirty="0"/>
              <a:t>회원</a:t>
            </a:r>
            <a:r>
              <a:rPr lang="en-US" altLang="ko-KR" sz="1600" dirty="0"/>
              <a:t> </a:t>
            </a:r>
            <a:r>
              <a:rPr lang="ko-KR" altLang="en-US" sz="1600" dirty="0"/>
              <a:t>메일</a:t>
            </a:r>
            <a:r>
              <a:rPr lang="en-US" altLang="ko-KR" sz="1600" dirty="0"/>
              <a:t>, </a:t>
            </a:r>
            <a:r>
              <a:rPr lang="ko-KR" altLang="en-US" sz="1600" dirty="0"/>
              <a:t>쪽지 발송 </a:t>
            </a:r>
            <a:r>
              <a:rPr lang="ko-KR" altLang="en-US" sz="1600" dirty="0" smtClean="0"/>
              <a:t>기능</a:t>
            </a:r>
            <a:endParaRPr lang="en-US" altLang="ko-KR" sz="1600" b="1" dirty="0" smtClean="0"/>
          </a:p>
        </p:txBody>
      </p:sp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9287" y="1543216"/>
            <a:ext cx="9568800" cy="47537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8227362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7" name="표 10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5974086"/>
              </p:ext>
            </p:extLst>
          </p:nvPr>
        </p:nvGraphicFramePr>
        <p:xfrm>
          <a:off x="-1" y="499532"/>
          <a:ext cx="828675" cy="63584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15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77152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700" b="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맑은 고딕"/>
                          <a:ea typeface="맑은 고딕"/>
                        </a:rPr>
                        <a:t>목차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프로젝트 개요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주제 선정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프로젝트 계획</a:t>
                      </a:r>
                      <a:endParaRPr kumimoji="0" lang="ko-KR" altLang="en-US" sz="700" b="0" i="0" u="none" strike="noStrike" kern="1200" cap="none" spc="0" normalizeH="0" dirty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사이트 구성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en-US" altLang="ko-KR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Use Case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en-US" altLang="ko-KR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+mn-lt"/>
                          <a:ea typeface="+mn-ea"/>
                          <a:cs typeface="+mn-cs"/>
                        </a:rPr>
                        <a:t>WBS,FBS</a:t>
                      </a:r>
                      <a:endParaRPr kumimoji="0" lang="ko-KR" altLang="en-US" sz="700" b="0" i="0" u="none" strike="noStrike" kern="1200" cap="none" spc="0" normalizeH="0" dirty="0">
                        <a:solidFill>
                          <a:srgbClr val="44546A">
                            <a:lumMod val="75000"/>
                          </a:srgb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en-US" altLang="ko-KR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DB</a:t>
                      </a:r>
                      <a:r>
                        <a:rPr kumimoji="0" lang="ko-KR" altLang="en-US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설계</a:t>
                      </a:r>
                      <a:endParaRPr kumimoji="0" lang="ko-KR" altLang="en-US" sz="700" b="0" i="0" u="none" strike="noStrike" kern="1200" cap="none" spc="0" normalizeH="0" dirty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클래스 다이어그램</a:t>
                      </a:r>
                      <a:endParaRPr kumimoji="0" lang="ko-KR" altLang="en-US" sz="700" b="0" i="0" u="none" strike="noStrike" kern="1200" cap="none" spc="0" normalizeH="0" dirty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B8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스토리보드</a:t>
                      </a:r>
                      <a:r>
                        <a:rPr kumimoji="0" lang="en-US" altLang="ko-KR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, </a:t>
                      </a:r>
                      <a:r>
                        <a:rPr kumimoji="0" lang="ko-KR" altLang="en-US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기술</a:t>
                      </a:r>
                      <a:endParaRPr kumimoji="0" lang="ko-KR" altLang="en-US" sz="700" b="0" i="0" u="none" strike="noStrike" kern="1200" cap="none" spc="0" normalizeH="0" dirty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108" name="타원 107"/>
          <p:cNvSpPr/>
          <p:nvPr/>
        </p:nvSpPr>
        <p:spPr>
          <a:xfrm>
            <a:off x="301859" y="123348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9" name="타원 108"/>
          <p:cNvSpPr/>
          <p:nvPr/>
        </p:nvSpPr>
        <p:spPr>
          <a:xfrm>
            <a:off x="301858" y="187166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0" name="타원 109"/>
          <p:cNvSpPr/>
          <p:nvPr/>
        </p:nvSpPr>
        <p:spPr>
          <a:xfrm>
            <a:off x="301857" y="2509837"/>
            <a:ext cx="276225" cy="276225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1" name="타원 110"/>
          <p:cNvSpPr/>
          <p:nvPr/>
        </p:nvSpPr>
        <p:spPr>
          <a:xfrm>
            <a:off x="301856" y="3148012"/>
            <a:ext cx="276225" cy="276225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2" name="타원 111"/>
          <p:cNvSpPr/>
          <p:nvPr/>
        </p:nvSpPr>
        <p:spPr>
          <a:xfrm>
            <a:off x="301855" y="378618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3" name="타원 112"/>
          <p:cNvSpPr/>
          <p:nvPr/>
        </p:nvSpPr>
        <p:spPr>
          <a:xfrm>
            <a:off x="301849" y="5095870"/>
            <a:ext cx="276225" cy="276225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4" name="타원 113"/>
          <p:cNvSpPr/>
          <p:nvPr/>
        </p:nvSpPr>
        <p:spPr>
          <a:xfrm>
            <a:off x="301850" y="442436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5" name="타원 114"/>
          <p:cNvSpPr/>
          <p:nvPr/>
        </p:nvSpPr>
        <p:spPr>
          <a:xfrm>
            <a:off x="301852" y="570071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6" name="타원 115"/>
          <p:cNvSpPr/>
          <p:nvPr/>
        </p:nvSpPr>
        <p:spPr>
          <a:xfrm>
            <a:off x="301851" y="6338887"/>
            <a:ext cx="276225" cy="276225"/>
          </a:xfrm>
          <a:prstGeom prst="ellipse">
            <a:avLst/>
          </a:prstGeom>
          <a:solidFill>
            <a:srgbClr val="FF8B8B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9" name="직사각형 118"/>
          <p:cNvSpPr/>
          <p:nvPr/>
        </p:nvSpPr>
        <p:spPr>
          <a:xfrm>
            <a:off x="0" y="10869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2" latinLnBrk="0">
              <a:lnSpc>
                <a:spcPct val="150000"/>
              </a:lnSpc>
              <a:defRPr lang="ko-KR"/>
            </a:pPr>
            <a:r>
              <a:rPr lang="ko-KR" altLang="en-US" sz="2000" b="1" kern="0" dirty="0">
                <a:solidFill>
                  <a:srgbClr val="FA3C71"/>
                </a:solidFill>
                <a:latin typeface="맑은 고딕"/>
                <a:ea typeface="맑은 고딕"/>
              </a:rPr>
              <a:t>스토리보드 </a:t>
            </a:r>
            <a:r>
              <a:rPr lang="en-US" altLang="ko-KR" sz="2000" b="1" kern="0" dirty="0">
                <a:solidFill>
                  <a:srgbClr val="FA3C71"/>
                </a:solidFill>
                <a:latin typeface="맑은 고딕"/>
                <a:ea typeface="맑은 고딕"/>
              </a:rPr>
              <a:t>- </a:t>
            </a:r>
            <a:r>
              <a:rPr lang="ko-KR" altLang="en-US" sz="2000" b="1" kern="0" dirty="0" smtClean="0">
                <a:solidFill>
                  <a:srgbClr val="FA3C71"/>
                </a:solidFill>
                <a:latin typeface="맑은 고딕"/>
                <a:ea typeface="맑은 고딕"/>
              </a:rPr>
              <a:t>사용</a:t>
            </a:r>
            <a:r>
              <a:rPr lang="ko-KR" altLang="en-US" sz="2000" b="1" kern="0" dirty="0">
                <a:solidFill>
                  <a:srgbClr val="FA3C71"/>
                </a:solidFill>
                <a:latin typeface="맑은 고딕"/>
                <a:ea typeface="맑은 고딕"/>
              </a:rPr>
              <a:t>자</a:t>
            </a:r>
            <a:endParaRPr lang="ko-KR" altLang="en-US" sz="3600" kern="0" dirty="0">
              <a:solidFill>
                <a:prstClr val="black">
                  <a:lumMod val="75000"/>
                  <a:lumOff val="25000"/>
                </a:prstClr>
              </a:solidFill>
              <a:latin typeface="맑은 고딕"/>
              <a:ea typeface="맑은 고딕"/>
            </a:endParaRPr>
          </a:p>
        </p:txBody>
      </p:sp>
      <p:sp>
        <p:nvSpPr>
          <p:cNvPr id="79" name="타원 78"/>
          <p:cNvSpPr/>
          <p:nvPr/>
        </p:nvSpPr>
        <p:spPr>
          <a:xfrm>
            <a:off x="314213" y="64446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295398" y="751415"/>
            <a:ext cx="16658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smtClean="0"/>
              <a:t>메시</a:t>
            </a:r>
            <a:r>
              <a:rPr lang="ko-KR" altLang="en-US" sz="1600" b="1" dirty="0"/>
              <a:t>지</a:t>
            </a:r>
            <a:r>
              <a:rPr lang="ko-KR" altLang="en-US" sz="1600" b="1" dirty="0" smtClean="0"/>
              <a:t> </a:t>
            </a:r>
            <a:r>
              <a:rPr lang="en-US" altLang="ko-KR" sz="1600" b="1" dirty="0" smtClean="0"/>
              <a:t>– </a:t>
            </a:r>
            <a:r>
              <a:rPr lang="ko-KR" altLang="en-US" sz="1600" b="1" dirty="0" smtClean="0"/>
              <a:t>보내</a:t>
            </a:r>
            <a:r>
              <a:rPr lang="ko-KR" altLang="en-US" sz="1600" b="1" dirty="0"/>
              <a:t>기</a:t>
            </a:r>
            <a:endParaRPr lang="en-US" altLang="ko-KR" sz="1600" b="1" dirty="0" smtClean="0"/>
          </a:p>
          <a:p>
            <a:r>
              <a:rPr lang="ko-KR" altLang="en-US" sz="1600" dirty="0" smtClean="0"/>
              <a:t>쪽지 발송</a:t>
            </a:r>
            <a:endParaRPr lang="en-US" altLang="ko-KR" sz="1600" b="1" dirty="0" smtClean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2855" y="1396020"/>
            <a:ext cx="9568800" cy="53327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1055209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" name="표 28">
            <a:extLst>
              <a:ext uri="{FF2B5EF4-FFF2-40B4-BE49-F238E27FC236}">
                <a16:creationId xmlns="" xmlns:a16="http://schemas.microsoft.com/office/drawing/2014/main" id="{3B9ED3A5-6358-4977-87E6-501BB8957C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5467890"/>
              </p:ext>
            </p:extLst>
          </p:nvPr>
        </p:nvGraphicFramePr>
        <p:xfrm>
          <a:off x="-1" y="499532"/>
          <a:ext cx="828675" cy="63584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151">
                  <a:extLst>
                    <a:ext uri="{9D8B030D-6E8A-4147-A177-3AD203B41FA5}">
                      <a16:colId xmlns="" xmlns:a16="http://schemas.microsoft.com/office/drawing/2014/main" val="1085562414"/>
                    </a:ext>
                  </a:extLst>
                </a:gridCol>
                <a:gridCol w="771524">
                  <a:extLst>
                    <a:ext uri="{9D8B030D-6E8A-4147-A177-3AD203B41FA5}">
                      <a16:colId xmlns="" xmlns:a16="http://schemas.microsoft.com/office/drawing/2014/main" val="2801271780"/>
                    </a:ext>
                  </a:extLst>
                </a:gridCol>
              </a:tblGrid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목차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998110317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프로젝트 개요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41399603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B8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주제 선정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034079396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프로젝트 계획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9865911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사이트 구성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575254258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Use Case</a:t>
                      </a: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208850021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en-US" altLang="ko-KR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+mn-lt"/>
                          <a:ea typeface="+mn-ea"/>
                          <a:cs typeface="+mn-cs"/>
                        </a:rPr>
                        <a:t>WBS,FBS</a:t>
                      </a:r>
                      <a:endParaRPr kumimoji="0" lang="ko-KR" altLang="en-US" sz="700" b="0" i="0" u="none" strike="noStrike" kern="1200" cap="none" spc="0" normalizeH="0" dirty="0">
                        <a:solidFill>
                          <a:srgbClr val="44546A">
                            <a:lumMod val="75000"/>
                          </a:srgb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673024949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DB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설계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804849840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클래스 다이어그램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889910442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스토리보드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기술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265675496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45EE962D-08DE-45E6-A14E-CD6DAC254383}"/>
              </a:ext>
            </a:extLst>
          </p:cNvPr>
          <p:cNvSpPr/>
          <p:nvPr/>
        </p:nvSpPr>
        <p:spPr>
          <a:xfrm>
            <a:off x="0" y="10869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latinLnBrk="0">
              <a:lnSpc>
                <a:spcPct val="150000"/>
              </a:lnSpc>
              <a:defRPr/>
            </a:pPr>
            <a:r>
              <a:rPr lang="ko-KR" altLang="en-US" sz="2000" b="1" kern="0" dirty="0">
                <a:solidFill>
                  <a:srgbClr val="FA3C71"/>
                </a:solidFill>
                <a:latin typeface="+mn-ea"/>
              </a:rPr>
              <a:t>주제 선정 </a:t>
            </a:r>
            <a:r>
              <a:rPr lang="en-US" altLang="ko-KR" sz="2000" b="1" kern="0" dirty="0">
                <a:solidFill>
                  <a:srgbClr val="FA3C71"/>
                </a:solidFill>
                <a:latin typeface="+mn-ea"/>
              </a:rPr>
              <a:t>- </a:t>
            </a:r>
            <a:r>
              <a:rPr lang="ko-KR" altLang="en-US" sz="2000" b="1" kern="0" dirty="0">
                <a:solidFill>
                  <a:srgbClr val="FA3C71"/>
                </a:solidFill>
                <a:latin typeface="+mn-ea"/>
              </a:rPr>
              <a:t>벤치마킹 </a:t>
            </a:r>
            <a:r>
              <a:rPr lang="en-US" altLang="ko-KR" sz="2000" b="1" kern="0" dirty="0">
                <a:solidFill>
                  <a:srgbClr val="FA3C71"/>
                </a:solidFill>
                <a:latin typeface="+mn-ea"/>
              </a:rPr>
              <a:t>(</a:t>
            </a:r>
            <a:r>
              <a:rPr lang="ko-KR" altLang="en-US" sz="2000" b="1" kern="0" dirty="0">
                <a:solidFill>
                  <a:srgbClr val="FA3C71"/>
                </a:solidFill>
                <a:latin typeface="+mn-ea"/>
              </a:rPr>
              <a:t>의료</a:t>
            </a:r>
            <a:r>
              <a:rPr lang="en-US" altLang="ko-KR" sz="2000" b="1" kern="0" dirty="0">
                <a:solidFill>
                  <a:srgbClr val="FA3C71"/>
                </a:solidFill>
                <a:latin typeface="+mn-ea"/>
              </a:rPr>
              <a:t>JOB)</a:t>
            </a:r>
            <a:endParaRPr lang="ko-KR" altLang="en-US" sz="3600" kern="0" dirty="0">
              <a:solidFill>
                <a:prstClr val="black">
                  <a:lumMod val="75000"/>
                  <a:lumOff val="25000"/>
                </a:prstClr>
              </a:solidFill>
              <a:latin typeface="+mn-ea"/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="" xmlns:a16="http://schemas.microsoft.com/office/drawing/2014/main" id="{5CA66723-1E68-4B3D-BC15-EA8051D9DD21}"/>
              </a:ext>
            </a:extLst>
          </p:cNvPr>
          <p:cNvSpPr/>
          <p:nvPr/>
        </p:nvSpPr>
        <p:spPr>
          <a:xfrm>
            <a:off x="301859" y="123348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="" xmlns:a16="http://schemas.microsoft.com/office/drawing/2014/main" id="{ADE64729-725E-4910-BEF5-BD9D2266289C}"/>
              </a:ext>
            </a:extLst>
          </p:cNvPr>
          <p:cNvSpPr/>
          <p:nvPr/>
        </p:nvSpPr>
        <p:spPr>
          <a:xfrm>
            <a:off x="301858" y="187166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="" xmlns:a16="http://schemas.microsoft.com/office/drawing/2014/main" id="{357320DD-65FD-4B0B-8A0F-2A2BF13648F6}"/>
              </a:ext>
            </a:extLst>
          </p:cNvPr>
          <p:cNvSpPr/>
          <p:nvPr/>
        </p:nvSpPr>
        <p:spPr>
          <a:xfrm>
            <a:off x="301857" y="250983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="" xmlns:a16="http://schemas.microsoft.com/office/drawing/2014/main" id="{82785463-B226-42C5-BFA4-3C7E43936BF9}"/>
              </a:ext>
            </a:extLst>
          </p:cNvPr>
          <p:cNvSpPr/>
          <p:nvPr/>
        </p:nvSpPr>
        <p:spPr>
          <a:xfrm>
            <a:off x="301856" y="314801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="" xmlns:a16="http://schemas.microsoft.com/office/drawing/2014/main" id="{B8301A7F-085E-4070-AFFC-1CC2D658C6A6}"/>
              </a:ext>
            </a:extLst>
          </p:cNvPr>
          <p:cNvSpPr/>
          <p:nvPr/>
        </p:nvSpPr>
        <p:spPr>
          <a:xfrm>
            <a:off x="301855" y="378618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="" xmlns:a16="http://schemas.microsoft.com/office/drawing/2014/main" id="{DE91D4DF-D0CE-4ED1-A2F1-D3A9250302DB}"/>
              </a:ext>
            </a:extLst>
          </p:cNvPr>
          <p:cNvSpPr/>
          <p:nvPr/>
        </p:nvSpPr>
        <p:spPr>
          <a:xfrm>
            <a:off x="301854" y="442436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="" xmlns:a16="http://schemas.microsoft.com/office/drawing/2014/main" id="{4D4D8A87-21E6-4250-B3D6-5F4B965C1092}"/>
              </a:ext>
            </a:extLst>
          </p:cNvPr>
          <p:cNvSpPr/>
          <p:nvPr/>
        </p:nvSpPr>
        <p:spPr>
          <a:xfrm>
            <a:off x="301853" y="506253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="" xmlns:a16="http://schemas.microsoft.com/office/drawing/2014/main" id="{3C005B5D-F7F1-46CE-936F-1B87B6039B45}"/>
              </a:ext>
            </a:extLst>
          </p:cNvPr>
          <p:cNvSpPr/>
          <p:nvPr/>
        </p:nvSpPr>
        <p:spPr>
          <a:xfrm>
            <a:off x="301852" y="570071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3" name="타원 42">
            <a:extLst>
              <a:ext uri="{FF2B5EF4-FFF2-40B4-BE49-F238E27FC236}">
                <a16:creationId xmlns="" xmlns:a16="http://schemas.microsoft.com/office/drawing/2014/main" id="{8A87E933-8B41-4D35-AF01-62E1F6E45299}"/>
              </a:ext>
            </a:extLst>
          </p:cNvPr>
          <p:cNvSpPr/>
          <p:nvPr/>
        </p:nvSpPr>
        <p:spPr>
          <a:xfrm>
            <a:off x="301851" y="633888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4" name="Freeform 36">
            <a:extLst>
              <a:ext uri="{FF2B5EF4-FFF2-40B4-BE49-F238E27FC236}">
                <a16:creationId xmlns="" xmlns:a16="http://schemas.microsoft.com/office/drawing/2014/main" id="{D87C65E8-F279-432A-8669-47ECCA34E4F6}"/>
              </a:ext>
            </a:extLst>
          </p:cNvPr>
          <p:cNvSpPr>
            <a:spLocks noEditPoints="1"/>
          </p:cNvSpPr>
          <p:nvPr/>
        </p:nvSpPr>
        <p:spPr bwMode="auto">
          <a:xfrm>
            <a:off x="389576" y="654843"/>
            <a:ext cx="95342" cy="160356"/>
          </a:xfrm>
          <a:custGeom>
            <a:avLst/>
            <a:gdLst>
              <a:gd name="T0" fmla="*/ 937 w 1926"/>
              <a:gd name="T1" fmla="*/ 3639 h 4045"/>
              <a:gd name="T2" fmla="*/ 893 w 1926"/>
              <a:gd name="T3" fmla="*/ 3665 h 4045"/>
              <a:gd name="T4" fmla="*/ 863 w 1926"/>
              <a:gd name="T5" fmla="*/ 3712 h 4045"/>
              <a:gd name="T6" fmla="*/ 851 w 1926"/>
              <a:gd name="T7" fmla="*/ 3772 h 4045"/>
              <a:gd name="T8" fmla="*/ 863 w 1926"/>
              <a:gd name="T9" fmla="*/ 3832 h 4045"/>
              <a:gd name="T10" fmla="*/ 893 w 1926"/>
              <a:gd name="T11" fmla="*/ 3878 h 4045"/>
              <a:gd name="T12" fmla="*/ 937 w 1926"/>
              <a:gd name="T13" fmla="*/ 3905 h 4045"/>
              <a:gd name="T14" fmla="*/ 988 w 1926"/>
              <a:gd name="T15" fmla="*/ 3905 h 4045"/>
              <a:gd name="T16" fmla="*/ 1033 w 1926"/>
              <a:gd name="T17" fmla="*/ 3878 h 4045"/>
              <a:gd name="T18" fmla="*/ 1064 w 1926"/>
              <a:gd name="T19" fmla="*/ 3832 h 4045"/>
              <a:gd name="T20" fmla="*/ 1075 w 1926"/>
              <a:gd name="T21" fmla="*/ 3772 h 4045"/>
              <a:gd name="T22" fmla="*/ 1064 w 1926"/>
              <a:gd name="T23" fmla="*/ 3712 h 4045"/>
              <a:gd name="T24" fmla="*/ 1033 w 1926"/>
              <a:gd name="T25" fmla="*/ 3665 h 4045"/>
              <a:gd name="T26" fmla="*/ 988 w 1926"/>
              <a:gd name="T27" fmla="*/ 3639 h 4045"/>
              <a:gd name="T28" fmla="*/ 156 w 1926"/>
              <a:gd name="T29" fmla="*/ 434 h 4045"/>
              <a:gd name="T30" fmla="*/ 1770 w 1926"/>
              <a:gd name="T31" fmla="*/ 3540 h 4045"/>
              <a:gd name="T32" fmla="*/ 156 w 1926"/>
              <a:gd name="T33" fmla="*/ 434 h 4045"/>
              <a:gd name="T34" fmla="*/ 716 w 1926"/>
              <a:gd name="T35" fmla="*/ 200 h 4045"/>
              <a:gd name="T36" fmla="*/ 701 w 1926"/>
              <a:gd name="T37" fmla="*/ 217 h 4045"/>
              <a:gd name="T38" fmla="*/ 701 w 1926"/>
              <a:gd name="T39" fmla="*/ 243 h 4045"/>
              <a:gd name="T40" fmla="*/ 716 w 1926"/>
              <a:gd name="T41" fmla="*/ 260 h 4045"/>
              <a:gd name="T42" fmla="*/ 1199 w 1926"/>
              <a:gd name="T43" fmla="*/ 262 h 4045"/>
              <a:gd name="T44" fmla="*/ 1218 w 1926"/>
              <a:gd name="T45" fmla="*/ 254 h 4045"/>
              <a:gd name="T46" fmla="*/ 1226 w 1926"/>
              <a:gd name="T47" fmla="*/ 230 h 4045"/>
              <a:gd name="T48" fmla="*/ 1218 w 1926"/>
              <a:gd name="T49" fmla="*/ 207 h 4045"/>
              <a:gd name="T50" fmla="*/ 1199 w 1926"/>
              <a:gd name="T51" fmla="*/ 197 h 4045"/>
              <a:gd name="T52" fmla="*/ 224 w 1926"/>
              <a:gd name="T53" fmla="*/ 0 h 4045"/>
              <a:gd name="T54" fmla="*/ 1738 w 1926"/>
              <a:gd name="T55" fmla="*/ 4 h 4045"/>
              <a:gd name="T56" fmla="*/ 1805 w 1926"/>
              <a:gd name="T57" fmla="*/ 31 h 4045"/>
              <a:gd name="T58" fmla="*/ 1860 w 1926"/>
              <a:gd name="T59" fmla="*/ 81 h 4045"/>
              <a:gd name="T60" fmla="*/ 1900 w 1926"/>
              <a:gd name="T61" fmla="*/ 148 h 4045"/>
              <a:gd name="T62" fmla="*/ 1923 w 1926"/>
              <a:gd name="T63" fmla="*/ 229 h 4045"/>
              <a:gd name="T64" fmla="*/ 1926 w 1926"/>
              <a:gd name="T65" fmla="*/ 3772 h 4045"/>
              <a:gd name="T66" fmla="*/ 1915 w 1926"/>
              <a:gd name="T67" fmla="*/ 3857 h 4045"/>
              <a:gd name="T68" fmla="*/ 1882 w 1926"/>
              <a:gd name="T69" fmla="*/ 3932 h 4045"/>
              <a:gd name="T70" fmla="*/ 1834 w 1926"/>
              <a:gd name="T71" fmla="*/ 3992 h 4045"/>
              <a:gd name="T72" fmla="*/ 1773 w 1926"/>
              <a:gd name="T73" fmla="*/ 4032 h 4045"/>
              <a:gd name="T74" fmla="*/ 1702 w 1926"/>
              <a:gd name="T75" fmla="*/ 4045 h 4045"/>
              <a:gd name="T76" fmla="*/ 188 w 1926"/>
              <a:gd name="T77" fmla="*/ 4041 h 4045"/>
              <a:gd name="T78" fmla="*/ 122 w 1926"/>
              <a:gd name="T79" fmla="*/ 4014 h 4045"/>
              <a:gd name="T80" fmla="*/ 66 w 1926"/>
              <a:gd name="T81" fmla="*/ 3964 h 4045"/>
              <a:gd name="T82" fmla="*/ 25 w 1926"/>
              <a:gd name="T83" fmla="*/ 3897 h 4045"/>
              <a:gd name="T84" fmla="*/ 3 w 1926"/>
              <a:gd name="T85" fmla="*/ 3816 h 4045"/>
              <a:gd name="T86" fmla="*/ 0 w 1926"/>
              <a:gd name="T87" fmla="*/ 273 h 4045"/>
              <a:gd name="T88" fmla="*/ 12 w 1926"/>
              <a:gd name="T89" fmla="*/ 188 h 4045"/>
              <a:gd name="T90" fmla="*/ 43 w 1926"/>
              <a:gd name="T91" fmla="*/ 113 h 4045"/>
              <a:gd name="T92" fmla="*/ 92 w 1926"/>
              <a:gd name="T93" fmla="*/ 53 h 4045"/>
              <a:gd name="T94" fmla="*/ 154 w 1926"/>
              <a:gd name="T95" fmla="*/ 13 h 4045"/>
              <a:gd name="T96" fmla="*/ 224 w 1926"/>
              <a:gd name="T97" fmla="*/ 0 h 40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926" h="4045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="" xmlns:a16="http://schemas.microsoft.com/office/drawing/2014/main" id="{5CA66723-1E68-4B3D-BC15-EA8051D9DD21}"/>
              </a:ext>
            </a:extLst>
          </p:cNvPr>
          <p:cNvSpPr/>
          <p:nvPr/>
        </p:nvSpPr>
        <p:spPr>
          <a:xfrm>
            <a:off x="314213" y="64446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="" xmlns:a16="http://schemas.microsoft.com/office/drawing/2014/main" id="{357320DD-65FD-4B0B-8A0F-2A2BF13648F6}"/>
              </a:ext>
            </a:extLst>
          </p:cNvPr>
          <p:cNvSpPr/>
          <p:nvPr/>
        </p:nvSpPr>
        <p:spPr>
          <a:xfrm>
            <a:off x="301859" y="1871662"/>
            <a:ext cx="276225" cy="276225"/>
          </a:xfrm>
          <a:prstGeom prst="ellipse">
            <a:avLst/>
          </a:prstGeom>
          <a:solidFill>
            <a:srgbClr val="FF8B8B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1024755" y="730796"/>
            <a:ext cx="1886113" cy="776288"/>
            <a:chOff x="4394262" y="3680092"/>
            <a:chExt cx="2033595" cy="2271286"/>
          </a:xfrm>
        </p:grpSpPr>
        <p:sp>
          <p:nvSpPr>
            <p:cNvPr id="32" name="사각형: 둥근 모서리 4">
              <a:extLst>
                <a:ext uri="{FF2B5EF4-FFF2-40B4-BE49-F238E27FC236}">
                  <a16:creationId xmlns="" xmlns:a16="http://schemas.microsoft.com/office/drawing/2014/main" id="{94D904D1-7FA3-460B-AAD9-621DBD47A584}"/>
                </a:ext>
              </a:extLst>
            </p:cNvPr>
            <p:cNvSpPr/>
            <p:nvPr/>
          </p:nvSpPr>
          <p:spPr>
            <a:xfrm>
              <a:off x="4394262" y="3680092"/>
              <a:ext cx="1874441" cy="2080167"/>
            </a:xfrm>
            <a:prstGeom prst="roundRect">
              <a:avLst>
                <a:gd name="adj" fmla="val 19289"/>
              </a:avLst>
            </a:prstGeom>
            <a:solidFill>
              <a:schemeClr val="bg1"/>
            </a:solidFill>
            <a:ln w="66675">
              <a:solidFill>
                <a:srgbClr val="FA3C7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3" name="사각형: 둥근 모서리 6">
              <a:extLst>
                <a:ext uri="{FF2B5EF4-FFF2-40B4-BE49-F238E27FC236}">
                  <a16:creationId xmlns="" xmlns:a16="http://schemas.microsoft.com/office/drawing/2014/main" id="{959D46A7-E5CB-4604-950E-6FABD6C9648B}"/>
                </a:ext>
              </a:extLst>
            </p:cNvPr>
            <p:cNvSpPr/>
            <p:nvPr/>
          </p:nvSpPr>
          <p:spPr>
            <a:xfrm>
              <a:off x="5732099" y="3959421"/>
              <a:ext cx="616181" cy="1991957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666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46" name="직선 연결선 45">
              <a:extLst>
                <a:ext uri="{FF2B5EF4-FFF2-40B4-BE49-F238E27FC236}">
                  <a16:creationId xmlns="" xmlns:a16="http://schemas.microsoft.com/office/drawing/2014/main" id="{5DC62F41-1575-4902-BB03-6A0FBEC273C4}"/>
                </a:ext>
              </a:extLst>
            </p:cNvPr>
            <p:cNvCxnSpPr>
              <a:cxnSpLocks/>
            </p:cNvCxnSpPr>
            <p:nvPr/>
          </p:nvCxnSpPr>
          <p:spPr>
            <a:xfrm>
              <a:off x="6254001" y="3937273"/>
              <a:ext cx="173856" cy="732625"/>
            </a:xfrm>
            <a:prstGeom prst="line">
              <a:avLst/>
            </a:prstGeom>
            <a:ln w="66675">
              <a:solidFill>
                <a:srgbClr val="FA3C7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타원 26">
              <a:extLst>
                <a:ext uri="{FF2B5EF4-FFF2-40B4-BE49-F238E27FC236}">
                  <a16:creationId xmlns="" xmlns:a16="http://schemas.microsoft.com/office/drawing/2014/main" id="{F71BFEB7-7D7F-445C-A37E-C9180A04E352}"/>
                </a:ext>
              </a:extLst>
            </p:cNvPr>
            <p:cNvSpPr/>
            <p:nvPr/>
          </p:nvSpPr>
          <p:spPr>
            <a:xfrm>
              <a:off x="5732099" y="5690803"/>
              <a:ext cx="138912" cy="138912"/>
            </a:xfrm>
            <a:prstGeom prst="ellipse">
              <a:avLst/>
            </a:prstGeom>
            <a:solidFill>
              <a:schemeClr val="bg1"/>
            </a:solidFill>
            <a:ln w="66675">
              <a:solidFill>
                <a:srgbClr val="FA3C7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49" name="직사각형 48">
            <a:extLst>
              <a:ext uri="{FF2B5EF4-FFF2-40B4-BE49-F238E27FC236}">
                <a16:creationId xmlns="" xmlns:a16="http://schemas.microsoft.com/office/drawing/2014/main" id="{A339E56A-620E-4329-B7EE-B4BD6B4D541A}"/>
              </a:ext>
            </a:extLst>
          </p:cNvPr>
          <p:cNvSpPr/>
          <p:nvPr/>
        </p:nvSpPr>
        <p:spPr>
          <a:xfrm>
            <a:off x="1135616" y="837890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dirty="0">
                <a:solidFill>
                  <a:srgbClr val="FA3C71"/>
                </a:solidFill>
              </a:rPr>
              <a:t>주요화면</a:t>
            </a:r>
            <a:endParaRPr lang="en-US" altLang="ko-KR" sz="2400" b="1" dirty="0">
              <a:solidFill>
                <a:srgbClr val="FA3C71"/>
              </a:solidFill>
            </a:endParaRPr>
          </a:p>
        </p:txBody>
      </p:sp>
      <p:pic>
        <p:nvPicPr>
          <p:cNvPr id="2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6251" y="1687113"/>
            <a:ext cx="2864799" cy="1737124"/>
          </a:xfrm>
          <a:prstGeom prst="rect">
            <a:avLst/>
          </a:prstGeom>
          <a:noFill/>
          <a:ln w="9525">
            <a:solidFill>
              <a:schemeClr val="bg2">
                <a:lumMod val="7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6" name="TextBox 25"/>
          <p:cNvSpPr txBox="1"/>
          <p:nvPr/>
        </p:nvSpPr>
        <p:spPr>
          <a:xfrm>
            <a:off x="6150184" y="1855591"/>
            <a:ext cx="2637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latin typeface="나눔고딕" pitchFamily="50" charset="-127"/>
                <a:ea typeface="나눔고딕" pitchFamily="50" charset="-127"/>
              </a:rPr>
              <a:t>다양한 검색조건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153061" y="2453800"/>
            <a:ext cx="263784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나눔고딕" pitchFamily="50" charset="-127"/>
                <a:ea typeface="나눔고딕" pitchFamily="50" charset="-127"/>
              </a:rPr>
              <a:t>○ 다양한 조건을 추가한</a:t>
            </a:r>
            <a:endParaRPr lang="en-US" altLang="ko-KR" sz="1600" b="1" dirty="0">
              <a:latin typeface="나눔고딕" pitchFamily="50" charset="-127"/>
              <a:ea typeface="나눔고딕" pitchFamily="50" charset="-127"/>
            </a:endParaRPr>
          </a:p>
          <a:p>
            <a:r>
              <a:rPr lang="ko-KR" altLang="en-US" sz="1600" b="1" dirty="0" err="1">
                <a:latin typeface="나눔고딕" pitchFamily="50" charset="-127"/>
                <a:ea typeface="나눔고딕" pitchFamily="50" charset="-127"/>
              </a:rPr>
              <a:t>필터링</a:t>
            </a:r>
            <a:r>
              <a:rPr lang="ko-KR" altLang="en-US" sz="1600" b="1" dirty="0">
                <a:latin typeface="나눔고딕" pitchFamily="50" charset="-127"/>
                <a:ea typeface="나눔고딕" pitchFamily="50" charset="-127"/>
              </a:rPr>
              <a:t> 검색 기능</a:t>
            </a:r>
            <a:endParaRPr lang="en-US" altLang="ko-KR" sz="1600" b="1" dirty="0">
              <a:latin typeface="나눔고딕" pitchFamily="50" charset="-127"/>
              <a:ea typeface="나눔고딕" pitchFamily="50" charset="-127"/>
            </a:endParaRPr>
          </a:p>
          <a:p>
            <a:endParaRPr lang="en-US" altLang="ko-KR" sz="1600" b="1" dirty="0">
              <a:latin typeface="나눔고딕" pitchFamily="50" charset="-127"/>
              <a:ea typeface="나눔고딕" pitchFamily="50" charset="-127"/>
            </a:endParaRPr>
          </a:p>
          <a:p>
            <a:r>
              <a:rPr lang="ko-KR" altLang="en-US" sz="1600" b="1" dirty="0">
                <a:latin typeface="나눔고딕" pitchFamily="50" charset="-127"/>
                <a:ea typeface="나눔고딕" pitchFamily="50" charset="-127"/>
              </a:rPr>
              <a:t>○ 버튼을</a:t>
            </a:r>
            <a:r>
              <a:rPr lang="en-US" altLang="ko-KR" sz="1600" b="1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600" b="1" dirty="0">
                <a:latin typeface="나눔고딕" pitchFamily="50" charset="-127"/>
                <a:ea typeface="나눔고딕" pitchFamily="50" charset="-127"/>
              </a:rPr>
              <a:t>클릭하면 해당 </a:t>
            </a:r>
            <a:r>
              <a:rPr lang="ko-KR" altLang="en-US" sz="1600" b="1" dirty="0" err="1">
                <a:latin typeface="나눔고딕" pitchFamily="50" charset="-127"/>
                <a:ea typeface="나눔고딕" pitchFamily="50" charset="-127"/>
              </a:rPr>
              <a:t>글간단한</a:t>
            </a:r>
            <a:r>
              <a:rPr lang="ko-KR" altLang="en-US" sz="1600" b="1" dirty="0">
                <a:latin typeface="나눔고딕" pitchFamily="50" charset="-127"/>
                <a:ea typeface="나눔고딕" pitchFamily="50" charset="-127"/>
              </a:rPr>
              <a:t> 정보를 확인</a:t>
            </a:r>
            <a:endParaRPr lang="en-US" altLang="ko-KR" sz="1600" b="1" dirty="0">
              <a:latin typeface="나눔고딕" pitchFamily="50" charset="-127"/>
              <a:ea typeface="나눔고딕" pitchFamily="50" charset="-127"/>
            </a:endParaRPr>
          </a:p>
          <a:p>
            <a:endParaRPr lang="en-US" altLang="ko-KR" sz="1600" b="1" dirty="0"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31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8901" y="3701781"/>
            <a:ext cx="3576497" cy="2055626"/>
          </a:xfrm>
          <a:prstGeom prst="rect">
            <a:avLst/>
          </a:prstGeom>
          <a:noFill/>
          <a:ln w="9525">
            <a:solidFill>
              <a:schemeClr val="bg2">
                <a:lumMod val="7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0" name="모서리가 둥근 직사각형 49"/>
          <p:cNvSpPr/>
          <p:nvPr/>
        </p:nvSpPr>
        <p:spPr>
          <a:xfrm>
            <a:off x="6188750" y="1704803"/>
            <a:ext cx="2560709" cy="2719559"/>
          </a:xfrm>
          <a:prstGeom prst="round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153061" y="4810338"/>
            <a:ext cx="30727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의료 취업 포털</a:t>
            </a:r>
            <a:endParaRPr lang="en-US" altLang="ko-KR" dirty="0"/>
          </a:p>
          <a:p>
            <a:r>
              <a:rPr lang="en-US" altLang="ko-KR" dirty="0">
                <a:solidFill>
                  <a:srgbClr val="00B0F0"/>
                </a:solidFill>
                <a:hlinkClick r:id="rId4"/>
              </a:rPr>
              <a:t>(http://www.uiryojob.com/</a:t>
            </a:r>
            <a:r>
              <a:rPr lang="en-US" altLang="ko-KR" dirty="0">
                <a:solidFill>
                  <a:srgbClr val="00B0F0"/>
                </a:solidFill>
              </a:rPr>
              <a:t>)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90986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7" name="표 10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2594308"/>
              </p:ext>
            </p:extLst>
          </p:nvPr>
        </p:nvGraphicFramePr>
        <p:xfrm>
          <a:off x="-1" y="499532"/>
          <a:ext cx="828675" cy="63584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15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77152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700" b="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맑은 고딕"/>
                          <a:ea typeface="맑은 고딕"/>
                        </a:rPr>
                        <a:t>목차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프로젝트 개요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주제 선정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프로젝트 계획</a:t>
                      </a:r>
                      <a:endParaRPr kumimoji="0" lang="ko-KR" altLang="en-US" sz="700" b="0" i="0" u="none" strike="noStrike" kern="1200" cap="none" spc="0" normalizeH="0" dirty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사이트 구성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en-US" altLang="ko-KR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Use Case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en-US" altLang="ko-KR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+mn-lt"/>
                          <a:ea typeface="+mn-ea"/>
                          <a:cs typeface="+mn-cs"/>
                        </a:rPr>
                        <a:t>WBS,FBS</a:t>
                      </a:r>
                      <a:endParaRPr kumimoji="0" lang="ko-KR" altLang="en-US" sz="700" b="0" i="0" u="none" strike="noStrike" kern="1200" cap="none" spc="0" normalizeH="0" dirty="0">
                        <a:solidFill>
                          <a:srgbClr val="44546A">
                            <a:lumMod val="75000"/>
                          </a:srgb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en-US" altLang="ko-KR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DB</a:t>
                      </a:r>
                      <a:r>
                        <a:rPr kumimoji="0" lang="ko-KR" altLang="en-US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설계</a:t>
                      </a:r>
                      <a:endParaRPr kumimoji="0" lang="ko-KR" altLang="en-US" sz="700" b="0" i="0" u="none" strike="noStrike" kern="1200" cap="none" spc="0" normalizeH="0" dirty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클래스 다이어그램</a:t>
                      </a:r>
                      <a:endParaRPr kumimoji="0" lang="ko-KR" altLang="en-US" sz="700" b="0" i="0" u="none" strike="noStrike" kern="1200" cap="none" spc="0" normalizeH="0" dirty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B8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스토리보드</a:t>
                      </a:r>
                      <a:r>
                        <a:rPr kumimoji="0" lang="en-US" altLang="ko-KR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, </a:t>
                      </a:r>
                      <a:r>
                        <a:rPr kumimoji="0" lang="ko-KR" altLang="en-US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기술</a:t>
                      </a:r>
                      <a:endParaRPr kumimoji="0" lang="ko-KR" altLang="en-US" sz="700" b="0" i="0" u="none" strike="noStrike" kern="1200" cap="none" spc="0" normalizeH="0" dirty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108" name="타원 107"/>
          <p:cNvSpPr/>
          <p:nvPr/>
        </p:nvSpPr>
        <p:spPr>
          <a:xfrm>
            <a:off x="301859" y="123348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9" name="타원 108"/>
          <p:cNvSpPr/>
          <p:nvPr/>
        </p:nvSpPr>
        <p:spPr>
          <a:xfrm>
            <a:off x="301858" y="187166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0" name="타원 109"/>
          <p:cNvSpPr/>
          <p:nvPr/>
        </p:nvSpPr>
        <p:spPr>
          <a:xfrm>
            <a:off x="301857" y="2509837"/>
            <a:ext cx="276225" cy="276225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1" name="타원 110"/>
          <p:cNvSpPr/>
          <p:nvPr/>
        </p:nvSpPr>
        <p:spPr>
          <a:xfrm>
            <a:off x="301856" y="3148012"/>
            <a:ext cx="276225" cy="276225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2" name="타원 111"/>
          <p:cNvSpPr/>
          <p:nvPr/>
        </p:nvSpPr>
        <p:spPr>
          <a:xfrm>
            <a:off x="301855" y="378618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3" name="타원 112"/>
          <p:cNvSpPr/>
          <p:nvPr/>
        </p:nvSpPr>
        <p:spPr>
          <a:xfrm>
            <a:off x="301849" y="5095870"/>
            <a:ext cx="276225" cy="276225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4" name="타원 113"/>
          <p:cNvSpPr/>
          <p:nvPr/>
        </p:nvSpPr>
        <p:spPr>
          <a:xfrm>
            <a:off x="301850" y="442436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5" name="타원 114"/>
          <p:cNvSpPr/>
          <p:nvPr/>
        </p:nvSpPr>
        <p:spPr>
          <a:xfrm>
            <a:off x="301852" y="570071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6" name="타원 115"/>
          <p:cNvSpPr/>
          <p:nvPr/>
        </p:nvSpPr>
        <p:spPr>
          <a:xfrm>
            <a:off x="301851" y="6338887"/>
            <a:ext cx="276225" cy="276225"/>
          </a:xfrm>
          <a:prstGeom prst="ellipse">
            <a:avLst/>
          </a:prstGeom>
          <a:solidFill>
            <a:srgbClr val="FF8B8B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9" name="직사각형 118"/>
          <p:cNvSpPr/>
          <p:nvPr/>
        </p:nvSpPr>
        <p:spPr>
          <a:xfrm>
            <a:off x="0" y="10869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2" latinLnBrk="0">
              <a:lnSpc>
                <a:spcPct val="150000"/>
              </a:lnSpc>
              <a:defRPr lang="ko-KR"/>
            </a:pPr>
            <a:r>
              <a:rPr lang="ko-KR" altLang="en-US" sz="2000" b="1" kern="0" dirty="0">
                <a:solidFill>
                  <a:srgbClr val="FA3C71"/>
                </a:solidFill>
                <a:latin typeface="맑은 고딕"/>
                <a:ea typeface="맑은 고딕"/>
              </a:rPr>
              <a:t>스토리보드 </a:t>
            </a:r>
            <a:r>
              <a:rPr lang="en-US" altLang="ko-KR" sz="2000" b="1" kern="0" dirty="0">
                <a:solidFill>
                  <a:srgbClr val="FA3C71"/>
                </a:solidFill>
                <a:latin typeface="맑은 고딕"/>
                <a:ea typeface="맑은 고딕"/>
              </a:rPr>
              <a:t>- </a:t>
            </a:r>
            <a:r>
              <a:rPr lang="ko-KR" altLang="en-US" sz="2000" b="1" kern="0" dirty="0" smtClean="0">
                <a:solidFill>
                  <a:srgbClr val="FA3C71"/>
                </a:solidFill>
                <a:latin typeface="맑은 고딕"/>
                <a:ea typeface="맑은 고딕"/>
              </a:rPr>
              <a:t>사용</a:t>
            </a:r>
            <a:r>
              <a:rPr lang="ko-KR" altLang="en-US" sz="2000" b="1" kern="0" dirty="0">
                <a:solidFill>
                  <a:srgbClr val="FA3C71"/>
                </a:solidFill>
                <a:latin typeface="맑은 고딕"/>
                <a:ea typeface="맑은 고딕"/>
              </a:rPr>
              <a:t>자</a:t>
            </a:r>
            <a:endParaRPr lang="ko-KR" altLang="en-US" sz="3600" kern="0" dirty="0">
              <a:solidFill>
                <a:prstClr val="black">
                  <a:lumMod val="75000"/>
                  <a:lumOff val="25000"/>
                </a:prstClr>
              </a:solidFill>
              <a:latin typeface="맑은 고딕"/>
              <a:ea typeface="맑은 고딕"/>
            </a:endParaRPr>
          </a:p>
        </p:txBody>
      </p:sp>
      <p:sp>
        <p:nvSpPr>
          <p:cNvPr id="79" name="타원 78"/>
          <p:cNvSpPr/>
          <p:nvPr/>
        </p:nvSpPr>
        <p:spPr>
          <a:xfrm>
            <a:off x="314213" y="64446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295398" y="751415"/>
            <a:ext cx="34451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smtClean="0"/>
              <a:t>통계 화면 </a:t>
            </a:r>
            <a:r>
              <a:rPr lang="en-US" altLang="ko-KR" sz="1600" b="1" dirty="0" smtClean="0"/>
              <a:t>– </a:t>
            </a:r>
            <a:r>
              <a:rPr lang="ko-KR" altLang="en-US" sz="1600" b="1" dirty="0" smtClean="0"/>
              <a:t>연도별 통계</a:t>
            </a:r>
            <a:r>
              <a:rPr lang="en-US" altLang="ko-KR" sz="1600" b="1" dirty="0" smtClean="0"/>
              <a:t>, </a:t>
            </a:r>
            <a:r>
              <a:rPr lang="ko-KR" altLang="en-US" sz="1600" b="1" dirty="0" smtClean="0"/>
              <a:t>월별 통계</a:t>
            </a:r>
            <a:endParaRPr lang="en-US" altLang="ko-KR" sz="1600" b="1" dirty="0" smtClean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6873" y="1509712"/>
            <a:ext cx="7920000" cy="48179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3644635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7" name="표 10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321145"/>
              </p:ext>
            </p:extLst>
          </p:nvPr>
        </p:nvGraphicFramePr>
        <p:xfrm>
          <a:off x="-1" y="499532"/>
          <a:ext cx="828675" cy="63584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15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77152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700" b="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맑은 고딕"/>
                          <a:ea typeface="맑은 고딕"/>
                        </a:rPr>
                        <a:t>목차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프로젝트 개요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주제 선정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프로젝트 계획</a:t>
                      </a:r>
                      <a:endParaRPr kumimoji="0" lang="ko-KR" altLang="en-US" sz="700" b="0" i="0" u="none" strike="noStrike" kern="1200" cap="none" spc="0" normalizeH="0" dirty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사이트 구성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en-US" altLang="ko-KR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Use Case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en-US" altLang="ko-KR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+mn-lt"/>
                          <a:ea typeface="+mn-ea"/>
                          <a:cs typeface="+mn-cs"/>
                        </a:rPr>
                        <a:t>WBS,FBS</a:t>
                      </a:r>
                      <a:endParaRPr kumimoji="0" lang="ko-KR" altLang="en-US" sz="700" b="0" i="0" u="none" strike="noStrike" kern="1200" cap="none" spc="0" normalizeH="0" dirty="0">
                        <a:solidFill>
                          <a:srgbClr val="44546A">
                            <a:lumMod val="75000"/>
                          </a:srgb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en-US" altLang="ko-KR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DB</a:t>
                      </a:r>
                      <a:r>
                        <a:rPr kumimoji="0" lang="ko-KR" altLang="en-US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설계</a:t>
                      </a:r>
                      <a:endParaRPr kumimoji="0" lang="ko-KR" altLang="en-US" sz="700" b="0" i="0" u="none" strike="noStrike" kern="1200" cap="none" spc="0" normalizeH="0" dirty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클래스 다이어그램</a:t>
                      </a:r>
                      <a:endParaRPr kumimoji="0" lang="ko-KR" altLang="en-US" sz="700" b="0" i="0" u="none" strike="noStrike" kern="1200" cap="none" spc="0" normalizeH="0" dirty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B8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스토리보드</a:t>
                      </a:r>
                      <a:r>
                        <a:rPr kumimoji="0" lang="en-US" altLang="ko-KR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, </a:t>
                      </a:r>
                      <a:r>
                        <a:rPr kumimoji="0" lang="ko-KR" altLang="en-US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기술</a:t>
                      </a:r>
                      <a:endParaRPr kumimoji="0" lang="ko-KR" altLang="en-US" sz="700" b="0" i="0" u="none" strike="noStrike" kern="1200" cap="none" spc="0" normalizeH="0" dirty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108" name="타원 107"/>
          <p:cNvSpPr/>
          <p:nvPr/>
        </p:nvSpPr>
        <p:spPr>
          <a:xfrm>
            <a:off x="301859" y="123348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9" name="타원 108"/>
          <p:cNvSpPr/>
          <p:nvPr/>
        </p:nvSpPr>
        <p:spPr>
          <a:xfrm>
            <a:off x="301858" y="187166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0" name="타원 109"/>
          <p:cNvSpPr/>
          <p:nvPr/>
        </p:nvSpPr>
        <p:spPr>
          <a:xfrm>
            <a:off x="301857" y="2509837"/>
            <a:ext cx="276225" cy="276225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1" name="타원 110"/>
          <p:cNvSpPr/>
          <p:nvPr/>
        </p:nvSpPr>
        <p:spPr>
          <a:xfrm>
            <a:off x="301856" y="3148012"/>
            <a:ext cx="276225" cy="276225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2" name="타원 111"/>
          <p:cNvSpPr/>
          <p:nvPr/>
        </p:nvSpPr>
        <p:spPr>
          <a:xfrm>
            <a:off x="301855" y="378618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3" name="타원 112"/>
          <p:cNvSpPr/>
          <p:nvPr/>
        </p:nvSpPr>
        <p:spPr>
          <a:xfrm>
            <a:off x="301849" y="5095870"/>
            <a:ext cx="276225" cy="276225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4" name="타원 113"/>
          <p:cNvSpPr/>
          <p:nvPr/>
        </p:nvSpPr>
        <p:spPr>
          <a:xfrm>
            <a:off x="301850" y="442436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5" name="타원 114"/>
          <p:cNvSpPr/>
          <p:nvPr/>
        </p:nvSpPr>
        <p:spPr>
          <a:xfrm>
            <a:off x="301852" y="570071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6" name="타원 115"/>
          <p:cNvSpPr/>
          <p:nvPr/>
        </p:nvSpPr>
        <p:spPr>
          <a:xfrm>
            <a:off x="301851" y="6338887"/>
            <a:ext cx="276225" cy="276225"/>
          </a:xfrm>
          <a:prstGeom prst="ellipse">
            <a:avLst/>
          </a:prstGeom>
          <a:solidFill>
            <a:srgbClr val="FF8B8B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9" name="직사각형 118"/>
          <p:cNvSpPr/>
          <p:nvPr/>
        </p:nvSpPr>
        <p:spPr>
          <a:xfrm>
            <a:off x="0" y="10869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2" latinLnBrk="0">
              <a:lnSpc>
                <a:spcPct val="150000"/>
              </a:lnSpc>
              <a:defRPr lang="ko-KR"/>
            </a:pPr>
            <a:r>
              <a:rPr lang="ko-KR" altLang="en-US" sz="2000" b="1" kern="0" dirty="0">
                <a:solidFill>
                  <a:srgbClr val="FA3C71"/>
                </a:solidFill>
                <a:latin typeface="맑은 고딕"/>
                <a:ea typeface="맑은 고딕"/>
              </a:rPr>
              <a:t>스토리보드 </a:t>
            </a:r>
            <a:r>
              <a:rPr lang="en-US" altLang="ko-KR" sz="2000" b="1" kern="0" dirty="0">
                <a:solidFill>
                  <a:srgbClr val="FA3C71"/>
                </a:solidFill>
                <a:latin typeface="맑은 고딕"/>
                <a:ea typeface="맑은 고딕"/>
              </a:rPr>
              <a:t>- </a:t>
            </a:r>
            <a:r>
              <a:rPr lang="ko-KR" altLang="en-US" sz="2000" b="1" kern="0" dirty="0" smtClean="0">
                <a:solidFill>
                  <a:srgbClr val="FA3C71"/>
                </a:solidFill>
                <a:latin typeface="맑은 고딕"/>
                <a:ea typeface="맑은 고딕"/>
              </a:rPr>
              <a:t>사용</a:t>
            </a:r>
            <a:r>
              <a:rPr lang="ko-KR" altLang="en-US" sz="2000" b="1" kern="0" dirty="0">
                <a:solidFill>
                  <a:srgbClr val="FA3C71"/>
                </a:solidFill>
                <a:latin typeface="맑은 고딕"/>
                <a:ea typeface="맑은 고딕"/>
              </a:rPr>
              <a:t>자</a:t>
            </a:r>
            <a:endParaRPr lang="ko-KR" altLang="en-US" sz="3600" kern="0" dirty="0">
              <a:solidFill>
                <a:prstClr val="black">
                  <a:lumMod val="75000"/>
                  <a:lumOff val="25000"/>
                </a:prstClr>
              </a:solidFill>
              <a:latin typeface="맑은 고딕"/>
              <a:ea typeface="맑은 고딕"/>
            </a:endParaRPr>
          </a:p>
        </p:txBody>
      </p:sp>
      <p:sp>
        <p:nvSpPr>
          <p:cNvPr id="79" name="타원 78"/>
          <p:cNvSpPr/>
          <p:nvPr/>
        </p:nvSpPr>
        <p:spPr>
          <a:xfrm>
            <a:off x="314213" y="64446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4324" y="1650096"/>
            <a:ext cx="7920000" cy="43268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1295398" y="751415"/>
            <a:ext cx="43556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smtClean="0"/>
              <a:t>자료</a:t>
            </a:r>
            <a:r>
              <a:rPr lang="ko-KR" altLang="en-US" sz="1600" b="1" dirty="0"/>
              <a:t>실</a:t>
            </a:r>
            <a:r>
              <a:rPr lang="ko-KR" altLang="en-US" sz="1600" b="1" dirty="0" smtClean="0"/>
              <a:t> </a:t>
            </a:r>
            <a:r>
              <a:rPr lang="en-US" altLang="ko-KR" sz="1600" b="1" dirty="0" smtClean="0"/>
              <a:t>– </a:t>
            </a:r>
            <a:r>
              <a:rPr lang="ko-KR" altLang="en-US" sz="1600" b="1" dirty="0" smtClean="0"/>
              <a:t>보낸 자료</a:t>
            </a:r>
            <a:r>
              <a:rPr lang="en-US" altLang="ko-KR" sz="1600" b="1" dirty="0" smtClean="0"/>
              <a:t>, </a:t>
            </a:r>
            <a:r>
              <a:rPr lang="ko-KR" altLang="en-US" sz="1600" b="1" dirty="0" smtClean="0"/>
              <a:t>받은 자료</a:t>
            </a:r>
            <a:endParaRPr lang="en-US" altLang="ko-KR" sz="1600" b="1" dirty="0" smtClean="0"/>
          </a:p>
          <a:p>
            <a:r>
              <a:rPr lang="ko-KR" altLang="en-US" sz="1600" dirty="0" smtClean="0"/>
              <a:t>구매한 상품의 전문가 자료를 확인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다운로드 </a:t>
            </a:r>
            <a:endParaRPr lang="en-US" altLang="ko-KR" sz="1600" b="1" dirty="0" smtClean="0"/>
          </a:p>
        </p:txBody>
      </p:sp>
    </p:spTree>
    <p:extLst>
      <p:ext uri="{BB962C8B-B14F-4D97-AF65-F5344CB8AC3E}">
        <p14:creationId xmlns:p14="http://schemas.microsoft.com/office/powerpoint/2010/main" val="268404640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7" name="표 10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862353"/>
              </p:ext>
            </p:extLst>
          </p:nvPr>
        </p:nvGraphicFramePr>
        <p:xfrm>
          <a:off x="-1" y="499532"/>
          <a:ext cx="828675" cy="63584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15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7152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700" b="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맑은 고딕"/>
                          <a:ea typeface="맑은 고딕"/>
                        </a:rPr>
                        <a:t>목차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프로젝트 개요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주제 선정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프로젝트 계획</a:t>
                      </a:r>
                      <a:endParaRPr kumimoji="0" lang="ko-KR" altLang="en-US" sz="700" b="0" i="0" u="none" strike="noStrike" kern="1200" cap="none" spc="0" normalizeH="0" dirty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사이트 구성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en-US" altLang="ko-KR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Use Case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en-US" altLang="ko-KR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+mn-lt"/>
                          <a:ea typeface="+mn-ea"/>
                          <a:cs typeface="+mn-cs"/>
                        </a:rPr>
                        <a:t>WBS,FBS</a:t>
                      </a:r>
                      <a:endParaRPr kumimoji="0" lang="ko-KR" altLang="en-US" sz="700" b="0" i="0" u="none" strike="noStrike" kern="1200" cap="none" spc="0" normalizeH="0" dirty="0">
                        <a:solidFill>
                          <a:srgbClr val="44546A">
                            <a:lumMod val="75000"/>
                          </a:srgb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en-US" altLang="ko-KR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DB</a:t>
                      </a:r>
                      <a:r>
                        <a:rPr kumimoji="0" lang="ko-KR" altLang="en-US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설계</a:t>
                      </a:r>
                      <a:endParaRPr kumimoji="0" lang="ko-KR" altLang="en-US" sz="700" b="0" i="0" u="none" strike="noStrike" kern="1200" cap="none" spc="0" normalizeH="0" dirty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클래스 다이어그램</a:t>
                      </a:r>
                      <a:endParaRPr kumimoji="0" lang="ko-KR" altLang="en-US" sz="700" b="0" i="0" u="none" strike="noStrike" kern="1200" cap="none" spc="0" normalizeH="0" dirty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B8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스토리보드</a:t>
                      </a:r>
                      <a:r>
                        <a:rPr kumimoji="0" lang="en-US" altLang="ko-KR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, </a:t>
                      </a:r>
                      <a:r>
                        <a:rPr kumimoji="0" lang="ko-KR" altLang="en-US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기술</a:t>
                      </a:r>
                      <a:endParaRPr kumimoji="0" lang="ko-KR" altLang="en-US" sz="700" b="0" i="0" u="none" strike="noStrike" kern="1200" cap="none" spc="0" normalizeH="0" dirty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</a:tbl>
          </a:graphicData>
        </a:graphic>
      </p:graphicFrame>
      <p:sp>
        <p:nvSpPr>
          <p:cNvPr id="108" name="타원 107"/>
          <p:cNvSpPr/>
          <p:nvPr/>
        </p:nvSpPr>
        <p:spPr>
          <a:xfrm>
            <a:off x="301859" y="123348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9" name="타원 108"/>
          <p:cNvSpPr/>
          <p:nvPr/>
        </p:nvSpPr>
        <p:spPr>
          <a:xfrm>
            <a:off x="301858" y="187166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0" name="타원 109"/>
          <p:cNvSpPr/>
          <p:nvPr/>
        </p:nvSpPr>
        <p:spPr>
          <a:xfrm>
            <a:off x="301857" y="2509837"/>
            <a:ext cx="276225" cy="276225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1" name="타원 110"/>
          <p:cNvSpPr/>
          <p:nvPr/>
        </p:nvSpPr>
        <p:spPr>
          <a:xfrm>
            <a:off x="301856" y="3148012"/>
            <a:ext cx="276225" cy="276225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2" name="타원 111"/>
          <p:cNvSpPr/>
          <p:nvPr/>
        </p:nvSpPr>
        <p:spPr>
          <a:xfrm>
            <a:off x="301855" y="378618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3" name="타원 112"/>
          <p:cNvSpPr/>
          <p:nvPr/>
        </p:nvSpPr>
        <p:spPr>
          <a:xfrm>
            <a:off x="301849" y="5095870"/>
            <a:ext cx="276225" cy="276225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4" name="타원 113"/>
          <p:cNvSpPr/>
          <p:nvPr/>
        </p:nvSpPr>
        <p:spPr>
          <a:xfrm>
            <a:off x="301850" y="442436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5" name="타원 114"/>
          <p:cNvSpPr/>
          <p:nvPr/>
        </p:nvSpPr>
        <p:spPr>
          <a:xfrm>
            <a:off x="301852" y="570071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6" name="타원 115"/>
          <p:cNvSpPr/>
          <p:nvPr/>
        </p:nvSpPr>
        <p:spPr>
          <a:xfrm>
            <a:off x="301851" y="6338887"/>
            <a:ext cx="276225" cy="276225"/>
          </a:xfrm>
          <a:prstGeom prst="ellipse">
            <a:avLst/>
          </a:prstGeom>
          <a:solidFill>
            <a:srgbClr val="FF8B8B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9" name="직사각형 118"/>
          <p:cNvSpPr/>
          <p:nvPr/>
        </p:nvSpPr>
        <p:spPr>
          <a:xfrm>
            <a:off x="0" y="10869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2" latinLnBrk="0">
              <a:lnSpc>
                <a:spcPct val="150000"/>
              </a:lnSpc>
              <a:defRPr lang="ko-KR"/>
            </a:pPr>
            <a:r>
              <a:rPr lang="ko-KR" altLang="en-US" sz="2000" b="1" kern="0" dirty="0">
                <a:solidFill>
                  <a:srgbClr val="FA3C71"/>
                </a:solidFill>
                <a:latin typeface="맑은 고딕"/>
                <a:ea typeface="맑은 고딕"/>
              </a:rPr>
              <a:t>스토리보드 </a:t>
            </a:r>
            <a:r>
              <a:rPr lang="en-US" altLang="ko-KR" sz="2000" b="1" kern="0" dirty="0">
                <a:solidFill>
                  <a:srgbClr val="FA3C71"/>
                </a:solidFill>
                <a:latin typeface="맑은 고딕"/>
                <a:ea typeface="맑은 고딕"/>
              </a:rPr>
              <a:t>- </a:t>
            </a:r>
            <a:r>
              <a:rPr lang="ko-KR" altLang="en-US" sz="2000" b="1" kern="0" dirty="0" smtClean="0">
                <a:solidFill>
                  <a:srgbClr val="FA3C71"/>
                </a:solidFill>
                <a:latin typeface="맑은 고딕"/>
                <a:ea typeface="맑은 고딕"/>
              </a:rPr>
              <a:t>사용</a:t>
            </a:r>
            <a:r>
              <a:rPr lang="ko-KR" altLang="en-US" sz="2000" b="1" kern="0" dirty="0">
                <a:solidFill>
                  <a:srgbClr val="FA3C71"/>
                </a:solidFill>
                <a:latin typeface="맑은 고딕"/>
                <a:ea typeface="맑은 고딕"/>
              </a:rPr>
              <a:t>자</a:t>
            </a:r>
            <a:endParaRPr lang="ko-KR" altLang="en-US" sz="3600" kern="0" dirty="0">
              <a:solidFill>
                <a:prstClr val="black">
                  <a:lumMod val="75000"/>
                  <a:lumOff val="25000"/>
                </a:prstClr>
              </a:solidFill>
              <a:latin typeface="맑은 고딕"/>
              <a:ea typeface="맑은 고딕"/>
            </a:endParaRPr>
          </a:p>
        </p:txBody>
      </p:sp>
      <p:sp>
        <p:nvSpPr>
          <p:cNvPr id="79" name="타원 78"/>
          <p:cNvSpPr/>
          <p:nvPr/>
        </p:nvSpPr>
        <p:spPr>
          <a:xfrm>
            <a:off x="314213" y="64446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295398" y="751415"/>
            <a:ext cx="75344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smtClean="0"/>
              <a:t>상품상세</a:t>
            </a:r>
            <a:endParaRPr lang="en-US" altLang="ko-KR" sz="1600" b="1" dirty="0" smtClean="0"/>
          </a:p>
          <a:p>
            <a:r>
              <a:rPr lang="ko-KR" altLang="en-US" sz="1600" dirty="0" smtClean="0"/>
              <a:t>기능 </a:t>
            </a:r>
            <a:r>
              <a:rPr lang="en-US" altLang="ko-KR" sz="1600" dirty="0" smtClean="0"/>
              <a:t>– </a:t>
            </a:r>
            <a:r>
              <a:rPr lang="ko-KR" altLang="en-US" sz="1600" dirty="0" err="1" smtClean="0"/>
              <a:t>즐겨찾기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신고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서비스평가</a:t>
            </a:r>
            <a:r>
              <a:rPr lang="en-US" altLang="ko-KR" sz="1600" dirty="0" smtClean="0"/>
              <a:t>, </a:t>
            </a:r>
            <a:r>
              <a:rPr lang="ko-KR" altLang="en-US" sz="1600" dirty="0" err="1" smtClean="0"/>
              <a:t>평가글</a:t>
            </a:r>
            <a:r>
              <a:rPr lang="ko-KR" altLang="en-US" sz="1600" dirty="0" smtClean="0"/>
              <a:t> </a:t>
            </a:r>
            <a:r>
              <a:rPr lang="ko-KR" altLang="en-US" sz="1600" dirty="0" err="1" smtClean="0"/>
              <a:t>대댓글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패키지 주문</a:t>
            </a:r>
            <a:r>
              <a:rPr lang="en-US" altLang="ko-KR" sz="1600" dirty="0" smtClean="0"/>
              <a:t>, cloud-zoom API</a:t>
            </a:r>
            <a:endParaRPr lang="en-US" altLang="ko-KR" sz="1600" dirty="0"/>
          </a:p>
        </p:txBody>
      </p:sp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5150" y="1921251"/>
            <a:ext cx="4762500" cy="46938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485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8530" y="1371599"/>
            <a:ext cx="5030369" cy="49529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2294852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7" name="표 10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4451042"/>
              </p:ext>
            </p:extLst>
          </p:nvPr>
        </p:nvGraphicFramePr>
        <p:xfrm>
          <a:off x="-1" y="499532"/>
          <a:ext cx="828675" cy="63584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15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7152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700" b="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맑은 고딕"/>
                          <a:ea typeface="맑은 고딕"/>
                        </a:rPr>
                        <a:t>목차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프로젝트 개요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주제 선정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프로젝트 계획</a:t>
                      </a:r>
                      <a:endParaRPr kumimoji="0" lang="ko-KR" altLang="en-US" sz="700" b="0" i="0" u="none" strike="noStrike" kern="1200" cap="none" spc="0" normalizeH="0" dirty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사이트 구성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en-US" altLang="ko-KR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Use Case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en-US" altLang="ko-KR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+mn-lt"/>
                          <a:ea typeface="+mn-ea"/>
                          <a:cs typeface="+mn-cs"/>
                        </a:rPr>
                        <a:t>WBS,FBS</a:t>
                      </a:r>
                      <a:endParaRPr kumimoji="0" lang="ko-KR" altLang="en-US" sz="700" b="0" i="0" u="none" strike="noStrike" kern="1200" cap="none" spc="0" normalizeH="0" dirty="0">
                        <a:solidFill>
                          <a:srgbClr val="44546A">
                            <a:lumMod val="75000"/>
                          </a:srgb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en-US" altLang="ko-KR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DB</a:t>
                      </a:r>
                      <a:r>
                        <a:rPr kumimoji="0" lang="ko-KR" altLang="en-US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설계</a:t>
                      </a:r>
                      <a:endParaRPr kumimoji="0" lang="ko-KR" altLang="en-US" sz="700" b="0" i="0" u="none" strike="noStrike" kern="1200" cap="none" spc="0" normalizeH="0" dirty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클래스 다이어그램</a:t>
                      </a:r>
                      <a:endParaRPr kumimoji="0" lang="ko-KR" altLang="en-US" sz="700" b="0" i="0" u="none" strike="noStrike" kern="1200" cap="none" spc="0" normalizeH="0" dirty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B8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스토리보드</a:t>
                      </a:r>
                      <a:r>
                        <a:rPr kumimoji="0" lang="en-US" altLang="ko-KR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, </a:t>
                      </a:r>
                      <a:r>
                        <a:rPr kumimoji="0" lang="ko-KR" altLang="en-US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기술</a:t>
                      </a:r>
                      <a:endParaRPr kumimoji="0" lang="ko-KR" altLang="en-US" sz="700" b="0" i="0" u="none" strike="noStrike" kern="1200" cap="none" spc="0" normalizeH="0" dirty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</a:tbl>
          </a:graphicData>
        </a:graphic>
      </p:graphicFrame>
      <p:sp>
        <p:nvSpPr>
          <p:cNvPr id="108" name="타원 107"/>
          <p:cNvSpPr/>
          <p:nvPr/>
        </p:nvSpPr>
        <p:spPr>
          <a:xfrm>
            <a:off x="301859" y="123348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9" name="타원 108"/>
          <p:cNvSpPr/>
          <p:nvPr/>
        </p:nvSpPr>
        <p:spPr>
          <a:xfrm>
            <a:off x="301858" y="187166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0" name="타원 109"/>
          <p:cNvSpPr/>
          <p:nvPr/>
        </p:nvSpPr>
        <p:spPr>
          <a:xfrm>
            <a:off x="301857" y="2509837"/>
            <a:ext cx="276225" cy="276225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1" name="타원 110"/>
          <p:cNvSpPr/>
          <p:nvPr/>
        </p:nvSpPr>
        <p:spPr>
          <a:xfrm>
            <a:off x="301856" y="3148012"/>
            <a:ext cx="276225" cy="276225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2" name="타원 111"/>
          <p:cNvSpPr/>
          <p:nvPr/>
        </p:nvSpPr>
        <p:spPr>
          <a:xfrm>
            <a:off x="301855" y="378618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3" name="타원 112"/>
          <p:cNvSpPr/>
          <p:nvPr/>
        </p:nvSpPr>
        <p:spPr>
          <a:xfrm>
            <a:off x="301849" y="5095870"/>
            <a:ext cx="276225" cy="276225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4" name="타원 113"/>
          <p:cNvSpPr/>
          <p:nvPr/>
        </p:nvSpPr>
        <p:spPr>
          <a:xfrm>
            <a:off x="301850" y="442436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5" name="타원 114"/>
          <p:cNvSpPr/>
          <p:nvPr/>
        </p:nvSpPr>
        <p:spPr>
          <a:xfrm>
            <a:off x="301852" y="570071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6" name="타원 115"/>
          <p:cNvSpPr/>
          <p:nvPr/>
        </p:nvSpPr>
        <p:spPr>
          <a:xfrm>
            <a:off x="301851" y="6338887"/>
            <a:ext cx="276225" cy="276225"/>
          </a:xfrm>
          <a:prstGeom prst="ellipse">
            <a:avLst/>
          </a:prstGeom>
          <a:solidFill>
            <a:srgbClr val="FF8B8B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9" name="직사각형 118"/>
          <p:cNvSpPr/>
          <p:nvPr/>
        </p:nvSpPr>
        <p:spPr>
          <a:xfrm>
            <a:off x="0" y="10869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2" latinLnBrk="0">
              <a:lnSpc>
                <a:spcPct val="150000"/>
              </a:lnSpc>
              <a:defRPr lang="ko-KR"/>
            </a:pPr>
            <a:r>
              <a:rPr lang="ko-KR" altLang="en-US" sz="2000" b="1" kern="0" dirty="0">
                <a:solidFill>
                  <a:srgbClr val="FA3C71"/>
                </a:solidFill>
                <a:latin typeface="맑은 고딕"/>
                <a:ea typeface="맑은 고딕"/>
              </a:rPr>
              <a:t>스토리보드 </a:t>
            </a:r>
            <a:r>
              <a:rPr lang="en-US" altLang="ko-KR" sz="2000" b="1" kern="0" dirty="0">
                <a:solidFill>
                  <a:srgbClr val="FA3C71"/>
                </a:solidFill>
                <a:latin typeface="맑은 고딕"/>
                <a:ea typeface="맑은 고딕"/>
              </a:rPr>
              <a:t>- </a:t>
            </a:r>
            <a:r>
              <a:rPr lang="ko-KR" altLang="en-US" sz="2000" b="1" kern="0" dirty="0" smtClean="0">
                <a:solidFill>
                  <a:srgbClr val="FA3C71"/>
                </a:solidFill>
                <a:latin typeface="맑은 고딕"/>
                <a:ea typeface="맑은 고딕"/>
              </a:rPr>
              <a:t>사용</a:t>
            </a:r>
            <a:r>
              <a:rPr lang="ko-KR" altLang="en-US" sz="2000" b="1" kern="0" dirty="0">
                <a:solidFill>
                  <a:srgbClr val="FA3C71"/>
                </a:solidFill>
                <a:latin typeface="맑은 고딕"/>
                <a:ea typeface="맑은 고딕"/>
              </a:rPr>
              <a:t>자</a:t>
            </a:r>
            <a:endParaRPr lang="ko-KR" altLang="en-US" sz="3600" kern="0" dirty="0">
              <a:solidFill>
                <a:prstClr val="black">
                  <a:lumMod val="75000"/>
                  <a:lumOff val="25000"/>
                </a:prstClr>
              </a:solidFill>
              <a:latin typeface="맑은 고딕"/>
              <a:ea typeface="맑은 고딕"/>
            </a:endParaRPr>
          </a:p>
        </p:txBody>
      </p:sp>
      <p:sp>
        <p:nvSpPr>
          <p:cNvPr id="79" name="타원 78"/>
          <p:cNvSpPr/>
          <p:nvPr/>
        </p:nvSpPr>
        <p:spPr>
          <a:xfrm>
            <a:off x="314213" y="64446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295398" y="751415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smtClean="0"/>
              <a:t>상품신고</a:t>
            </a:r>
            <a:endParaRPr lang="en-US" altLang="ko-KR" sz="1600" b="1" dirty="0"/>
          </a:p>
        </p:txBody>
      </p:sp>
      <p:pic>
        <p:nvPicPr>
          <p:cNvPr id="2150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799" y="1343781"/>
            <a:ext cx="5617237" cy="48848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0423083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7" name="표 10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6382832"/>
              </p:ext>
            </p:extLst>
          </p:nvPr>
        </p:nvGraphicFramePr>
        <p:xfrm>
          <a:off x="-1" y="499532"/>
          <a:ext cx="828675" cy="63584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15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7152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700" b="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맑은 고딕"/>
                          <a:ea typeface="맑은 고딕"/>
                        </a:rPr>
                        <a:t>목차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프로젝트 개요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주제 선정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프로젝트 계획</a:t>
                      </a:r>
                      <a:endParaRPr kumimoji="0" lang="ko-KR" altLang="en-US" sz="700" b="0" i="0" u="none" strike="noStrike" kern="1200" cap="none" spc="0" normalizeH="0" dirty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사이트 구성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en-US" altLang="ko-KR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Use Case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en-US" altLang="ko-KR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+mn-lt"/>
                          <a:ea typeface="+mn-ea"/>
                          <a:cs typeface="+mn-cs"/>
                        </a:rPr>
                        <a:t>WBS,FBS</a:t>
                      </a:r>
                      <a:endParaRPr kumimoji="0" lang="ko-KR" altLang="en-US" sz="700" b="0" i="0" u="none" strike="noStrike" kern="1200" cap="none" spc="0" normalizeH="0" dirty="0">
                        <a:solidFill>
                          <a:srgbClr val="44546A">
                            <a:lumMod val="75000"/>
                          </a:srgb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en-US" altLang="ko-KR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DB</a:t>
                      </a:r>
                      <a:r>
                        <a:rPr kumimoji="0" lang="ko-KR" altLang="en-US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설계</a:t>
                      </a:r>
                      <a:endParaRPr kumimoji="0" lang="ko-KR" altLang="en-US" sz="700" b="0" i="0" u="none" strike="noStrike" kern="1200" cap="none" spc="0" normalizeH="0" dirty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클래스 다이어그램</a:t>
                      </a:r>
                      <a:endParaRPr kumimoji="0" lang="ko-KR" altLang="en-US" sz="700" b="0" i="0" u="none" strike="noStrike" kern="1200" cap="none" spc="0" normalizeH="0" dirty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B8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스토리보드</a:t>
                      </a:r>
                      <a:r>
                        <a:rPr kumimoji="0" lang="en-US" altLang="ko-KR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, </a:t>
                      </a:r>
                      <a:r>
                        <a:rPr kumimoji="0" lang="ko-KR" altLang="en-US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기술</a:t>
                      </a:r>
                      <a:endParaRPr kumimoji="0" lang="ko-KR" altLang="en-US" sz="700" b="0" i="0" u="none" strike="noStrike" kern="1200" cap="none" spc="0" normalizeH="0" dirty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</a:tbl>
          </a:graphicData>
        </a:graphic>
      </p:graphicFrame>
      <p:sp>
        <p:nvSpPr>
          <p:cNvPr id="108" name="타원 107"/>
          <p:cNvSpPr/>
          <p:nvPr/>
        </p:nvSpPr>
        <p:spPr>
          <a:xfrm>
            <a:off x="301859" y="123348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9" name="타원 108"/>
          <p:cNvSpPr/>
          <p:nvPr/>
        </p:nvSpPr>
        <p:spPr>
          <a:xfrm>
            <a:off x="301858" y="187166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0" name="타원 109"/>
          <p:cNvSpPr/>
          <p:nvPr/>
        </p:nvSpPr>
        <p:spPr>
          <a:xfrm>
            <a:off x="301857" y="2509837"/>
            <a:ext cx="276225" cy="276225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1" name="타원 110"/>
          <p:cNvSpPr/>
          <p:nvPr/>
        </p:nvSpPr>
        <p:spPr>
          <a:xfrm>
            <a:off x="301856" y="3148012"/>
            <a:ext cx="276225" cy="276225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2" name="타원 111"/>
          <p:cNvSpPr/>
          <p:nvPr/>
        </p:nvSpPr>
        <p:spPr>
          <a:xfrm>
            <a:off x="301855" y="378618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3" name="타원 112"/>
          <p:cNvSpPr/>
          <p:nvPr/>
        </p:nvSpPr>
        <p:spPr>
          <a:xfrm>
            <a:off x="301849" y="5095870"/>
            <a:ext cx="276225" cy="276225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4" name="타원 113"/>
          <p:cNvSpPr/>
          <p:nvPr/>
        </p:nvSpPr>
        <p:spPr>
          <a:xfrm>
            <a:off x="301850" y="442436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5" name="타원 114"/>
          <p:cNvSpPr/>
          <p:nvPr/>
        </p:nvSpPr>
        <p:spPr>
          <a:xfrm>
            <a:off x="301852" y="570071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6" name="타원 115"/>
          <p:cNvSpPr/>
          <p:nvPr/>
        </p:nvSpPr>
        <p:spPr>
          <a:xfrm>
            <a:off x="301851" y="6338887"/>
            <a:ext cx="276225" cy="276225"/>
          </a:xfrm>
          <a:prstGeom prst="ellipse">
            <a:avLst/>
          </a:prstGeom>
          <a:solidFill>
            <a:srgbClr val="FF8B8B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9" name="직사각형 118"/>
          <p:cNvSpPr/>
          <p:nvPr/>
        </p:nvSpPr>
        <p:spPr>
          <a:xfrm>
            <a:off x="0" y="10869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2" latinLnBrk="0">
              <a:lnSpc>
                <a:spcPct val="150000"/>
              </a:lnSpc>
              <a:defRPr lang="ko-KR"/>
            </a:pPr>
            <a:r>
              <a:rPr lang="ko-KR" altLang="en-US" sz="2000" b="1" kern="0" dirty="0">
                <a:solidFill>
                  <a:srgbClr val="FA3C71"/>
                </a:solidFill>
                <a:latin typeface="맑은 고딕"/>
                <a:ea typeface="맑은 고딕"/>
              </a:rPr>
              <a:t>스토리보드 </a:t>
            </a:r>
            <a:r>
              <a:rPr lang="en-US" altLang="ko-KR" sz="2000" b="1" kern="0" dirty="0">
                <a:solidFill>
                  <a:srgbClr val="FA3C71"/>
                </a:solidFill>
                <a:latin typeface="맑은 고딕"/>
                <a:ea typeface="맑은 고딕"/>
              </a:rPr>
              <a:t>- </a:t>
            </a:r>
            <a:r>
              <a:rPr lang="ko-KR" altLang="en-US" sz="2000" b="1" kern="0" dirty="0" smtClean="0">
                <a:solidFill>
                  <a:srgbClr val="FA3C71"/>
                </a:solidFill>
                <a:latin typeface="맑은 고딕"/>
                <a:ea typeface="맑은 고딕"/>
              </a:rPr>
              <a:t>사용</a:t>
            </a:r>
            <a:r>
              <a:rPr lang="ko-KR" altLang="en-US" sz="2000" b="1" kern="0" dirty="0">
                <a:solidFill>
                  <a:srgbClr val="FA3C71"/>
                </a:solidFill>
                <a:latin typeface="맑은 고딕"/>
                <a:ea typeface="맑은 고딕"/>
              </a:rPr>
              <a:t>자</a:t>
            </a:r>
            <a:endParaRPr lang="ko-KR" altLang="en-US" sz="3600" kern="0" dirty="0">
              <a:solidFill>
                <a:prstClr val="black">
                  <a:lumMod val="75000"/>
                  <a:lumOff val="25000"/>
                </a:prstClr>
              </a:solidFill>
              <a:latin typeface="맑은 고딕"/>
              <a:ea typeface="맑은 고딕"/>
            </a:endParaRPr>
          </a:p>
        </p:txBody>
      </p:sp>
      <p:sp>
        <p:nvSpPr>
          <p:cNvPr id="79" name="타원 78"/>
          <p:cNvSpPr/>
          <p:nvPr/>
        </p:nvSpPr>
        <p:spPr>
          <a:xfrm>
            <a:off x="314213" y="64446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295398" y="751415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smtClean="0"/>
              <a:t>신고목록</a:t>
            </a:r>
            <a:endParaRPr lang="en-US" altLang="ko-KR" sz="1600" b="1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6149" y="1238252"/>
            <a:ext cx="8202257" cy="50958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6160789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7" name="표 10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3453510"/>
              </p:ext>
            </p:extLst>
          </p:nvPr>
        </p:nvGraphicFramePr>
        <p:xfrm>
          <a:off x="-1" y="499532"/>
          <a:ext cx="828675" cy="63584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15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7152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700" b="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맑은 고딕"/>
                          <a:ea typeface="맑은 고딕"/>
                        </a:rPr>
                        <a:t>목차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프로젝트 개요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주제 선정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프로젝트 계획</a:t>
                      </a:r>
                      <a:endParaRPr kumimoji="0" lang="ko-KR" altLang="en-US" sz="700" b="0" i="0" u="none" strike="noStrike" kern="1200" cap="none" spc="0" normalizeH="0" dirty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사이트 구성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en-US" altLang="ko-KR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Use Case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en-US" altLang="ko-KR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+mn-lt"/>
                          <a:ea typeface="+mn-ea"/>
                          <a:cs typeface="+mn-cs"/>
                        </a:rPr>
                        <a:t>WBS,FBS</a:t>
                      </a:r>
                      <a:endParaRPr kumimoji="0" lang="ko-KR" altLang="en-US" sz="700" b="0" i="0" u="none" strike="noStrike" kern="1200" cap="none" spc="0" normalizeH="0" dirty="0">
                        <a:solidFill>
                          <a:srgbClr val="44546A">
                            <a:lumMod val="75000"/>
                          </a:srgb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en-US" altLang="ko-KR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DB</a:t>
                      </a:r>
                      <a:r>
                        <a:rPr kumimoji="0" lang="ko-KR" altLang="en-US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설계</a:t>
                      </a:r>
                      <a:endParaRPr kumimoji="0" lang="ko-KR" altLang="en-US" sz="700" b="0" i="0" u="none" strike="noStrike" kern="1200" cap="none" spc="0" normalizeH="0" dirty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클래스 다이어그램</a:t>
                      </a:r>
                      <a:endParaRPr kumimoji="0" lang="ko-KR" altLang="en-US" sz="700" b="0" i="0" u="none" strike="noStrike" kern="1200" cap="none" spc="0" normalizeH="0" dirty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B8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스토리보드</a:t>
                      </a:r>
                      <a:r>
                        <a:rPr kumimoji="0" lang="en-US" altLang="ko-KR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, </a:t>
                      </a:r>
                      <a:r>
                        <a:rPr kumimoji="0" lang="ko-KR" altLang="en-US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기술</a:t>
                      </a:r>
                      <a:endParaRPr kumimoji="0" lang="ko-KR" altLang="en-US" sz="700" b="0" i="0" u="none" strike="noStrike" kern="1200" cap="none" spc="0" normalizeH="0" dirty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</a:tbl>
          </a:graphicData>
        </a:graphic>
      </p:graphicFrame>
      <p:sp>
        <p:nvSpPr>
          <p:cNvPr id="108" name="타원 107"/>
          <p:cNvSpPr/>
          <p:nvPr/>
        </p:nvSpPr>
        <p:spPr>
          <a:xfrm>
            <a:off x="301859" y="123348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9" name="타원 108"/>
          <p:cNvSpPr/>
          <p:nvPr/>
        </p:nvSpPr>
        <p:spPr>
          <a:xfrm>
            <a:off x="301858" y="187166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0" name="타원 109"/>
          <p:cNvSpPr/>
          <p:nvPr/>
        </p:nvSpPr>
        <p:spPr>
          <a:xfrm>
            <a:off x="301857" y="2509837"/>
            <a:ext cx="276225" cy="276225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1" name="타원 110"/>
          <p:cNvSpPr/>
          <p:nvPr/>
        </p:nvSpPr>
        <p:spPr>
          <a:xfrm>
            <a:off x="301856" y="3148012"/>
            <a:ext cx="276225" cy="276225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2" name="타원 111"/>
          <p:cNvSpPr/>
          <p:nvPr/>
        </p:nvSpPr>
        <p:spPr>
          <a:xfrm>
            <a:off x="301855" y="378618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3" name="타원 112"/>
          <p:cNvSpPr/>
          <p:nvPr/>
        </p:nvSpPr>
        <p:spPr>
          <a:xfrm>
            <a:off x="301849" y="5095870"/>
            <a:ext cx="276225" cy="276225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4" name="타원 113"/>
          <p:cNvSpPr/>
          <p:nvPr/>
        </p:nvSpPr>
        <p:spPr>
          <a:xfrm>
            <a:off x="301850" y="442436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5" name="타원 114"/>
          <p:cNvSpPr/>
          <p:nvPr/>
        </p:nvSpPr>
        <p:spPr>
          <a:xfrm>
            <a:off x="301852" y="570071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6" name="타원 115"/>
          <p:cNvSpPr/>
          <p:nvPr/>
        </p:nvSpPr>
        <p:spPr>
          <a:xfrm>
            <a:off x="301851" y="6338887"/>
            <a:ext cx="276225" cy="276225"/>
          </a:xfrm>
          <a:prstGeom prst="ellipse">
            <a:avLst/>
          </a:prstGeom>
          <a:solidFill>
            <a:srgbClr val="FF8B8B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9" name="직사각형 118"/>
          <p:cNvSpPr/>
          <p:nvPr/>
        </p:nvSpPr>
        <p:spPr>
          <a:xfrm>
            <a:off x="0" y="10869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2" latinLnBrk="0">
              <a:lnSpc>
                <a:spcPct val="150000"/>
              </a:lnSpc>
              <a:defRPr lang="ko-KR"/>
            </a:pPr>
            <a:r>
              <a:rPr lang="ko-KR" altLang="en-US" sz="2000" b="1" kern="0" dirty="0">
                <a:solidFill>
                  <a:srgbClr val="FA3C71"/>
                </a:solidFill>
                <a:latin typeface="맑은 고딕"/>
                <a:ea typeface="맑은 고딕"/>
              </a:rPr>
              <a:t>스토리보드 </a:t>
            </a:r>
            <a:r>
              <a:rPr lang="en-US" altLang="ko-KR" sz="2000" b="1" kern="0" dirty="0">
                <a:solidFill>
                  <a:srgbClr val="FA3C71"/>
                </a:solidFill>
                <a:latin typeface="맑은 고딕"/>
                <a:ea typeface="맑은 고딕"/>
              </a:rPr>
              <a:t>- </a:t>
            </a:r>
            <a:r>
              <a:rPr lang="ko-KR" altLang="en-US" sz="2000" b="1" kern="0" dirty="0" smtClean="0">
                <a:solidFill>
                  <a:srgbClr val="FA3C71"/>
                </a:solidFill>
                <a:latin typeface="맑은 고딕"/>
                <a:ea typeface="맑은 고딕"/>
              </a:rPr>
              <a:t>사용</a:t>
            </a:r>
            <a:r>
              <a:rPr lang="ko-KR" altLang="en-US" sz="2000" b="1" kern="0" dirty="0">
                <a:solidFill>
                  <a:srgbClr val="FA3C71"/>
                </a:solidFill>
                <a:latin typeface="맑은 고딕"/>
                <a:ea typeface="맑은 고딕"/>
              </a:rPr>
              <a:t>자</a:t>
            </a:r>
            <a:endParaRPr lang="ko-KR" altLang="en-US" sz="3600" kern="0" dirty="0">
              <a:solidFill>
                <a:prstClr val="black">
                  <a:lumMod val="75000"/>
                  <a:lumOff val="25000"/>
                </a:prstClr>
              </a:solidFill>
              <a:latin typeface="맑은 고딕"/>
              <a:ea typeface="맑은 고딕"/>
            </a:endParaRPr>
          </a:p>
        </p:txBody>
      </p:sp>
      <p:sp>
        <p:nvSpPr>
          <p:cNvPr id="79" name="타원 78"/>
          <p:cNvSpPr/>
          <p:nvPr/>
        </p:nvSpPr>
        <p:spPr>
          <a:xfrm>
            <a:off x="314213" y="64446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295398" y="751415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err="1" smtClean="0"/>
              <a:t>즐겨찾기</a:t>
            </a:r>
            <a:endParaRPr lang="en-US" altLang="ko-KR" sz="1600" b="1" dirty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9700" y="1188769"/>
            <a:ext cx="7143750" cy="49281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7458075" y="3838574"/>
            <a:ext cx="790575" cy="638175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 flipH="1" flipV="1">
            <a:off x="6096000" y="2009774"/>
            <a:ext cx="1362075" cy="18288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417552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7" name="표 10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8879360"/>
              </p:ext>
            </p:extLst>
          </p:nvPr>
        </p:nvGraphicFramePr>
        <p:xfrm>
          <a:off x="-1" y="499532"/>
          <a:ext cx="828675" cy="63584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15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7152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700" b="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맑은 고딕"/>
                          <a:ea typeface="맑은 고딕"/>
                        </a:rPr>
                        <a:t>목차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프로젝트 개요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주제 선정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프로젝트 계획</a:t>
                      </a:r>
                      <a:endParaRPr kumimoji="0" lang="ko-KR" altLang="en-US" sz="700" b="0" i="0" u="none" strike="noStrike" kern="1200" cap="none" spc="0" normalizeH="0" dirty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사이트 구성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en-US" altLang="ko-KR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Use Case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en-US" altLang="ko-KR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+mn-lt"/>
                          <a:ea typeface="+mn-ea"/>
                          <a:cs typeface="+mn-cs"/>
                        </a:rPr>
                        <a:t>WBS,FBS</a:t>
                      </a:r>
                      <a:endParaRPr kumimoji="0" lang="ko-KR" altLang="en-US" sz="700" b="0" i="0" u="none" strike="noStrike" kern="1200" cap="none" spc="0" normalizeH="0" dirty="0">
                        <a:solidFill>
                          <a:srgbClr val="44546A">
                            <a:lumMod val="75000"/>
                          </a:srgb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en-US" altLang="ko-KR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DB</a:t>
                      </a:r>
                      <a:r>
                        <a:rPr kumimoji="0" lang="ko-KR" altLang="en-US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설계</a:t>
                      </a:r>
                      <a:endParaRPr kumimoji="0" lang="ko-KR" altLang="en-US" sz="700" b="0" i="0" u="none" strike="noStrike" kern="1200" cap="none" spc="0" normalizeH="0" dirty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클래스 다이어그램</a:t>
                      </a:r>
                      <a:endParaRPr kumimoji="0" lang="ko-KR" altLang="en-US" sz="700" b="0" i="0" u="none" strike="noStrike" kern="1200" cap="none" spc="0" normalizeH="0" dirty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B8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스토리보드</a:t>
                      </a:r>
                      <a:r>
                        <a:rPr kumimoji="0" lang="en-US" altLang="ko-KR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, </a:t>
                      </a:r>
                      <a:r>
                        <a:rPr kumimoji="0" lang="ko-KR" altLang="en-US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기술</a:t>
                      </a:r>
                      <a:endParaRPr kumimoji="0" lang="ko-KR" altLang="en-US" sz="700" b="0" i="0" u="none" strike="noStrike" kern="1200" cap="none" spc="0" normalizeH="0" dirty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</a:tbl>
          </a:graphicData>
        </a:graphic>
      </p:graphicFrame>
      <p:sp>
        <p:nvSpPr>
          <p:cNvPr id="108" name="타원 107"/>
          <p:cNvSpPr/>
          <p:nvPr/>
        </p:nvSpPr>
        <p:spPr>
          <a:xfrm>
            <a:off x="301859" y="123348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9" name="타원 108"/>
          <p:cNvSpPr/>
          <p:nvPr/>
        </p:nvSpPr>
        <p:spPr>
          <a:xfrm>
            <a:off x="301858" y="187166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0" name="타원 109"/>
          <p:cNvSpPr/>
          <p:nvPr/>
        </p:nvSpPr>
        <p:spPr>
          <a:xfrm>
            <a:off x="301857" y="2509837"/>
            <a:ext cx="276225" cy="276225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1" name="타원 110"/>
          <p:cNvSpPr/>
          <p:nvPr/>
        </p:nvSpPr>
        <p:spPr>
          <a:xfrm>
            <a:off x="301856" y="3148012"/>
            <a:ext cx="276225" cy="276225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2" name="타원 111"/>
          <p:cNvSpPr/>
          <p:nvPr/>
        </p:nvSpPr>
        <p:spPr>
          <a:xfrm>
            <a:off x="301855" y="378618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3" name="타원 112"/>
          <p:cNvSpPr/>
          <p:nvPr/>
        </p:nvSpPr>
        <p:spPr>
          <a:xfrm>
            <a:off x="301849" y="5095870"/>
            <a:ext cx="276225" cy="276225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4" name="타원 113"/>
          <p:cNvSpPr/>
          <p:nvPr/>
        </p:nvSpPr>
        <p:spPr>
          <a:xfrm>
            <a:off x="301850" y="442436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5" name="타원 114"/>
          <p:cNvSpPr/>
          <p:nvPr/>
        </p:nvSpPr>
        <p:spPr>
          <a:xfrm>
            <a:off x="301852" y="570071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6" name="타원 115"/>
          <p:cNvSpPr/>
          <p:nvPr/>
        </p:nvSpPr>
        <p:spPr>
          <a:xfrm>
            <a:off x="301851" y="6338887"/>
            <a:ext cx="276225" cy="276225"/>
          </a:xfrm>
          <a:prstGeom prst="ellipse">
            <a:avLst/>
          </a:prstGeom>
          <a:solidFill>
            <a:srgbClr val="FF8B8B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9" name="직사각형 118"/>
          <p:cNvSpPr/>
          <p:nvPr/>
        </p:nvSpPr>
        <p:spPr>
          <a:xfrm>
            <a:off x="0" y="10869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2" latinLnBrk="0">
              <a:lnSpc>
                <a:spcPct val="150000"/>
              </a:lnSpc>
              <a:defRPr lang="ko-KR"/>
            </a:pPr>
            <a:r>
              <a:rPr lang="ko-KR" altLang="en-US" sz="2000" b="1" kern="0" dirty="0">
                <a:solidFill>
                  <a:srgbClr val="FA3C71"/>
                </a:solidFill>
                <a:latin typeface="맑은 고딕"/>
                <a:ea typeface="맑은 고딕"/>
              </a:rPr>
              <a:t>스토리보드 </a:t>
            </a:r>
            <a:r>
              <a:rPr lang="en-US" altLang="ko-KR" sz="2000" b="1" kern="0" dirty="0">
                <a:solidFill>
                  <a:srgbClr val="FA3C71"/>
                </a:solidFill>
                <a:latin typeface="맑은 고딕"/>
                <a:ea typeface="맑은 고딕"/>
              </a:rPr>
              <a:t>- </a:t>
            </a:r>
            <a:r>
              <a:rPr lang="ko-KR" altLang="en-US" sz="2000" b="1" kern="0" dirty="0" smtClean="0">
                <a:solidFill>
                  <a:srgbClr val="FA3C71"/>
                </a:solidFill>
                <a:latin typeface="맑은 고딕"/>
                <a:ea typeface="맑은 고딕"/>
              </a:rPr>
              <a:t>사용</a:t>
            </a:r>
            <a:r>
              <a:rPr lang="ko-KR" altLang="en-US" sz="2000" b="1" kern="0" dirty="0">
                <a:solidFill>
                  <a:srgbClr val="FA3C71"/>
                </a:solidFill>
                <a:latin typeface="맑은 고딕"/>
                <a:ea typeface="맑은 고딕"/>
              </a:rPr>
              <a:t>자</a:t>
            </a:r>
            <a:endParaRPr lang="ko-KR" altLang="en-US" sz="3600" kern="0" dirty="0">
              <a:solidFill>
                <a:prstClr val="black">
                  <a:lumMod val="75000"/>
                  <a:lumOff val="25000"/>
                </a:prstClr>
              </a:solidFill>
              <a:latin typeface="맑은 고딕"/>
              <a:ea typeface="맑은 고딕"/>
            </a:endParaRPr>
          </a:p>
        </p:txBody>
      </p:sp>
      <p:sp>
        <p:nvSpPr>
          <p:cNvPr id="79" name="타원 78"/>
          <p:cNvSpPr/>
          <p:nvPr/>
        </p:nvSpPr>
        <p:spPr>
          <a:xfrm>
            <a:off x="314213" y="64446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295398" y="751415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err="1" smtClean="0"/>
              <a:t>즐겨찾기</a:t>
            </a:r>
            <a:endParaRPr lang="en-US" altLang="ko-KR" sz="1600" b="1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325" y="1217529"/>
            <a:ext cx="8515350" cy="54135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7874487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7" name="표 10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1231108"/>
              </p:ext>
            </p:extLst>
          </p:nvPr>
        </p:nvGraphicFramePr>
        <p:xfrm>
          <a:off x="-1" y="499532"/>
          <a:ext cx="828675" cy="63584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15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7152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700" b="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맑은 고딕"/>
                          <a:ea typeface="맑은 고딕"/>
                        </a:rPr>
                        <a:t>목차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프로젝트 개요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주제 선정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프로젝트 계획</a:t>
                      </a:r>
                      <a:endParaRPr kumimoji="0" lang="ko-KR" altLang="en-US" sz="700" b="0" i="0" u="none" strike="noStrike" kern="1200" cap="none" spc="0" normalizeH="0" dirty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사이트 구성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en-US" altLang="ko-KR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Use Case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en-US" altLang="ko-KR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+mn-lt"/>
                          <a:ea typeface="+mn-ea"/>
                          <a:cs typeface="+mn-cs"/>
                        </a:rPr>
                        <a:t>WBS,FBS</a:t>
                      </a:r>
                      <a:endParaRPr kumimoji="0" lang="ko-KR" altLang="en-US" sz="700" b="0" i="0" u="none" strike="noStrike" kern="1200" cap="none" spc="0" normalizeH="0" dirty="0">
                        <a:solidFill>
                          <a:srgbClr val="44546A">
                            <a:lumMod val="75000"/>
                          </a:srgb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en-US" altLang="ko-KR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DB</a:t>
                      </a:r>
                      <a:r>
                        <a:rPr kumimoji="0" lang="ko-KR" altLang="en-US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설계</a:t>
                      </a:r>
                      <a:endParaRPr kumimoji="0" lang="ko-KR" altLang="en-US" sz="700" b="0" i="0" u="none" strike="noStrike" kern="1200" cap="none" spc="0" normalizeH="0" dirty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클래스 다이어그램</a:t>
                      </a:r>
                      <a:endParaRPr kumimoji="0" lang="ko-KR" altLang="en-US" sz="700" b="0" i="0" u="none" strike="noStrike" kern="1200" cap="none" spc="0" normalizeH="0" dirty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B8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스토리보드</a:t>
                      </a:r>
                      <a:r>
                        <a:rPr kumimoji="0" lang="en-US" altLang="ko-KR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, </a:t>
                      </a:r>
                      <a:r>
                        <a:rPr kumimoji="0" lang="ko-KR" altLang="en-US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기술</a:t>
                      </a:r>
                      <a:endParaRPr kumimoji="0" lang="ko-KR" altLang="en-US" sz="700" b="0" i="0" u="none" strike="noStrike" kern="1200" cap="none" spc="0" normalizeH="0" dirty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</a:tbl>
          </a:graphicData>
        </a:graphic>
      </p:graphicFrame>
      <p:sp>
        <p:nvSpPr>
          <p:cNvPr id="108" name="타원 107"/>
          <p:cNvSpPr/>
          <p:nvPr/>
        </p:nvSpPr>
        <p:spPr>
          <a:xfrm>
            <a:off x="301859" y="123348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9" name="타원 108"/>
          <p:cNvSpPr/>
          <p:nvPr/>
        </p:nvSpPr>
        <p:spPr>
          <a:xfrm>
            <a:off x="301858" y="187166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0" name="타원 109"/>
          <p:cNvSpPr/>
          <p:nvPr/>
        </p:nvSpPr>
        <p:spPr>
          <a:xfrm>
            <a:off x="301857" y="2509837"/>
            <a:ext cx="276225" cy="276225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1" name="타원 110"/>
          <p:cNvSpPr/>
          <p:nvPr/>
        </p:nvSpPr>
        <p:spPr>
          <a:xfrm>
            <a:off x="301856" y="3148012"/>
            <a:ext cx="276225" cy="276225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2" name="타원 111"/>
          <p:cNvSpPr/>
          <p:nvPr/>
        </p:nvSpPr>
        <p:spPr>
          <a:xfrm>
            <a:off x="301855" y="378618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3" name="타원 112"/>
          <p:cNvSpPr/>
          <p:nvPr/>
        </p:nvSpPr>
        <p:spPr>
          <a:xfrm>
            <a:off x="301849" y="5095870"/>
            <a:ext cx="276225" cy="276225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4" name="타원 113"/>
          <p:cNvSpPr/>
          <p:nvPr/>
        </p:nvSpPr>
        <p:spPr>
          <a:xfrm>
            <a:off x="301850" y="442436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5" name="타원 114"/>
          <p:cNvSpPr/>
          <p:nvPr/>
        </p:nvSpPr>
        <p:spPr>
          <a:xfrm>
            <a:off x="301852" y="570071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6" name="타원 115"/>
          <p:cNvSpPr/>
          <p:nvPr/>
        </p:nvSpPr>
        <p:spPr>
          <a:xfrm>
            <a:off x="301851" y="6338887"/>
            <a:ext cx="276225" cy="276225"/>
          </a:xfrm>
          <a:prstGeom prst="ellipse">
            <a:avLst/>
          </a:prstGeom>
          <a:solidFill>
            <a:srgbClr val="FF8B8B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9" name="직사각형 118"/>
          <p:cNvSpPr/>
          <p:nvPr/>
        </p:nvSpPr>
        <p:spPr>
          <a:xfrm>
            <a:off x="0" y="10869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2" latinLnBrk="0">
              <a:lnSpc>
                <a:spcPct val="150000"/>
              </a:lnSpc>
              <a:defRPr lang="ko-KR"/>
            </a:pPr>
            <a:r>
              <a:rPr lang="ko-KR" altLang="en-US" sz="2000" b="1" kern="0" dirty="0">
                <a:solidFill>
                  <a:srgbClr val="FA3C71"/>
                </a:solidFill>
                <a:latin typeface="맑은 고딕"/>
                <a:ea typeface="맑은 고딕"/>
              </a:rPr>
              <a:t>스토리보드 </a:t>
            </a:r>
            <a:r>
              <a:rPr lang="en-US" altLang="ko-KR" sz="2000" b="1" kern="0" dirty="0">
                <a:solidFill>
                  <a:srgbClr val="FA3C71"/>
                </a:solidFill>
                <a:latin typeface="맑은 고딕"/>
                <a:ea typeface="맑은 고딕"/>
              </a:rPr>
              <a:t>- </a:t>
            </a:r>
            <a:r>
              <a:rPr lang="ko-KR" altLang="en-US" sz="2000" b="1" kern="0" dirty="0" smtClean="0">
                <a:solidFill>
                  <a:srgbClr val="FA3C71"/>
                </a:solidFill>
                <a:latin typeface="맑은 고딕"/>
                <a:ea typeface="맑은 고딕"/>
              </a:rPr>
              <a:t>사용</a:t>
            </a:r>
            <a:r>
              <a:rPr lang="ko-KR" altLang="en-US" sz="2000" b="1" kern="0" dirty="0">
                <a:solidFill>
                  <a:srgbClr val="FA3C71"/>
                </a:solidFill>
                <a:latin typeface="맑은 고딕"/>
                <a:ea typeface="맑은 고딕"/>
              </a:rPr>
              <a:t>자</a:t>
            </a:r>
            <a:endParaRPr lang="ko-KR" altLang="en-US" sz="3600" kern="0" dirty="0">
              <a:solidFill>
                <a:prstClr val="black">
                  <a:lumMod val="75000"/>
                  <a:lumOff val="25000"/>
                </a:prstClr>
              </a:solidFill>
              <a:latin typeface="맑은 고딕"/>
              <a:ea typeface="맑은 고딕"/>
            </a:endParaRPr>
          </a:p>
        </p:txBody>
      </p:sp>
      <p:sp>
        <p:nvSpPr>
          <p:cNvPr id="79" name="타원 78"/>
          <p:cNvSpPr/>
          <p:nvPr/>
        </p:nvSpPr>
        <p:spPr>
          <a:xfrm>
            <a:off x="314213" y="64446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295398" y="751415"/>
            <a:ext cx="24817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smtClean="0"/>
              <a:t>빠른 이동 </a:t>
            </a:r>
            <a:r>
              <a:rPr lang="en-US" altLang="ko-KR" sz="1600" b="1" dirty="0" smtClean="0"/>
              <a:t>/ </a:t>
            </a:r>
            <a:r>
              <a:rPr lang="ko-KR" altLang="en-US" sz="1600" b="1" dirty="0" smtClean="0"/>
              <a:t>최근 본 상품</a:t>
            </a:r>
            <a:endParaRPr lang="en-US" altLang="ko-KR" sz="1600" b="1" dirty="0"/>
          </a:p>
        </p:txBody>
      </p:sp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3437" y="1371599"/>
            <a:ext cx="2212342" cy="48101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2762249" y="2152649"/>
            <a:ext cx="1014919" cy="3224208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620039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7" name="표 10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4134699"/>
              </p:ext>
            </p:extLst>
          </p:nvPr>
        </p:nvGraphicFramePr>
        <p:xfrm>
          <a:off x="-1" y="499532"/>
          <a:ext cx="828675" cy="63584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15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77152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700" b="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맑은 고딕"/>
                          <a:ea typeface="맑은 고딕"/>
                        </a:rPr>
                        <a:t>목차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프로젝트 개요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주제 선정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프로젝트 계획</a:t>
                      </a:r>
                      <a:endParaRPr kumimoji="0" lang="ko-KR" altLang="en-US" sz="700" b="0" i="0" u="none" strike="noStrike" kern="1200" cap="none" spc="0" normalizeH="0" dirty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사이트 구성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en-US" altLang="ko-KR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Use Case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B8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en-US" altLang="ko-KR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+mn-lt"/>
                          <a:ea typeface="+mn-ea"/>
                          <a:cs typeface="+mn-cs"/>
                        </a:rPr>
                        <a:t>WBS,FBS</a:t>
                      </a:r>
                      <a:endParaRPr kumimoji="0" lang="ko-KR" altLang="en-US" sz="700" b="0" i="0" u="none" strike="noStrike" kern="1200" cap="none" spc="0" normalizeH="0" dirty="0">
                        <a:solidFill>
                          <a:srgbClr val="44546A">
                            <a:lumMod val="75000"/>
                          </a:srgb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en-US" altLang="ko-KR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DB</a:t>
                      </a:r>
                      <a:r>
                        <a:rPr kumimoji="0" lang="ko-KR" altLang="en-US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설계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클래스 다이어그램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스토리보드</a:t>
                      </a:r>
                      <a:r>
                        <a:rPr kumimoji="0" lang="en-US" altLang="ko-KR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, </a:t>
                      </a:r>
                      <a:r>
                        <a:rPr kumimoji="0" lang="ko-KR" altLang="en-US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기술</a:t>
                      </a:r>
                      <a:endParaRPr kumimoji="0" lang="ko-KR" altLang="en-US" sz="700" b="0" i="0" u="none" strike="noStrike" kern="1200" cap="none" spc="0" normalizeH="0" dirty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108" name="타원 107"/>
          <p:cNvSpPr/>
          <p:nvPr/>
        </p:nvSpPr>
        <p:spPr>
          <a:xfrm>
            <a:off x="301859" y="123348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9" name="타원 108"/>
          <p:cNvSpPr/>
          <p:nvPr/>
        </p:nvSpPr>
        <p:spPr>
          <a:xfrm>
            <a:off x="301858" y="187166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0" name="타원 109"/>
          <p:cNvSpPr/>
          <p:nvPr/>
        </p:nvSpPr>
        <p:spPr>
          <a:xfrm>
            <a:off x="301857" y="2509837"/>
            <a:ext cx="276225" cy="276225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1" name="타원 110"/>
          <p:cNvSpPr/>
          <p:nvPr/>
        </p:nvSpPr>
        <p:spPr>
          <a:xfrm>
            <a:off x="301856" y="3148012"/>
            <a:ext cx="276225" cy="276225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2" name="타원 111"/>
          <p:cNvSpPr/>
          <p:nvPr/>
        </p:nvSpPr>
        <p:spPr>
          <a:xfrm>
            <a:off x="301855" y="378618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3" name="타원 112"/>
          <p:cNvSpPr/>
          <p:nvPr/>
        </p:nvSpPr>
        <p:spPr>
          <a:xfrm>
            <a:off x="301854" y="4424362"/>
            <a:ext cx="276225" cy="276225"/>
          </a:xfrm>
          <a:prstGeom prst="ellipse">
            <a:avLst/>
          </a:prstGeom>
          <a:solidFill>
            <a:srgbClr val="FF8B8B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4" name="타원 113"/>
          <p:cNvSpPr/>
          <p:nvPr/>
        </p:nvSpPr>
        <p:spPr>
          <a:xfrm>
            <a:off x="301853" y="506253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5" name="타원 114"/>
          <p:cNvSpPr/>
          <p:nvPr/>
        </p:nvSpPr>
        <p:spPr>
          <a:xfrm>
            <a:off x="301852" y="570071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6" name="타원 115"/>
          <p:cNvSpPr/>
          <p:nvPr/>
        </p:nvSpPr>
        <p:spPr>
          <a:xfrm>
            <a:off x="301851" y="633888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9" name="직사각형 118"/>
          <p:cNvSpPr/>
          <p:nvPr/>
        </p:nvSpPr>
        <p:spPr>
          <a:xfrm>
            <a:off x="0" y="10869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2" latinLnBrk="0">
              <a:lnSpc>
                <a:spcPct val="150000"/>
              </a:lnSpc>
              <a:defRPr lang="ko-KR"/>
            </a:pPr>
            <a:r>
              <a:rPr lang="ko-KR" altLang="en-US" sz="2000" b="1" kern="0" dirty="0" smtClean="0">
                <a:solidFill>
                  <a:srgbClr val="FA3C71"/>
                </a:solidFill>
                <a:latin typeface="맑은 고딕"/>
                <a:ea typeface="맑은 고딕"/>
              </a:rPr>
              <a:t>사이트 구성 </a:t>
            </a:r>
            <a:r>
              <a:rPr lang="en-US" altLang="ko-KR" sz="2000" b="1" kern="0" dirty="0" smtClean="0">
                <a:solidFill>
                  <a:srgbClr val="FA3C71"/>
                </a:solidFill>
                <a:latin typeface="맑은 고딕"/>
                <a:ea typeface="맑은 고딕"/>
              </a:rPr>
              <a:t>– WBS(</a:t>
            </a:r>
            <a:r>
              <a:rPr lang="ko-KR" altLang="en-US" sz="2000" b="1" kern="0" dirty="0" smtClean="0">
                <a:solidFill>
                  <a:srgbClr val="FA3C71"/>
                </a:solidFill>
                <a:latin typeface="맑은 고딕"/>
                <a:ea typeface="맑은 고딕"/>
              </a:rPr>
              <a:t>작업분해도</a:t>
            </a:r>
            <a:r>
              <a:rPr lang="en-US" altLang="ko-KR" sz="2000" b="1" kern="0" dirty="0" smtClean="0">
                <a:solidFill>
                  <a:srgbClr val="FA3C71"/>
                </a:solidFill>
                <a:latin typeface="맑은 고딕"/>
                <a:ea typeface="맑은 고딕"/>
              </a:rPr>
              <a:t>)</a:t>
            </a:r>
            <a:endParaRPr lang="ko-KR" altLang="en-US" sz="3600" kern="0" dirty="0">
              <a:solidFill>
                <a:prstClr val="black">
                  <a:lumMod val="75000"/>
                  <a:lumOff val="25000"/>
                </a:prstClr>
              </a:solidFill>
              <a:latin typeface="맑은 고딕"/>
              <a:ea typeface="맑은 고딕"/>
            </a:endParaRPr>
          </a:p>
        </p:txBody>
      </p:sp>
      <p:sp>
        <p:nvSpPr>
          <p:cNvPr id="79" name="타원 78"/>
          <p:cNvSpPr/>
          <p:nvPr/>
        </p:nvSpPr>
        <p:spPr>
          <a:xfrm>
            <a:off x="314213" y="64446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377779" y="4978372"/>
            <a:ext cx="974407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dirty="0" smtClean="0"/>
              <a:t>프로젝트의 </a:t>
            </a:r>
            <a:r>
              <a:rPr lang="ko-KR" altLang="en-US" sz="1600" b="1" dirty="0"/>
              <a:t>범위와 </a:t>
            </a:r>
            <a:r>
              <a:rPr lang="ko-KR" altLang="en-US" sz="1600" b="1" dirty="0" smtClean="0"/>
              <a:t>최종산출물을</a:t>
            </a:r>
            <a:r>
              <a:rPr lang="en-US" altLang="ko-KR" sz="1600" b="1" dirty="0"/>
              <a:t> </a:t>
            </a:r>
            <a:r>
              <a:rPr lang="ko-KR" altLang="en-US" sz="1600" b="1" dirty="0" smtClean="0"/>
              <a:t>세부요소로 </a:t>
            </a:r>
            <a:r>
              <a:rPr lang="ko-KR" altLang="en-US" sz="1600" b="1" dirty="0"/>
              <a:t>분할한 계층적 </a:t>
            </a:r>
            <a:r>
              <a:rPr lang="ko-KR" altLang="en-US" sz="1600" b="1" dirty="0" smtClean="0"/>
              <a:t>구조 표</a:t>
            </a:r>
            <a:endParaRPr lang="en-US" altLang="ko-KR" sz="1600" b="1" dirty="0" smtClean="0"/>
          </a:p>
          <a:p>
            <a:endParaRPr lang="ko-KR" altLang="en-US" sz="800" b="1" dirty="0"/>
          </a:p>
          <a:p>
            <a:r>
              <a:rPr lang="ko-KR" altLang="en-US" sz="1600" dirty="0"/>
              <a:t>기능을 구분하고 그 기능을 세분화 </a:t>
            </a:r>
            <a:r>
              <a:rPr lang="ko-KR" altLang="en-US" sz="1600" dirty="0" smtClean="0"/>
              <a:t>하여</a:t>
            </a:r>
            <a:r>
              <a:rPr lang="en-US" altLang="ko-KR" sz="1600" dirty="0"/>
              <a:t> </a:t>
            </a:r>
            <a:r>
              <a:rPr lang="ko-KR" altLang="en-US" sz="1600" dirty="0" smtClean="0"/>
              <a:t>일정과 </a:t>
            </a:r>
            <a:r>
              <a:rPr lang="ko-KR" altLang="en-US" sz="1600" dirty="0"/>
              <a:t>담당자를 </a:t>
            </a:r>
            <a:r>
              <a:rPr lang="ko-KR" altLang="en-US" sz="1600" dirty="0" smtClean="0"/>
              <a:t>작성한다</a:t>
            </a:r>
            <a:endParaRPr lang="ko-KR" altLang="en-US" sz="16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4821" y="850965"/>
            <a:ext cx="9182357" cy="387019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069532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7" name="표 10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7744427"/>
              </p:ext>
            </p:extLst>
          </p:nvPr>
        </p:nvGraphicFramePr>
        <p:xfrm>
          <a:off x="-1" y="499532"/>
          <a:ext cx="828675" cy="63584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15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77152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700" b="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맑은 고딕"/>
                          <a:ea typeface="맑은 고딕"/>
                        </a:rPr>
                        <a:t>목차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프로젝트 개요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주제 선정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프로젝트 계획</a:t>
                      </a:r>
                      <a:endParaRPr kumimoji="0" lang="ko-KR" altLang="en-US" sz="700" b="0" i="0" u="none" strike="noStrike" kern="1200" cap="none" spc="0" normalizeH="0" dirty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사이트 구성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en-US" altLang="ko-KR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Use Case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B8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en-US" altLang="ko-KR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+mn-lt"/>
                          <a:ea typeface="+mn-ea"/>
                          <a:cs typeface="+mn-cs"/>
                        </a:rPr>
                        <a:t>WBS,FBS</a:t>
                      </a:r>
                      <a:endParaRPr kumimoji="0" lang="ko-KR" altLang="en-US" sz="700" b="0" i="0" u="none" strike="noStrike" kern="1200" cap="none" spc="0" normalizeH="0" dirty="0">
                        <a:solidFill>
                          <a:srgbClr val="44546A">
                            <a:lumMod val="75000"/>
                          </a:srgb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en-US" altLang="ko-KR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DB</a:t>
                      </a:r>
                      <a:r>
                        <a:rPr kumimoji="0" lang="ko-KR" altLang="en-US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설계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클래스 다이어그램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스토리보드</a:t>
                      </a:r>
                      <a:r>
                        <a:rPr kumimoji="0" lang="en-US" altLang="ko-KR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, </a:t>
                      </a:r>
                      <a:r>
                        <a:rPr kumimoji="0" lang="ko-KR" altLang="en-US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기술</a:t>
                      </a:r>
                      <a:endParaRPr kumimoji="0" lang="ko-KR" altLang="en-US" sz="700" b="0" i="0" u="none" strike="noStrike" kern="1200" cap="none" spc="0" normalizeH="0" dirty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108" name="타원 107"/>
          <p:cNvSpPr/>
          <p:nvPr/>
        </p:nvSpPr>
        <p:spPr>
          <a:xfrm>
            <a:off x="301859" y="123348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9" name="타원 108"/>
          <p:cNvSpPr/>
          <p:nvPr/>
        </p:nvSpPr>
        <p:spPr>
          <a:xfrm>
            <a:off x="301858" y="187166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0" name="타원 109"/>
          <p:cNvSpPr/>
          <p:nvPr/>
        </p:nvSpPr>
        <p:spPr>
          <a:xfrm>
            <a:off x="301857" y="2509837"/>
            <a:ext cx="276225" cy="276225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1" name="타원 110"/>
          <p:cNvSpPr/>
          <p:nvPr/>
        </p:nvSpPr>
        <p:spPr>
          <a:xfrm>
            <a:off x="301856" y="3148012"/>
            <a:ext cx="276225" cy="276225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2" name="타원 111"/>
          <p:cNvSpPr/>
          <p:nvPr/>
        </p:nvSpPr>
        <p:spPr>
          <a:xfrm>
            <a:off x="301855" y="378618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3" name="타원 112"/>
          <p:cNvSpPr/>
          <p:nvPr/>
        </p:nvSpPr>
        <p:spPr>
          <a:xfrm>
            <a:off x="301854" y="4424362"/>
            <a:ext cx="276225" cy="276225"/>
          </a:xfrm>
          <a:prstGeom prst="ellipse">
            <a:avLst/>
          </a:prstGeom>
          <a:solidFill>
            <a:srgbClr val="FF8B8B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4" name="타원 113"/>
          <p:cNvSpPr/>
          <p:nvPr/>
        </p:nvSpPr>
        <p:spPr>
          <a:xfrm>
            <a:off x="301853" y="506253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5" name="타원 114"/>
          <p:cNvSpPr/>
          <p:nvPr/>
        </p:nvSpPr>
        <p:spPr>
          <a:xfrm>
            <a:off x="301852" y="570071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6" name="타원 115"/>
          <p:cNvSpPr/>
          <p:nvPr/>
        </p:nvSpPr>
        <p:spPr>
          <a:xfrm>
            <a:off x="301851" y="633888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9" name="직사각형 118"/>
          <p:cNvSpPr/>
          <p:nvPr/>
        </p:nvSpPr>
        <p:spPr>
          <a:xfrm>
            <a:off x="0" y="10869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2" latinLnBrk="0">
              <a:lnSpc>
                <a:spcPct val="150000"/>
              </a:lnSpc>
              <a:defRPr lang="ko-KR"/>
            </a:pPr>
            <a:r>
              <a:rPr lang="ko-KR" altLang="en-US" sz="2000" b="1" kern="0" dirty="0">
                <a:solidFill>
                  <a:srgbClr val="FA3C71"/>
                </a:solidFill>
                <a:latin typeface="맑은 고딕"/>
                <a:ea typeface="맑은 고딕"/>
              </a:rPr>
              <a:t>사이트 구성 </a:t>
            </a:r>
            <a:r>
              <a:rPr lang="en-US" altLang="ko-KR" sz="2000" b="1" kern="0" dirty="0">
                <a:solidFill>
                  <a:srgbClr val="FA3C71"/>
                </a:solidFill>
                <a:latin typeface="맑은 고딕"/>
                <a:ea typeface="맑은 고딕"/>
              </a:rPr>
              <a:t>– WBS</a:t>
            </a:r>
            <a:endParaRPr lang="ko-KR" altLang="en-US" sz="3600" kern="0" dirty="0">
              <a:solidFill>
                <a:prstClr val="black">
                  <a:lumMod val="75000"/>
                  <a:lumOff val="25000"/>
                </a:prstClr>
              </a:solidFill>
              <a:latin typeface="맑은 고딕"/>
              <a:ea typeface="맑은 고딕"/>
            </a:endParaRPr>
          </a:p>
        </p:txBody>
      </p:sp>
      <p:sp>
        <p:nvSpPr>
          <p:cNvPr id="79" name="타원 78"/>
          <p:cNvSpPr/>
          <p:nvPr/>
        </p:nvSpPr>
        <p:spPr>
          <a:xfrm>
            <a:off x="314213" y="64446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8193" name="Picture 1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02" r="26217"/>
          <a:stretch/>
        </p:blipFill>
        <p:spPr bwMode="auto">
          <a:xfrm>
            <a:off x="1704975" y="1283842"/>
            <a:ext cx="2600325" cy="326533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609"/>
          <a:stretch/>
        </p:blipFill>
        <p:spPr bwMode="auto">
          <a:xfrm>
            <a:off x="4948238" y="1283842"/>
            <a:ext cx="2905125" cy="34385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90" r="20180"/>
          <a:stretch/>
        </p:blipFill>
        <p:spPr bwMode="auto">
          <a:xfrm>
            <a:off x="8496300" y="1283842"/>
            <a:ext cx="2524125" cy="374738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8125234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7" name="표 10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0555071"/>
              </p:ext>
            </p:extLst>
          </p:nvPr>
        </p:nvGraphicFramePr>
        <p:xfrm>
          <a:off x="-1" y="499532"/>
          <a:ext cx="828675" cy="63584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15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77152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700" b="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맑은 고딕"/>
                          <a:ea typeface="맑은 고딕"/>
                        </a:rPr>
                        <a:t>목차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프로젝트 개요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주제 선정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프로젝트 계획</a:t>
                      </a:r>
                      <a:endParaRPr kumimoji="0" lang="ko-KR" altLang="en-US" sz="700" b="0" i="0" u="none" strike="noStrike" kern="1200" cap="none" spc="0" normalizeH="0" dirty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사이트 구성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en-US" altLang="ko-KR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Use Case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B8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en-US" altLang="ko-KR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+mn-lt"/>
                          <a:ea typeface="+mn-ea"/>
                          <a:cs typeface="+mn-cs"/>
                        </a:rPr>
                        <a:t>WBS,FBS</a:t>
                      </a:r>
                      <a:endParaRPr kumimoji="0" lang="ko-KR" altLang="en-US" sz="700" b="0" i="0" u="none" strike="noStrike" kern="1200" cap="none" spc="0" normalizeH="0" dirty="0">
                        <a:solidFill>
                          <a:srgbClr val="44546A">
                            <a:lumMod val="75000"/>
                          </a:srgb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en-US" altLang="ko-KR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DB</a:t>
                      </a:r>
                      <a:r>
                        <a:rPr kumimoji="0" lang="ko-KR" altLang="en-US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설계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클래스 다이어그램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스토리보드</a:t>
                      </a:r>
                      <a:r>
                        <a:rPr kumimoji="0" lang="en-US" altLang="ko-KR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, </a:t>
                      </a:r>
                      <a:r>
                        <a:rPr kumimoji="0" lang="ko-KR" altLang="en-US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기술</a:t>
                      </a:r>
                      <a:endParaRPr kumimoji="0" lang="ko-KR" altLang="en-US" sz="700" b="0" i="0" u="none" strike="noStrike" kern="1200" cap="none" spc="0" normalizeH="0" dirty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108" name="타원 107"/>
          <p:cNvSpPr/>
          <p:nvPr/>
        </p:nvSpPr>
        <p:spPr>
          <a:xfrm>
            <a:off x="301859" y="123348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9" name="타원 108"/>
          <p:cNvSpPr/>
          <p:nvPr/>
        </p:nvSpPr>
        <p:spPr>
          <a:xfrm>
            <a:off x="301858" y="187166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0" name="타원 109"/>
          <p:cNvSpPr/>
          <p:nvPr/>
        </p:nvSpPr>
        <p:spPr>
          <a:xfrm>
            <a:off x="301857" y="2509837"/>
            <a:ext cx="276225" cy="276225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1" name="타원 110"/>
          <p:cNvSpPr/>
          <p:nvPr/>
        </p:nvSpPr>
        <p:spPr>
          <a:xfrm>
            <a:off x="301856" y="3148012"/>
            <a:ext cx="276225" cy="276225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2" name="타원 111"/>
          <p:cNvSpPr/>
          <p:nvPr/>
        </p:nvSpPr>
        <p:spPr>
          <a:xfrm>
            <a:off x="301855" y="378618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3" name="타원 112"/>
          <p:cNvSpPr/>
          <p:nvPr/>
        </p:nvSpPr>
        <p:spPr>
          <a:xfrm>
            <a:off x="301854" y="4424362"/>
            <a:ext cx="276225" cy="276225"/>
          </a:xfrm>
          <a:prstGeom prst="ellipse">
            <a:avLst/>
          </a:prstGeom>
          <a:solidFill>
            <a:srgbClr val="FF8B8B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4" name="타원 113"/>
          <p:cNvSpPr/>
          <p:nvPr/>
        </p:nvSpPr>
        <p:spPr>
          <a:xfrm>
            <a:off x="301853" y="506253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5" name="타원 114"/>
          <p:cNvSpPr/>
          <p:nvPr/>
        </p:nvSpPr>
        <p:spPr>
          <a:xfrm>
            <a:off x="301852" y="570071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6" name="타원 115"/>
          <p:cNvSpPr/>
          <p:nvPr/>
        </p:nvSpPr>
        <p:spPr>
          <a:xfrm>
            <a:off x="301851" y="633888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9" name="직사각형 118"/>
          <p:cNvSpPr/>
          <p:nvPr/>
        </p:nvSpPr>
        <p:spPr>
          <a:xfrm>
            <a:off x="0" y="10869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2" latinLnBrk="0">
              <a:lnSpc>
                <a:spcPct val="150000"/>
              </a:lnSpc>
              <a:defRPr lang="ko-KR"/>
            </a:pPr>
            <a:r>
              <a:rPr lang="ko-KR" altLang="en-US" sz="2000" b="1" kern="0" dirty="0">
                <a:solidFill>
                  <a:srgbClr val="FA3C71"/>
                </a:solidFill>
                <a:latin typeface="맑은 고딕"/>
                <a:ea typeface="맑은 고딕"/>
              </a:rPr>
              <a:t>사이트 구성 </a:t>
            </a:r>
            <a:r>
              <a:rPr lang="en-US" altLang="ko-KR" sz="2000" b="1" kern="0" dirty="0">
                <a:solidFill>
                  <a:srgbClr val="FA3C71"/>
                </a:solidFill>
                <a:latin typeface="맑은 고딕"/>
                <a:ea typeface="맑은 고딕"/>
              </a:rPr>
              <a:t>– WBS</a:t>
            </a:r>
            <a:endParaRPr lang="ko-KR" altLang="en-US" sz="3600" kern="0" dirty="0">
              <a:solidFill>
                <a:prstClr val="black">
                  <a:lumMod val="75000"/>
                  <a:lumOff val="25000"/>
                </a:prstClr>
              </a:solidFill>
              <a:latin typeface="맑은 고딕"/>
              <a:ea typeface="맑은 고딕"/>
            </a:endParaRPr>
          </a:p>
        </p:txBody>
      </p:sp>
      <p:sp>
        <p:nvSpPr>
          <p:cNvPr id="79" name="타원 78"/>
          <p:cNvSpPr/>
          <p:nvPr/>
        </p:nvSpPr>
        <p:spPr>
          <a:xfrm>
            <a:off x="314213" y="64446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342"/>
          <a:stretch/>
        </p:blipFill>
        <p:spPr bwMode="auto">
          <a:xfrm>
            <a:off x="1628775" y="782579"/>
            <a:ext cx="2694139" cy="481488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0956" y="782579"/>
            <a:ext cx="3119201" cy="5348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8200" y="782578"/>
            <a:ext cx="3333750" cy="5130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0606423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7" name="표 10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7492286"/>
              </p:ext>
            </p:extLst>
          </p:nvPr>
        </p:nvGraphicFramePr>
        <p:xfrm>
          <a:off x="-1" y="499532"/>
          <a:ext cx="828675" cy="63584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15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77152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700" b="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맑은 고딕"/>
                          <a:ea typeface="맑은 고딕"/>
                        </a:rPr>
                        <a:t>목차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프로젝트 개요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주제 선정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프로젝트 계획</a:t>
                      </a:r>
                      <a:endParaRPr kumimoji="0" lang="ko-KR" altLang="en-US" sz="700" b="0" i="0" u="none" strike="noStrike" kern="1200" cap="none" spc="0" normalizeH="0" dirty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사이트 구성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en-US" altLang="ko-KR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Use Case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B8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en-US" altLang="ko-KR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+mn-lt"/>
                          <a:ea typeface="+mn-ea"/>
                          <a:cs typeface="+mn-cs"/>
                        </a:rPr>
                        <a:t>WBS,FBS</a:t>
                      </a:r>
                      <a:endParaRPr kumimoji="0" lang="ko-KR" altLang="en-US" sz="700" b="0" i="0" u="none" strike="noStrike" kern="1200" cap="none" spc="0" normalizeH="0" dirty="0">
                        <a:solidFill>
                          <a:srgbClr val="44546A">
                            <a:lumMod val="75000"/>
                          </a:srgb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en-US" altLang="ko-KR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DB</a:t>
                      </a:r>
                      <a:r>
                        <a:rPr kumimoji="0" lang="ko-KR" altLang="en-US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설계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클래스 다이어그램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스토리보드</a:t>
                      </a:r>
                      <a:r>
                        <a:rPr kumimoji="0" lang="en-US" altLang="ko-KR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, </a:t>
                      </a:r>
                      <a:r>
                        <a:rPr kumimoji="0" lang="ko-KR" altLang="en-US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기술</a:t>
                      </a:r>
                      <a:endParaRPr kumimoji="0" lang="ko-KR" altLang="en-US" sz="700" b="0" i="0" u="none" strike="noStrike" kern="1200" cap="none" spc="0" normalizeH="0" dirty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108" name="타원 107"/>
          <p:cNvSpPr/>
          <p:nvPr/>
        </p:nvSpPr>
        <p:spPr>
          <a:xfrm>
            <a:off x="301859" y="123348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9" name="타원 108"/>
          <p:cNvSpPr/>
          <p:nvPr/>
        </p:nvSpPr>
        <p:spPr>
          <a:xfrm>
            <a:off x="301858" y="187166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0" name="타원 109"/>
          <p:cNvSpPr/>
          <p:nvPr/>
        </p:nvSpPr>
        <p:spPr>
          <a:xfrm>
            <a:off x="301857" y="2509837"/>
            <a:ext cx="276225" cy="276225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1" name="타원 110"/>
          <p:cNvSpPr/>
          <p:nvPr/>
        </p:nvSpPr>
        <p:spPr>
          <a:xfrm>
            <a:off x="301856" y="3148012"/>
            <a:ext cx="276225" cy="276225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2" name="타원 111"/>
          <p:cNvSpPr/>
          <p:nvPr/>
        </p:nvSpPr>
        <p:spPr>
          <a:xfrm>
            <a:off x="301855" y="378618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3" name="타원 112"/>
          <p:cNvSpPr/>
          <p:nvPr/>
        </p:nvSpPr>
        <p:spPr>
          <a:xfrm>
            <a:off x="301854" y="4424362"/>
            <a:ext cx="276225" cy="276225"/>
          </a:xfrm>
          <a:prstGeom prst="ellipse">
            <a:avLst/>
          </a:prstGeom>
          <a:solidFill>
            <a:srgbClr val="FF8B8B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4" name="타원 113"/>
          <p:cNvSpPr/>
          <p:nvPr/>
        </p:nvSpPr>
        <p:spPr>
          <a:xfrm>
            <a:off x="301853" y="506253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5" name="타원 114"/>
          <p:cNvSpPr/>
          <p:nvPr/>
        </p:nvSpPr>
        <p:spPr>
          <a:xfrm>
            <a:off x="301852" y="570071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6" name="타원 115"/>
          <p:cNvSpPr/>
          <p:nvPr/>
        </p:nvSpPr>
        <p:spPr>
          <a:xfrm>
            <a:off x="301851" y="633888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9" name="직사각형 118"/>
          <p:cNvSpPr/>
          <p:nvPr/>
        </p:nvSpPr>
        <p:spPr>
          <a:xfrm>
            <a:off x="0" y="10869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2" latinLnBrk="0">
              <a:lnSpc>
                <a:spcPct val="150000"/>
              </a:lnSpc>
              <a:defRPr lang="ko-KR"/>
            </a:pPr>
            <a:r>
              <a:rPr lang="ko-KR" altLang="en-US" sz="2000" b="1" kern="0" dirty="0">
                <a:solidFill>
                  <a:srgbClr val="FA3C71"/>
                </a:solidFill>
                <a:latin typeface="맑은 고딕"/>
                <a:ea typeface="맑은 고딕"/>
              </a:rPr>
              <a:t>사이트 구성 </a:t>
            </a:r>
            <a:r>
              <a:rPr lang="en-US" altLang="ko-KR" sz="2000" b="1" kern="0" dirty="0">
                <a:solidFill>
                  <a:srgbClr val="FA3C71"/>
                </a:solidFill>
                <a:latin typeface="맑은 고딕"/>
                <a:ea typeface="맑은 고딕"/>
              </a:rPr>
              <a:t>– WBS</a:t>
            </a:r>
            <a:endParaRPr lang="ko-KR" altLang="en-US" sz="3600" kern="0" dirty="0">
              <a:solidFill>
                <a:prstClr val="black">
                  <a:lumMod val="75000"/>
                  <a:lumOff val="25000"/>
                </a:prstClr>
              </a:solidFill>
              <a:latin typeface="맑은 고딕"/>
              <a:ea typeface="맑은 고딕"/>
            </a:endParaRPr>
          </a:p>
        </p:txBody>
      </p:sp>
      <p:sp>
        <p:nvSpPr>
          <p:cNvPr id="79" name="타원 78"/>
          <p:cNvSpPr/>
          <p:nvPr/>
        </p:nvSpPr>
        <p:spPr>
          <a:xfrm>
            <a:off x="314213" y="64446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850" y="1195386"/>
            <a:ext cx="3905250" cy="22383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780"/>
          <a:stretch/>
        </p:blipFill>
        <p:spPr bwMode="auto">
          <a:xfrm>
            <a:off x="5519738" y="1195386"/>
            <a:ext cx="2781300" cy="42957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850" y="3795712"/>
            <a:ext cx="3905250" cy="17240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6" name="Picture 2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415"/>
          <a:stretch/>
        </p:blipFill>
        <p:spPr bwMode="auto">
          <a:xfrm>
            <a:off x="8829675" y="1195386"/>
            <a:ext cx="2990850" cy="41338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3150747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직사각형 118"/>
          <p:cNvSpPr/>
          <p:nvPr/>
        </p:nvSpPr>
        <p:spPr>
          <a:xfrm>
            <a:off x="0" y="10869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2" latinLnBrk="0">
              <a:lnSpc>
                <a:spcPct val="150000"/>
              </a:lnSpc>
              <a:defRPr lang="ko-KR"/>
            </a:pPr>
            <a:r>
              <a:rPr lang="ko-KR" altLang="en-US" sz="2000" b="1" kern="0" dirty="0">
                <a:solidFill>
                  <a:srgbClr val="FA3C71"/>
                </a:solidFill>
                <a:latin typeface="+mn-ea"/>
              </a:rPr>
              <a:t>프로젝트 계획 </a:t>
            </a:r>
            <a:r>
              <a:rPr lang="en-US" altLang="ko-KR" sz="2000" b="1" kern="0">
                <a:solidFill>
                  <a:srgbClr val="FA3C71"/>
                </a:solidFill>
                <a:latin typeface="+mn-ea"/>
              </a:rPr>
              <a:t>- </a:t>
            </a:r>
            <a:r>
              <a:rPr lang="ko-KR" altLang="en-US" sz="2000" b="1" kern="0">
                <a:solidFill>
                  <a:srgbClr val="FA3C71"/>
                </a:solidFill>
                <a:latin typeface="맑은 고딕"/>
                <a:ea typeface="맑은 고딕"/>
              </a:rPr>
              <a:t>제작일정</a:t>
            </a:r>
            <a:endParaRPr lang="ko-KR" altLang="en-US" sz="3600" kern="0" dirty="0">
              <a:solidFill>
                <a:prstClr val="black">
                  <a:lumMod val="75000"/>
                  <a:lumOff val="25000"/>
                </a:prstClr>
              </a:solidFill>
              <a:latin typeface="맑은 고딕"/>
              <a:ea typeface="맑은 고딕"/>
            </a:endParaRPr>
          </a:p>
        </p:txBody>
      </p:sp>
      <p:graphicFrame>
        <p:nvGraphicFramePr>
          <p:cNvPr id="15" name="표 14">
            <a:extLst>
              <a:ext uri="{FF2B5EF4-FFF2-40B4-BE49-F238E27FC236}">
                <a16:creationId xmlns="" xmlns:a16="http://schemas.microsoft.com/office/drawing/2014/main" id="{3B9ED3A5-6358-4977-87E6-501BB8957C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337742"/>
              </p:ext>
            </p:extLst>
          </p:nvPr>
        </p:nvGraphicFramePr>
        <p:xfrm>
          <a:off x="-1" y="499532"/>
          <a:ext cx="828675" cy="63584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151">
                  <a:extLst>
                    <a:ext uri="{9D8B030D-6E8A-4147-A177-3AD203B41FA5}">
                      <a16:colId xmlns="" xmlns:a16="http://schemas.microsoft.com/office/drawing/2014/main" val="1085562414"/>
                    </a:ext>
                  </a:extLst>
                </a:gridCol>
                <a:gridCol w="771524">
                  <a:extLst>
                    <a:ext uri="{9D8B030D-6E8A-4147-A177-3AD203B41FA5}">
                      <a16:colId xmlns="" xmlns:a16="http://schemas.microsoft.com/office/drawing/2014/main" val="2801271780"/>
                    </a:ext>
                  </a:extLst>
                </a:gridCol>
              </a:tblGrid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목차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998110317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프로젝트 개요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41399603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주제 선정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034079396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B8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프로젝트 계획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9865911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사이트 구성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575254258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Use Case</a:t>
                      </a: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208850021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en-US" altLang="ko-KR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+mn-lt"/>
                          <a:ea typeface="+mn-ea"/>
                          <a:cs typeface="+mn-cs"/>
                        </a:rPr>
                        <a:t>WBS,FBS</a:t>
                      </a:r>
                      <a:endParaRPr kumimoji="0" lang="ko-KR" altLang="en-US" sz="700" b="0" i="0" u="none" strike="noStrike" kern="1200" cap="none" spc="0" normalizeH="0" dirty="0">
                        <a:solidFill>
                          <a:srgbClr val="44546A">
                            <a:lumMod val="75000"/>
                          </a:srgb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673024949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DB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설계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804849840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클래스 다이어그램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889910442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스토리보드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기술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265675496"/>
                  </a:ext>
                </a:extLst>
              </a:tr>
            </a:tbl>
          </a:graphicData>
        </a:graphic>
      </p:graphicFrame>
      <p:sp>
        <p:nvSpPr>
          <p:cNvPr id="16" name="타원 15">
            <a:extLst>
              <a:ext uri="{FF2B5EF4-FFF2-40B4-BE49-F238E27FC236}">
                <a16:creationId xmlns="" xmlns:a16="http://schemas.microsoft.com/office/drawing/2014/main" id="{5CA66723-1E68-4B3D-BC15-EA8051D9DD21}"/>
              </a:ext>
            </a:extLst>
          </p:cNvPr>
          <p:cNvSpPr/>
          <p:nvPr/>
        </p:nvSpPr>
        <p:spPr>
          <a:xfrm>
            <a:off x="301859" y="123348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prstClr val="white"/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="" xmlns:a16="http://schemas.microsoft.com/office/drawing/2014/main" id="{ADE64729-725E-4910-BEF5-BD9D2266289C}"/>
              </a:ext>
            </a:extLst>
          </p:cNvPr>
          <p:cNvSpPr/>
          <p:nvPr/>
        </p:nvSpPr>
        <p:spPr>
          <a:xfrm>
            <a:off x="301858" y="187166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prstClr val="white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="" xmlns:a16="http://schemas.microsoft.com/office/drawing/2014/main" id="{357320DD-65FD-4B0B-8A0F-2A2BF13648F6}"/>
              </a:ext>
            </a:extLst>
          </p:cNvPr>
          <p:cNvSpPr/>
          <p:nvPr/>
        </p:nvSpPr>
        <p:spPr>
          <a:xfrm>
            <a:off x="301857" y="2509837"/>
            <a:ext cx="276225" cy="276225"/>
          </a:xfrm>
          <a:prstGeom prst="ellipse">
            <a:avLst/>
          </a:prstGeom>
          <a:solidFill>
            <a:srgbClr val="FF8B8B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prstClr val="white"/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="" xmlns:a16="http://schemas.microsoft.com/office/drawing/2014/main" id="{82785463-B226-42C5-BFA4-3C7E43936BF9}"/>
              </a:ext>
            </a:extLst>
          </p:cNvPr>
          <p:cNvSpPr/>
          <p:nvPr/>
        </p:nvSpPr>
        <p:spPr>
          <a:xfrm>
            <a:off x="301856" y="314801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prstClr val="white"/>
              </a:solidFill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="" xmlns:a16="http://schemas.microsoft.com/office/drawing/2014/main" id="{B8301A7F-085E-4070-AFFC-1CC2D658C6A6}"/>
              </a:ext>
            </a:extLst>
          </p:cNvPr>
          <p:cNvSpPr/>
          <p:nvPr/>
        </p:nvSpPr>
        <p:spPr>
          <a:xfrm>
            <a:off x="301855" y="378618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prstClr val="white"/>
              </a:solidFill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="" xmlns:a16="http://schemas.microsoft.com/office/drawing/2014/main" id="{DE91D4DF-D0CE-4ED1-A2F1-D3A9250302DB}"/>
              </a:ext>
            </a:extLst>
          </p:cNvPr>
          <p:cNvSpPr/>
          <p:nvPr/>
        </p:nvSpPr>
        <p:spPr>
          <a:xfrm>
            <a:off x="301854" y="442436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prstClr val="white"/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="" xmlns:a16="http://schemas.microsoft.com/office/drawing/2014/main" id="{4D4D8A87-21E6-4250-B3D6-5F4B965C1092}"/>
              </a:ext>
            </a:extLst>
          </p:cNvPr>
          <p:cNvSpPr/>
          <p:nvPr/>
        </p:nvSpPr>
        <p:spPr>
          <a:xfrm>
            <a:off x="301853" y="506253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prstClr val="white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="" xmlns:a16="http://schemas.microsoft.com/office/drawing/2014/main" id="{3C005B5D-F7F1-46CE-936F-1B87B6039B45}"/>
              </a:ext>
            </a:extLst>
          </p:cNvPr>
          <p:cNvSpPr/>
          <p:nvPr/>
        </p:nvSpPr>
        <p:spPr>
          <a:xfrm>
            <a:off x="301852" y="570071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prstClr val="white"/>
              </a:solidFill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="" xmlns:a16="http://schemas.microsoft.com/office/drawing/2014/main" id="{8A87E933-8B41-4D35-AF01-62E1F6E45299}"/>
              </a:ext>
            </a:extLst>
          </p:cNvPr>
          <p:cNvSpPr/>
          <p:nvPr/>
        </p:nvSpPr>
        <p:spPr>
          <a:xfrm>
            <a:off x="301851" y="633888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prstClr val="white"/>
              </a:solidFill>
            </a:endParaRPr>
          </a:p>
        </p:txBody>
      </p:sp>
      <p:sp>
        <p:nvSpPr>
          <p:cNvPr id="25" name="Freeform 36">
            <a:extLst>
              <a:ext uri="{FF2B5EF4-FFF2-40B4-BE49-F238E27FC236}">
                <a16:creationId xmlns="" xmlns:a16="http://schemas.microsoft.com/office/drawing/2014/main" id="{D87C65E8-F279-432A-8669-47ECCA34E4F6}"/>
              </a:ext>
            </a:extLst>
          </p:cNvPr>
          <p:cNvSpPr>
            <a:spLocks noEditPoints="1"/>
          </p:cNvSpPr>
          <p:nvPr/>
        </p:nvSpPr>
        <p:spPr bwMode="auto">
          <a:xfrm>
            <a:off x="389576" y="654843"/>
            <a:ext cx="95342" cy="160356"/>
          </a:xfrm>
          <a:custGeom>
            <a:avLst/>
            <a:gdLst>
              <a:gd name="T0" fmla="*/ 937 w 1926"/>
              <a:gd name="T1" fmla="*/ 3639 h 4045"/>
              <a:gd name="T2" fmla="*/ 893 w 1926"/>
              <a:gd name="T3" fmla="*/ 3665 h 4045"/>
              <a:gd name="T4" fmla="*/ 863 w 1926"/>
              <a:gd name="T5" fmla="*/ 3712 h 4045"/>
              <a:gd name="T6" fmla="*/ 851 w 1926"/>
              <a:gd name="T7" fmla="*/ 3772 h 4045"/>
              <a:gd name="T8" fmla="*/ 863 w 1926"/>
              <a:gd name="T9" fmla="*/ 3832 h 4045"/>
              <a:gd name="T10" fmla="*/ 893 w 1926"/>
              <a:gd name="T11" fmla="*/ 3878 h 4045"/>
              <a:gd name="T12" fmla="*/ 937 w 1926"/>
              <a:gd name="T13" fmla="*/ 3905 h 4045"/>
              <a:gd name="T14" fmla="*/ 988 w 1926"/>
              <a:gd name="T15" fmla="*/ 3905 h 4045"/>
              <a:gd name="T16" fmla="*/ 1033 w 1926"/>
              <a:gd name="T17" fmla="*/ 3878 h 4045"/>
              <a:gd name="T18" fmla="*/ 1064 w 1926"/>
              <a:gd name="T19" fmla="*/ 3832 h 4045"/>
              <a:gd name="T20" fmla="*/ 1075 w 1926"/>
              <a:gd name="T21" fmla="*/ 3772 h 4045"/>
              <a:gd name="T22" fmla="*/ 1064 w 1926"/>
              <a:gd name="T23" fmla="*/ 3712 h 4045"/>
              <a:gd name="T24" fmla="*/ 1033 w 1926"/>
              <a:gd name="T25" fmla="*/ 3665 h 4045"/>
              <a:gd name="T26" fmla="*/ 988 w 1926"/>
              <a:gd name="T27" fmla="*/ 3639 h 4045"/>
              <a:gd name="T28" fmla="*/ 156 w 1926"/>
              <a:gd name="T29" fmla="*/ 434 h 4045"/>
              <a:gd name="T30" fmla="*/ 1770 w 1926"/>
              <a:gd name="T31" fmla="*/ 3540 h 4045"/>
              <a:gd name="T32" fmla="*/ 156 w 1926"/>
              <a:gd name="T33" fmla="*/ 434 h 4045"/>
              <a:gd name="T34" fmla="*/ 716 w 1926"/>
              <a:gd name="T35" fmla="*/ 200 h 4045"/>
              <a:gd name="T36" fmla="*/ 701 w 1926"/>
              <a:gd name="T37" fmla="*/ 217 h 4045"/>
              <a:gd name="T38" fmla="*/ 701 w 1926"/>
              <a:gd name="T39" fmla="*/ 243 h 4045"/>
              <a:gd name="T40" fmla="*/ 716 w 1926"/>
              <a:gd name="T41" fmla="*/ 260 h 4045"/>
              <a:gd name="T42" fmla="*/ 1199 w 1926"/>
              <a:gd name="T43" fmla="*/ 262 h 4045"/>
              <a:gd name="T44" fmla="*/ 1218 w 1926"/>
              <a:gd name="T45" fmla="*/ 254 h 4045"/>
              <a:gd name="T46" fmla="*/ 1226 w 1926"/>
              <a:gd name="T47" fmla="*/ 230 h 4045"/>
              <a:gd name="T48" fmla="*/ 1218 w 1926"/>
              <a:gd name="T49" fmla="*/ 207 h 4045"/>
              <a:gd name="T50" fmla="*/ 1199 w 1926"/>
              <a:gd name="T51" fmla="*/ 197 h 4045"/>
              <a:gd name="T52" fmla="*/ 224 w 1926"/>
              <a:gd name="T53" fmla="*/ 0 h 4045"/>
              <a:gd name="T54" fmla="*/ 1738 w 1926"/>
              <a:gd name="T55" fmla="*/ 4 h 4045"/>
              <a:gd name="T56" fmla="*/ 1805 w 1926"/>
              <a:gd name="T57" fmla="*/ 31 h 4045"/>
              <a:gd name="T58" fmla="*/ 1860 w 1926"/>
              <a:gd name="T59" fmla="*/ 81 h 4045"/>
              <a:gd name="T60" fmla="*/ 1900 w 1926"/>
              <a:gd name="T61" fmla="*/ 148 h 4045"/>
              <a:gd name="T62" fmla="*/ 1923 w 1926"/>
              <a:gd name="T63" fmla="*/ 229 h 4045"/>
              <a:gd name="T64" fmla="*/ 1926 w 1926"/>
              <a:gd name="T65" fmla="*/ 3772 h 4045"/>
              <a:gd name="T66" fmla="*/ 1915 w 1926"/>
              <a:gd name="T67" fmla="*/ 3857 h 4045"/>
              <a:gd name="T68" fmla="*/ 1882 w 1926"/>
              <a:gd name="T69" fmla="*/ 3932 h 4045"/>
              <a:gd name="T70" fmla="*/ 1834 w 1926"/>
              <a:gd name="T71" fmla="*/ 3992 h 4045"/>
              <a:gd name="T72" fmla="*/ 1773 w 1926"/>
              <a:gd name="T73" fmla="*/ 4032 h 4045"/>
              <a:gd name="T74" fmla="*/ 1702 w 1926"/>
              <a:gd name="T75" fmla="*/ 4045 h 4045"/>
              <a:gd name="T76" fmla="*/ 188 w 1926"/>
              <a:gd name="T77" fmla="*/ 4041 h 4045"/>
              <a:gd name="T78" fmla="*/ 122 w 1926"/>
              <a:gd name="T79" fmla="*/ 4014 h 4045"/>
              <a:gd name="T80" fmla="*/ 66 w 1926"/>
              <a:gd name="T81" fmla="*/ 3964 h 4045"/>
              <a:gd name="T82" fmla="*/ 25 w 1926"/>
              <a:gd name="T83" fmla="*/ 3897 h 4045"/>
              <a:gd name="T84" fmla="*/ 3 w 1926"/>
              <a:gd name="T85" fmla="*/ 3816 h 4045"/>
              <a:gd name="T86" fmla="*/ 0 w 1926"/>
              <a:gd name="T87" fmla="*/ 273 h 4045"/>
              <a:gd name="T88" fmla="*/ 12 w 1926"/>
              <a:gd name="T89" fmla="*/ 188 h 4045"/>
              <a:gd name="T90" fmla="*/ 43 w 1926"/>
              <a:gd name="T91" fmla="*/ 113 h 4045"/>
              <a:gd name="T92" fmla="*/ 92 w 1926"/>
              <a:gd name="T93" fmla="*/ 53 h 4045"/>
              <a:gd name="T94" fmla="*/ 154 w 1926"/>
              <a:gd name="T95" fmla="*/ 13 h 4045"/>
              <a:gd name="T96" fmla="*/ 224 w 1926"/>
              <a:gd name="T97" fmla="*/ 0 h 40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926" h="4045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700">
              <a:solidFill>
                <a:prstClr val="black"/>
              </a:solidFill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="" xmlns:a16="http://schemas.microsoft.com/office/drawing/2014/main" id="{5CA66723-1E68-4B3D-BC15-EA8051D9DD21}"/>
              </a:ext>
            </a:extLst>
          </p:cNvPr>
          <p:cNvSpPr/>
          <p:nvPr/>
        </p:nvSpPr>
        <p:spPr>
          <a:xfrm>
            <a:off x="314213" y="64446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prstClr val="white"/>
              </a:solidFill>
            </a:endParaRP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3974" y="654843"/>
            <a:ext cx="8429626" cy="59933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8325942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1" name="표 50">
            <a:extLst>
              <a:ext uri="{FF2B5EF4-FFF2-40B4-BE49-F238E27FC236}">
                <a16:creationId xmlns="" xmlns:a16="http://schemas.microsoft.com/office/drawing/2014/main" id="{3B9ED3A5-6358-4977-87E6-501BB8957CF5}"/>
              </a:ext>
            </a:extLst>
          </p:cNvPr>
          <p:cNvGraphicFramePr>
            <a:graphicFrameLocks noGrp="1"/>
          </p:cNvGraphicFramePr>
          <p:nvPr/>
        </p:nvGraphicFramePr>
        <p:xfrm>
          <a:off x="-1" y="499532"/>
          <a:ext cx="828675" cy="63584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151">
                  <a:extLst>
                    <a:ext uri="{9D8B030D-6E8A-4147-A177-3AD203B41FA5}">
                      <a16:colId xmlns="" xmlns:a16="http://schemas.microsoft.com/office/drawing/2014/main" val="1085562414"/>
                    </a:ext>
                  </a:extLst>
                </a:gridCol>
                <a:gridCol w="771524">
                  <a:extLst>
                    <a:ext uri="{9D8B030D-6E8A-4147-A177-3AD203B41FA5}">
                      <a16:colId xmlns="" xmlns:a16="http://schemas.microsoft.com/office/drawing/2014/main" val="2801271780"/>
                    </a:ext>
                  </a:extLst>
                </a:gridCol>
              </a:tblGrid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목차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998110317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프로젝트 개요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41399603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주제 선정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034079396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B8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프로젝트 계획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9865911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사이트 구성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575254258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Use Case</a:t>
                      </a: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208850021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en-US" altLang="ko-KR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+mn-lt"/>
                          <a:ea typeface="+mn-ea"/>
                          <a:cs typeface="+mn-cs"/>
                        </a:rPr>
                        <a:t>WBS,FBS</a:t>
                      </a:r>
                      <a:endParaRPr kumimoji="0" lang="ko-KR" altLang="en-US" sz="700" b="0" i="0" u="none" strike="noStrike" kern="1200" cap="none" spc="0" normalizeH="0" dirty="0">
                        <a:solidFill>
                          <a:srgbClr val="44546A">
                            <a:lumMod val="75000"/>
                          </a:srgb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673024949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DB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설계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804849840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클래스 다이어그램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889910442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스토리보드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기술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265675496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45EE962D-08DE-45E6-A14E-CD6DAC254383}"/>
              </a:ext>
            </a:extLst>
          </p:cNvPr>
          <p:cNvSpPr/>
          <p:nvPr/>
        </p:nvSpPr>
        <p:spPr>
          <a:xfrm>
            <a:off x="0" y="10869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latinLnBrk="0">
              <a:lnSpc>
                <a:spcPct val="150000"/>
              </a:lnSpc>
              <a:defRPr/>
            </a:pPr>
            <a:r>
              <a:rPr lang="ko-KR" altLang="en-US" sz="2000" b="1" kern="0" dirty="0">
                <a:solidFill>
                  <a:srgbClr val="FA3C71"/>
                </a:solidFill>
                <a:latin typeface="+mn-ea"/>
              </a:rPr>
              <a:t>프로젝트 계획 </a:t>
            </a:r>
            <a:r>
              <a:rPr lang="en-US" altLang="ko-KR" sz="2000" b="1" kern="0" dirty="0">
                <a:solidFill>
                  <a:srgbClr val="FA3C71"/>
                </a:solidFill>
                <a:latin typeface="+mn-ea"/>
              </a:rPr>
              <a:t>– </a:t>
            </a:r>
            <a:r>
              <a:rPr lang="ko-KR" altLang="en-US" sz="2000" b="1" kern="0" dirty="0">
                <a:solidFill>
                  <a:srgbClr val="FA3C71"/>
                </a:solidFill>
                <a:latin typeface="+mn-ea"/>
              </a:rPr>
              <a:t>업무분담</a:t>
            </a:r>
            <a:r>
              <a:rPr lang="en-US" altLang="ko-KR" sz="2000" b="1" kern="0" dirty="0">
                <a:solidFill>
                  <a:srgbClr val="FA3C71"/>
                </a:solidFill>
                <a:latin typeface="+mn-ea"/>
              </a:rPr>
              <a:t>(</a:t>
            </a:r>
            <a:r>
              <a:rPr lang="ko-KR" altLang="en-US" sz="2000" b="1" kern="0" dirty="0">
                <a:solidFill>
                  <a:srgbClr val="FA3C71"/>
                </a:solidFill>
                <a:latin typeface="+mn-ea"/>
              </a:rPr>
              <a:t>종합</a:t>
            </a:r>
            <a:r>
              <a:rPr lang="en-US" altLang="ko-KR" sz="2000" b="1" kern="0" dirty="0">
                <a:solidFill>
                  <a:srgbClr val="FA3C71"/>
                </a:solidFill>
                <a:latin typeface="+mn-ea"/>
              </a:rPr>
              <a:t>)</a:t>
            </a:r>
            <a:endParaRPr lang="ko-KR" altLang="en-US" sz="3600" kern="0" dirty="0">
              <a:solidFill>
                <a:prstClr val="black">
                  <a:lumMod val="75000"/>
                  <a:lumOff val="25000"/>
                </a:prstClr>
              </a:solidFill>
              <a:latin typeface="+mn-ea"/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="" xmlns:a16="http://schemas.microsoft.com/office/drawing/2014/main" id="{5CA66723-1E68-4B3D-BC15-EA8051D9DD21}"/>
              </a:ext>
            </a:extLst>
          </p:cNvPr>
          <p:cNvSpPr/>
          <p:nvPr/>
        </p:nvSpPr>
        <p:spPr>
          <a:xfrm>
            <a:off x="301859" y="123348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prstClr val="white"/>
              </a:solidFill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="" xmlns:a16="http://schemas.microsoft.com/office/drawing/2014/main" id="{ADE64729-725E-4910-BEF5-BD9D2266289C}"/>
              </a:ext>
            </a:extLst>
          </p:cNvPr>
          <p:cNvSpPr/>
          <p:nvPr/>
        </p:nvSpPr>
        <p:spPr>
          <a:xfrm>
            <a:off x="301858" y="187166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prstClr val="white"/>
              </a:solidFill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="" xmlns:a16="http://schemas.microsoft.com/office/drawing/2014/main" id="{357320DD-65FD-4B0B-8A0F-2A2BF13648F6}"/>
              </a:ext>
            </a:extLst>
          </p:cNvPr>
          <p:cNvSpPr/>
          <p:nvPr/>
        </p:nvSpPr>
        <p:spPr>
          <a:xfrm>
            <a:off x="301857" y="2509837"/>
            <a:ext cx="276225" cy="276225"/>
          </a:xfrm>
          <a:prstGeom prst="ellipse">
            <a:avLst/>
          </a:prstGeom>
          <a:solidFill>
            <a:srgbClr val="FF8B8B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prstClr val="white"/>
              </a:solidFill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="" xmlns:a16="http://schemas.microsoft.com/office/drawing/2014/main" id="{82785463-B226-42C5-BFA4-3C7E43936BF9}"/>
              </a:ext>
            </a:extLst>
          </p:cNvPr>
          <p:cNvSpPr/>
          <p:nvPr/>
        </p:nvSpPr>
        <p:spPr>
          <a:xfrm>
            <a:off x="301856" y="314801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prstClr val="white"/>
              </a:solidFill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="" xmlns:a16="http://schemas.microsoft.com/office/drawing/2014/main" id="{B8301A7F-085E-4070-AFFC-1CC2D658C6A6}"/>
              </a:ext>
            </a:extLst>
          </p:cNvPr>
          <p:cNvSpPr/>
          <p:nvPr/>
        </p:nvSpPr>
        <p:spPr>
          <a:xfrm>
            <a:off x="301855" y="378618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prstClr val="white"/>
              </a:solidFill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="" xmlns:a16="http://schemas.microsoft.com/office/drawing/2014/main" id="{DE91D4DF-D0CE-4ED1-A2F1-D3A9250302DB}"/>
              </a:ext>
            </a:extLst>
          </p:cNvPr>
          <p:cNvSpPr/>
          <p:nvPr/>
        </p:nvSpPr>
        <p:spPr>
          <a:xfrm>
            <a:off x="301854" y="442436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prstClr val="white"/>
              </a:solidFill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="" xmlns:a16="http://schemas.microsoft.com/office/drawing/2014/main" id="{4D4D8A87-21E6-4250-B3D6-5F4B965C1092}"/>
              </a:ext>
            </a:extLst>
          </p:cNvPr>
          <p:cNvSpPr/>
          <p:nvPr/>
        </p:nvSpPr>
        <p:spPr>
          <a:xfrm>
            <a:off x="301853" y="506253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prstClr val="white"/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="" xmlns:a16="http://schemas.microsoft.com/office/drawing/2014/main" id="{3C005B5D-F7F1-46CE-936F-1B87B6039B45}"/>
              </a:ext>
            </a:extLst>
          </p:cNvPr>
          <p:cNvSpPr/>
          <p:nvPr/>
        </p:nvSpPr>
        <p:spPr>
          <a:xfrm>
            <a:off x="301852" y="570071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prstClr val="white"/>
              </a:solidFill>
            </a:endParaRPr>
          </a:p>
        </p:txBody>
      </p:sp>
      <p:sp>
        <p:nvSpPr>
          <p:cNvPr id="43" name="타원 42">
            <a:extLst>
              <a:ext uri="{FF2B5EF4-FFF2-40B4-BE49-F238E27FC236}">
                <a16:creationId xmlns="" xmlns:a16="http://schemas.microsoft.com/office/drawing/2014/main" id="{8A87E933-8B41-4D35-AF01-62E1F6E45299}"/>
              </a:ext>
            </a:extLst>
          </p:cNvPr>
          <p:cNvSpPr/>
          <p:nvPr/>
        </p:nvSpPr>
        <p:spPr>
          <a:xfrm>
            <a:off x="301851" y="633888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prstClr val="white"/>
              </a:solidFill>
            </a:endParaRPr>
          </a:p>
        </p:txBody>
      </p:sp>
      <p:sp>
        <p:nvSpPr>
          <p:cNvPr id="44" name="Freeform 36">
            <a:extLst>
              <a:ext uri="{FF2B5EF4-FFF2-40B4-BE49-F238E27FC236}">
                <a16:creationId xmlns="" xmlns:a16="http://schemas.microsoft.com/office/drawing/2014/main" id="{D87C65E8-F279-432A-8669-47ECCA34E4F6}"/>
              </a:ext>
            </a:extLst>
          </p:cNvPr>
          <p:cNvSpPr>
            <a:spLocks noEditPoints="1"/>
          </p:cNvSpPr>
          <p:nvPr/>
        </p:nvSpPr>
        <p:spPr bwMode="auto">
          <a:xfrm>
            <a:off x="389576" y="654843"/>
            <a:ext cx="95342" cy="160356"/>
          </a:xfrm>
          <a:custGeom>
            <a:avLst/>
            <a:gdLst>
              <a:gd name="T0" fmla="*/ 937 w 1926"/>
              <a:gd name="T1" fmla="*/ 3639 h 4045"/>
              <a:gd name="T2" fmla="*/ 893 w 1926"/>
              <a:gd name="T3" fmla="*/ 3665 h 4045"/>
              <a:gd name="T4" fmla="*/ 863 w 1926"/>
              <a:gd name="T5" fmla="*/ 3712 h 4045"/>
              <a:gd name="T6" fmla="*/ 851 w 1926"/>
              <a:gd name="T7" fmla="*/ 3772 h 4045"/>
              <a:gd name="T8" fmla="*/ 863 w 1926"/>
              <a:gd name="T9" fmla="*/ 3832 h 4045"/>
              <a:gd name="T10" fmla="*/ 893 w 1926"/>
              <a:gd name="T11" fmla="*/ 3878 h 4045"/>
              <a:gd name="T12" fmla="*/ 937 w 1926"/>
              <a:gd name="T13" fmla="*/ 3905 h 4045"/>
              <a:gd name="T14" fmla="*/ 988 w 1926"/>
              <a:gd name="T15" fmla="*/ 3905 h 4045"/>
              <a:gd name="T16" fmla="*/ 1033 w 1926"/>
              <a:gd name="T17" fmla="*/ 3878 h 4045"/>
              <a:gd name="T18" fmla="*/ 1064 w 1926"/>
              <a:gd name="T19" fmla="*/ 3832 h 4045"/>
              <a:gd name="T20" fmla="*/ 1075 w 1926"/>
              <a:gd name="T21" fmla="*/ 3772 h 4045"/>
              <a:gd name="T22" fmla="*/ 1064 w 1926"/>
              <a:gd name="T23" fmla="*/ 3712 h 4045"/>
              <a:gd name="T24" fmla="*/ 1033 w 1926"/>
              <a:gd name="T25" fmla="*/ 3665 h 4045"/>
              <a:gd name="T26" fmla="*/ 988 w 1926"/>
              <a:gd name="T27" fmla="*/ 3639 h 4045"/>
              <a:gd name="T28" fmla="*/ 156 w 1926"/>
              <a:gd name="T29" fmla="*/ 434 h 4045"/>
              <a:gd name="T30" fmla="*/ 1770 w 1926"/>
              <a:gd name="T31" fmla="*/ 3540 h 4045"/>
              <a:gd name="T32" fmla="*/ 156 w 1926"/>
              <a:gd name="T33" fmla="*/ 434 h 4045"/>
              <a:gd name="T34" fmla="*/ 716 w 1926"/>
              <a:gd name="T35" fmla="*/ 200 h 4045"/>
              <a:gd name="T36" fmla="*/ 701 w 1926"/>
              <a:gd name="T37" fmla="*/ 217 h 4045"/>
              <a:gd name="T38" fmla="*/ 701 w 1926"/>
              <a:gd name="T39" fmla="*/ 243 h 4045"/>
              <a:gd name="T40" fmla="*/ 716 w 1926"/>
              <a:gd name="T41" fmla="*/ 260 h 4045"/>
              <a:gd name="T42" fmla="*/ 1199 w 1926"/>
              <a:gd name="T43" fmla="*/ 262 h 4045"/>
              <a:gd name="T44" fmla="*/ 1218 w 1926"/>
              <a:gd name="T45" fmla="*/ 254 h 4045"/>
              <a:gd name="T46" fmla="*/ 1226 w 1926"/>
              <a:gd name="T47" fmla="*/ 230 h 4045"/>
              <a:gd name="T48" fmla="*/ 1218 w 1926"/>
              <a:gd name="T49" fmla="*/ 207 h 4045"/>
              <a:gd name="T50" fmla="*/ 1199 w 1926"/>
              <a:gd name="T51" fmla="*/ 197 h 4045"/>
              <a:gd name="T52" fmla="*/ 224 w 1926"/>
              <a:gd name="T53" fmla="*/ 0 h 4045"/>
              <a:gd name="T54" fmla="*/ 1738 w 1926"/>
              <a:gd name="T55" fmla="*/ 4 h 4045"/>
              <a:gd name="T56" fmla="*/ 1805 w 1926"/>
              <a:gd name="T57" fmla="*/ 31 h 4045"/>
              <a:gd name="T58" fmla="*/ 1860 w 1926"/>
              <a:gd name="T59" fmla="*/ 81 h 4045"/>
              <a:gd name="T60" fmla="*/ 1900 w 1926"/>
              <a:gd name="T61" fmla="*/ 148 h 4045"/>
              <a:gd name="T62" fmla="*/ 1923 w 1926"/>
              <a:gd name="T63" fmla="*/ 229 h 4045"/>
              <a:gd name="T64" fmla="*/ 1926 w 1926"/>
              <a:gd name="T65" fmla="*/ 3772 h 4045"/>
              <a:gd name="T66" fmla="*/ 1915 w 1926"/>
              <a:gd name="T67" fmla="*/ 3857 h 4045"/>
              <a:gd name="T68" fmla="*/ 1882 w 1926"/>
              <a:gd name="T69" fmla="*/ 3932 h 4045"/>
              <a:gd name="T70" fmla="*/ 1834 w 1926"/>
              <a:gd name="T71" fmla="*/ 3992 h 4045"/>
              <a:gd name="T72" fmla="*/ 1773 w 1926"/>
              <a:gd name="T73" fmla="*/ 4032 h 4045"/>
              <a:gd name="T74" fmla="*/ 1702 w 1926"/>
              <a:gd name="T75" fmla="*/ 4045 h 4045"/>
              <a:gd name="T76" fmla="*/ 188 w 1926"/>
              <a:gd name="T77" fmla="*/ 4041 h 4045"/>
              <a:gd name="T78" fmla="*/ 122 w 1926"/>
              <a:gd name="T79" fmla="*/ 4014 h 4045"/>
              <a:gd name="T80" fmla="*/ 66 w 1926"/>
              <a:gd name="T81" fmla="*/ 3964 h 4045"/>
              <a:gd name="T82" fmla="*/ 25 w 1926"/>
              <a:gd name="T83" fmla="*/ 3897 h 4045"/>
              <a:gd name="T84" fmla="*/ 3 w 1926"/>
              <a:gd name="T85" fmla="*/ 3816 h 4045"/>
              <a:gd name="T86" fmla="*/ 0 w 1926"/>
              <a:gd name="T87" fmla="*/ 273 h 4045"/>
              <a:gd name="T88" fmla="*/ 12 w 1926"/>
              <a:gd name="T89" fmla="*/ 188 h 4045"/>
              <a:gd name="T90" fmla="*/ 43 w 1926"/>
              <a:gd name="T91" fmla="*/ 113 h 4045"/>
              <a:gd name="T92" fmla="*/ 92 w 1926"/>
              <a:gd name="T93" fmla="*/ 53 h 4045"/>
              <a:gd name="T94" fmla="*/ 154 w 1926"/>
              <a:gd name="T95" fmla="*/ 13 h 4045"/>
              <a:gd name="T96" fmla="*/ 224 w 1926"/>
              <a:gd name="T97" fmla="*/ 0 h 40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926" h="4045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700">
              <a:solidFill>
                <a:prstClr val="black"/>
              </a:solidFill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="" xmlns:a16="http://schemas.microsoft.com/office/drawing/2014/main" id="{5CA66723-1E68-4B3D-BC15-EA8051D9DD21}"/>
              </a:ext>
            </a:extLst>
          </p:cNvPr>
          <p:cNvSpPr/>
          <p:nvPr/>
        </p:nvSpPr>
        <p:spPr>
          <a:xfrm>
            <a:off x="314213" y="64446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prstClr val="white"/>
              </a:solidFill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="" xmlns:a16="http://schemas.microsoft.com/office/drawing/2014/main" id="{551E2144-64A2-4C28-AA96-116979A958A4}"/>
              </a:ext>
            </a:extLst>
          </p:cNvPr>
          <p:cNvGrpSpPr/>
          <p:nvPr/>
        </p:nvGrpSpPr>
        <p:grpSpPr>
          <a:xfrm>
            <a:off x="3062160" y="1004694"/>
            <a:ext cx="894703" cy="894703"/>
            <a:chOff x="6444315" y="1406771"/>
            <a:chExt cx="1213018" cy="1213018"/>
          </a:xfrm>
        </p:grpSpPr>
        <p:sp>
          <p:nvSpPr>
            <p:cNvPr id="34" name="타원 33">
              <a:extLst>
                <a:ext uri="{FF2B5EF4-FFF2-40B4-BE49-F238E27FC236}">
                  <a16:creationId xmlns="" xmlns:a16="http://schemas.microsoft.com/office/drawing/2014/main" id="{8DE34CA7-F13B-481F-A14B-869BEDC6F683}"/>
                </a:ext>
              </a:extLst>
            </p:cNvPr>
            <p:cNvSpPr/>
            <p:nvPr/>
          </p:nvSpPr>
          <p:spPr>
            <a:xfrm>
              <a:off x="6444315" y="1406771"/>
              <a:ext cx="1213018" cy="121301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200" b="1">
                <a:solidFill>
                  <a:prstClr val="white"/>
                </a:solidFill>
              </a:endParaRPr>
            </a:p>
          </p:txBody>
        </p:sp>
        <p:pic>
          <p:nvPicPr>
            <p:cNvPr id="46" name="그림 45">
              <a:extLst>
                <a:ext uri="{FF2B5EF4-FFF2-40B4-BE49-F238E27FC236}">
                  <a16:creationId xmlns="" xmlns:a16="http://schemas.microsoft.com/office/drawing/2014/main" id="{C68ECD1F-8D96-4F84-AD0A-AC6B1882D5D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10419" y="1572875"/>
              <a:ext cx="880809" cy="880809"/>
            </a:xfrm>
            <a:prstGeom prst="rect">
              <a:avLst/>
            </a:prstGeom>
          </p:spPr>
        </p:pic>
      </p:grpSp>
      <p:grpSp>
        <p:nvGrpSpPr>
          <p:cNvPr id="6" name="그룹 5">
            <a:extLst>
              <a:ext uri="{FF2B5EF4-FFF2-40B4-BE49-F238E27FC236}">
                <a16:creationId xmlns="" xmlns:a16="http://schemas.microsoft.com/office/drawing/2014/main" id="{DF919250-93A9-49CC-BB2B-195036DBC325}"/>
              </a:ext>
            </a:extLst>
          </p:cNvPr>
          <p:cNvGrpSpPr/>
          <p:nvPr/>
        </p:nvGrpSpPr>
        <p:grpSpPr>
          <a:xfrm>
            <a:off x="9612357" y="1004694"/>
            <a:ext cx="894703" cy="894703"/>
            <a:chOff x="9612357" y="1004694"/>
            <a:chExt cx="894703" cy="894703"/>
          </a:xfrm>
        </p:grpSpPr>
        <p:sp>
          <p:nvSpPr>
            <p:cNvPr id="58" name="타원 57">
              <a:extLst>
                <a:ext uri="{FF2B5EF4-FFF2-40B4-BE49-F238E27FC236}">
                  <a16:creationId xmlns="" xmlns:a16="http://schemas.microsoft.com/office/drawing/2014/main" id="{BD10A57B-AEC3-41E5-A968-DBA8B3A5C43B}"/>
                </a:ext>
              </a:extLst>
            </p:cNvPr>
            <p:cNvSpPr/>
            <p:nvPr/>
          </p:nvSpPr>
          <p:spPr>
            <a:xfrm>
              <a:off x="9612357" y="1004694"/>
              <a:ext cx="894703" cy="89470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200" b="1">
                <a:solidFill>
                  <a:prstClr val="white"/>
                </a:solidFill>
              </a:endParaRPr>
            </a:p>
          </p:txBody>
        </p:sp>
        <p:pic>
          <p:nvPicPr>
            <p:cNvPr id="60" name="그림 59">
              <a:extLst>
                <a:ext uri="{FF2B5EF4-FFF2-40B4-BE49-F238E27FC236}">
                  <a16:creationId xmlns="" xmlns:a16="http://schemas.microsoft.com/office/drawing/2014/main" id="{03C4F42E-B5C1-4332-B90B-2E15519386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69311" y="1161648"/>
              <a:ext cx="580794" cy="580794"/>
            </a:xfrm>
            <a:prstGeom prst="rect">
              <a:avLst/>
            </a:prstGeom>
          </p:spPr>
        </p:pic>
      </p:grpSp>
      <p:grpSp>
        <p:nvGrpSpPr>
          <p:cNvPr id="7" name="그룹 6">
            <a:extLst>
              <a:ext uri="{FF2B5EF4-FFF2-40B4-BE49-F238E27FC236}">
                <a16:creationId xmlns="" xmlns:a16="http://schemas.microsoft.com/office/drawing/2014/main" id="{86723E81-EBEB-46DA-9BB7-F0E55C012EE6}"/>
              </a:ext>
            </a:extLst>
          </p:cNvPr>
          <p:cNvGrpSpPr/>
          <p:nvPr/>
        </p:nvGrpSpPr>
        <p:grpSpPr>
          <a:xfrm>
            <a:off x="5122798" y="1004694"/>
            <a:ext cx="817645" cy="817645"/>
            <a:chOff x="5122798" y="1082723"/>
            <a:chExt cx="817645" cy="817645"/>
          </a:xfrm>
        </p:grpSpPr>
        <p:sp>
          <p:nvSpPr>
            <p:cNvPr id="71" name="타원 70">
              <a:extLst>
                <a:ext uri="{FF2B5EF4-FFF2-40B4-BE49-F238E27FC236}">
                  <a16:creationId xmlns="" xmlns:a16="http://schemas.microsoft.com/office/drawing/2014/main" id="{6484FA3F-36D2-444F-A484-2E0B3C2A6E5A}"/>
                </a:ext>
              </a:extLst>
            </p:cNvPr>
            <p:cNvSpPr/>
            <p:nvPr/>
          </p:nvSpPr>
          <p:spPr>
            <a:xfrm>
              <a:off x="5122798" y="1082723"/>
              <a:ext cx="817645" cy="817645"/>
            </a:xfrm>
            <a:prstGeom prst="ellipse">
              <a:avLst/>
            </a:prstGeom>
            <a:noFill/>
            <a:ln w="285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>
                <a:solidFill>
                  <a:prstClr val="white"/>
                </a:solidFill>
              </a:endParaRPr>
            </a:p>
          </p:txBody>
        </p:sp>
        <p:pic>
          <p:nvPicPr>
            <p:cNvPr id="72" name="그림 71">
              <a:extLst>
                <a:ext uri="{FF2B5EF4-FFF2-40B4-BE49-F238E27FC236}">
                  <a16:creationId xmlns="" xmlns:a16="http://schemas.microsoft.com/office/drawing/2014/main" id="{CCDAF1A5-CFC2-47F7-93D1-4C053C68A45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60207" y="1210300"/>
              <a:ext cx="552660" cy="552660"/>
            </a:xfrm>
            <a:prstGeom prst="rect">
              <a:avLst/>
            </a:prstGeom>
          </p:spPr>
        </p:pic>
      </p:grpSp>
      <p:grpSp>
        <p:nvGrpSpPr>
          <p:cNvPr id="4" name="그룹 3">
            <a:extLst>
              <a:ext uri="{FF2B5EF4-FFF2-40B4-BE49-F238E27FC236}">
                <a16:creationId xmlns="" xmlns:a16="http://schemas.microsoft.com/office/drawing/2014/main" id="{545C8197-F089-490A-8020-661999442DBD}"/>
              </a:ext>
            </a:extLst>
          </p:cNvPr>
          <p:cNvGrpSpPr/>
          <p:nvPr/>
        </p:nvGrpSpPr>
        <p:grpSpPr>
          <a:xfrm>
            <a:off x="7451334" y="1004694"/>
            <a:ext cx="894703" cy="894703"/>
            <a:chOff x="7451334" y="1005665"/>
            <a:chExt cx="894703" cy="894703"/>
          </a:xfrm>
        </p:grpSpPr>
        <p:sp>
          <p:nvSpPr>
            <p:cNvPr id="64" name="타원 63">
              <a:extLst>
                <a:ext uri="{FF2B5EF4-FFF2-40B4-BE49-F238E27FC236}">
                  <a16:creationId xmlns="" xmlns:a16="http://schemas.microsoft.com/office/drawing/2014/main" id="{604506A9-7396-424C-962E-12AA5AE4C389}"/>
                </a:ext>
              </a:extLst>
            </p:cNvPr>
            <p:cNvSpPr/>
            <p:nvPr/>
          </p:nvSpPr>
          <p:spPr>
            <a:xfrm>
              <a:off x="7451334" y="1005665"/>
              <a:ext cx="894703" cy="89470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200" b="1">
                <a:solidFill>
                  <a:prstClr val="white"/>
                </a:solidFill>
              </a:endParaRPr>
            </a:p>
          </p:txBody>
        </p:sp>
        <p:pic>
          <p:nvPicPr>
            <p:cNvPr id="73" name="그림 72">
              <a:extLst>
                <a:ext uri="{FF2B5EF4-FFF2-40B4-BE49-F238E27FC236}">
                  <a16:creationId xmlns="" xmlns:a16="http://schemas.microsoft.com/office/drawing/2014/main" id="{44FA2D88-364C-4F01-97D7-A798FD2D8A4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08289" y="1154276"/>
              <a:ext cx="580794" cy="580794"/>
            </a:xfrm>
            <a:prstGeom prst="rect">
              <a:avLst/>
            </a:prstGeom>
          </p:spPr>
        </p:pic>
      </p:grpSp>
      <p:sp>
        <p:nvSpPr>
          <p:cNvPr id="74" name="TextBox 73">
            <a:extLst>
              <a:ext uri="{FF2B5EF4-FFF2-40B4-BE49-F238E27FC236}">
                <a16:creationId xmlns="" xmlns:a16="http://schemas.microsoft.com/office/drawing/2014/main" id="{49C295F4-0034-4465-9895-34D6E3F367A2}"/>
              </a:ext>
            </a:extLst>
          </p:cNvPr>
          <p:cNvSpPr txBox="1"/>
          <p:nvPr/>
        </p:nvSpPr>
        <p:spPr>
          <a:xfrm>
            <a:off x="4077088" y="1603646"/>
            <a:ext cx="4251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준</a:t>
            </a:r>
            <a:endParaRPr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="" xmlns:a16="http://schemas.microsoft.com/office/drawing/2014/main" id="{FCC0B794-24C8-4407-8DC5-BDEB7887E43E}"/>
              </a:ext>
            </a:extLst>
          </p:cNvPr>
          <p:cNvSpPr txBox="1"/>
          <p:nvPr/>
        </p:nvSpPr>
        <p:spPr>
          <a:xfrm>
            <a:off x="6110218" y="1670361"/>
            <a:ext cx="6655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주영</a:t>
            </a:r>
            <a:endParaRPr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="" xmlns:a16="http://schemas.microsoft.com/office/drawing/2014/main" id="{89D8CEEC-E84E-408C-86FE-26C6E0B6D220}"/>
              </a:ext>
            </a:extLst>
          </p:cNvPr>
          <p:cNvSpPr txBox="1"/>
          <p:nvPr/>
        </p:nvSpPr>
        <p:spPr>
          <a:xfrm>
            <a:off x="8349243" y="1670361"/>
            <a:ext cx="6591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양훈</a:t>
            </a:r>
            <a:endParaRPr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="" xmlns:a16="http://schemas.microsoft.com/office/drawing/2014/main" id="{885D9F14-3E06-4164-AC54-4361EE658ABC}"/>
              </a:ext>
            </a:extLst>
          </p:cNvPr>
          <p:cNvSpPr txBox="1"/>
          <p:nvPr/>
        </p:nvSpPr>
        <p:spPr>
          <a:xfrm>
            <a:off x="10542845" y="1673677"/>
            <a:ext cx="6591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성진</a:t>
            </a:r>
            <a:endParaRPr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1C63476D-8DDC-49A8-A15B-E34D5CEE63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6483" y="2208614"/>
            <a:ext cx="9955517" cy="3523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44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5" name="표 34">
            <a:extLst>
              <a:ext uri="{FF2B5EF4-FFF2-40B4-BE49-F238E27FC236}">
                <a16:creationId xmlns="" xmlns:a16="http://schemas.microsoft.com/office/drawing/2014/main" id="{3B9ED3A5-6358-4977-87E6-501BB8957C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8661251"/>
              </p:ext>
            </p:extLst>
          </p:nvPr>
        </p:nvGraphicFramePr>
        <p:xfrm>
          <a:off x="-1" y="499532"/>
          <a:ext cx="828675" cy="63584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151">
                  <a:extLst>
                    <a:ext uri="{9D8B030D-6E8A-4147-A177-3AD203B41FA5}">
                      <a16:colId xmlns="" xmlns:a16="http://schemas.microsoft.com/office/drawing/2014/main" val="1085562414"/>
                    </a:ext>
                  </a:extLst>
                </a:gridCol>
                <a:gridCol w="771524">
                  <a:extLst>
                    <a:ext uri="{9D8B030D-6E8A-4147-A177-3AD203B41FA5}">
                      <a16:colId xmlns="" xmlns:a16="http://schemas.microsoft.com/office/drawing/2014/main" val="2801271780"/>
                    </a:ext>
                  </a:extLst>
                </a:gridCol>
              </a:tblGrid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B8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목차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998110317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프로젝트 개요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41399603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주제 선정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034079396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프로젝트 계획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9865911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사이트 구성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575254258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Use Case</a:t>
                      </a: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208850021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en-US" altLang="ko-KR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+mn-lt"/>
                          <a:ea typeface="+mn-ea"/>
                          <a:cs typeface="+mn-cs"/>
                        </a:rPr>
                        <a:t>WBS,FBS</a:t>
                      </a:r>
                      <a:endParaRPr kumimoji="0" lang="ko-KR" altLang="en-US" sz="700" b="0" i="0" u="none" strike="noStrike" kern="1200" cap="none" spc="0" normalizeH="0" dirty="0">
                        <a:solidFill>
                          <a:srgbClr val="44546A">
                            <a:lumMod val="75000"/>
                          </a:srgb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673024949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DB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설계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804849840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클래스 다이어그램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889910442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스토리보드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기술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265675496"/>
                  </a:ext>
                </a:extLst>
              </a:tr>
            </a:tbl>
          </a:graphicData>
        </a:graphic>
      </p:graphicFrame>
      <p:sp>
        <p:nvSpPr>
          <p:cNvPr id="9" name="타원 8">
            <a:extLst>
              <a:ext uri="{FF2B5EF4-FFF2-40B4-BE49-F238E27FC236}">
                <a16:creationId xmlns="" xmlns:a16="http://schemas.microsoft.com/office/drawing/2014/main" id="{5CA66723-1E68-4B3D-BC15-EA8051D9DD21}"/>
              </a:ext>
            </a:extLst>
          </p:cNvPr>
          <p:cNvSpPr/>
          <p:nvPr/>
        </p:nvSpPr>
        <p:spPr>
          <a:xfrm>
            <a:off x="301859" y="123348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="" xmlns:a16="http://schemas.microsoft.com/office/drawing/2014/main" id="{ADE64729-725E-4910-BEF5-BD9D2266289C}"/>
              </a:ext>
            </a:extLst>
          </p:cNvPr>
          <p:cNvSpPr/>
          <p:nvPr/>
        </p:nvSpPr>
        <p:spPr>
          <a:xfrm>
            <a:off x="301858" y="187166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="" xmlns:a16="http://schemas.microsoft.com/office/drawing/2014/main" id="{357320DD-65FD-4B0B-8A0F-2A2BF13648F6}"/>
              </a:ext>
            </a:extLst>
          </p:cNvPr>
          <p:cNvSpPr/>
          <p:nvPr/>
        </p:nvSpPr>
        <p:spPr>
          <a:xfrm>
            <a:off x="301857" y="250983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="" xmlns:a16="http://schemas.microsoft.com/office/drawing/2014/main" id="{82785463-B226-42C5-BFA4-3C7E43936BF9}"/>
              </a:ext>
            </a:extLst>
          </p:cNvPr>
          <p:cNvSpPr/>
          <p:nvPr/>
        </p:nvSpPr>
        <p:spPr>
          <a:xfrm>
            <a:off x="301856" y="314801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="" xmlns:a16="http://schemas.microsoft.com/office/drawing/2014/main" id="{B8301A7F-085E-4070-AFFC-1CC2D658C6A6}"/>
              </a:ext>
            </a:extLst>
          </p:cNvPr>
          <p:cNvSpPr/>
          <p:nvPr/>
        </p:nvSpPr>
        <p:spPr>
          <a:xfrm>
            <a:off x="301855" y="378618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="" xmlns:a16="http://schemas.microsoft.com/office/drawing/2014/main" id="{DE91D4DF-D0CE-4ED1-A2F1-D3A9250302DB}"/>
              </a:ext>
            </a:extLst>
          </p:cNvPr>
          <p:cNvSpPr/>
          <p:nvPr/>
        </p:nvSpPr>
        <p:spPr>
          <a:xfrm>
            <a:off x="301854" y="442436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="" xmlns:a16="http://schemas.microsoft.com/office/drawing/2014/main" id="{4D4D8A87-21E6-4250-B3D6-5F4B965C1092}"/>
              </a:ext>
            </a:extLst>
          </p:cNvPr>
          <p:cNvSpPr/>
          <p:nvPr/>
        </p:nvSpPr>
        <p:spPr>
          <a:xfrm>
            <a:off x="301853" y="506253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="" xmlns:a16="http://schemas.microsoft.com/office/drawing/2014/main" id="{3C005B5D-F7F1-46CE-936F-1B87B6039B45}"/>
              </a:ext>
            </a:extLst>
          </p:cNvPr>
          <p:cNvSpPr/>
          <p:nvPr/>
        </p:nvSpPr>
        <p:spPr>
          <a:xfrm>
            <a:off x="301852" y="570071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="" xmlns:a16="http://schemas.microsoft.com/office/drawing/2014/main" id="{8A87E933-8B41-4D35-AF01-62E1F6E45299}"/>
              </a:ext>
            </a:extLst>
          </p:cNvPr>
          <p:cNvSpPr/>
          <p:nvPr/>
        </p:nvSpPr>
        <p:spPr>
          <a:xfrm>
            <a:off x="301851" y="633888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7" name="Freeform 36">
            <a:extLst>
              <a:ext uri="{FF2B5EF4-FFF2-40B4-BE49-F238E27FC236}">
                <a16:creationId xmlns="" xmlns:a16="http://schemas.microsoft.com/office/drawing/2014/main" id="{D87C65E8-F279-432A-8669-47ECCA34E4F6}"/>
              </a:ext>
            </a:extLst>
          </p:cNvPr>
          <p:cNvSpPr>
            <a:spLocks noEditPoints="1"/>
          </p:cNvSpPr>
          <p:nvPr/>
        </p:nvSpPr>
        <p:spPr bwMode="auto">
          <a:xfrm>
            <a:off x="389576" y="654843"/>
            <a:ext cx="95342" cy="160356"/>
          </a:xfrm>
          <a:custGeom>
            <a:avLst/>
            <a:gdLst>
              <a:gd name="T0" fmla="*/ 937 w 1926"/>
              <a:gd name="T1" fmla="*/ 3639 h 4045"/>
              <a:gd name="T2" fmla="*/ 893 w 1926"/>
              <a:gd name="T3" fmla="*/ 3665 h 4045"/>
              <a:gd name="T4" fmla="*/ 863 w 1926"/>
              <a:gd name="T5" fmla="*/ 3712 h 4045"/>
              <a:gd name="T6" fmla="*/ 851 w 1926"/>
              <a:gd name="T7" fmla="*/ 3772 h 4045"/>
              <a:gd name="T8" fmla="*/ 863 w 1926"/>
              <a:gd name="T9" fmla="*/ 3832 h 4045"/>
              <a:gd name="T10" fmla="*/ 893 w 1926"/>
              <a:gd name="T11" fmla="*/ 3878 h 4045"/>
              <a:gd name="T12" fmla="*/ 937 w 1926"/>
              <a:gd name="T13" fmla="*/ 3905 h 4045"/>
              <a:gd name="T14" fmla="*/ 988 w 1926"/>
              <a:gd name="T15" fmla="*/ 3905 h 4045"/>
              <a:gd name="T16" fmla="*/ 1033 w 1926"/>
              <a:gd name="T17" fmla="*/ 3878 h 4045"/>
              <a:gd name="T18" fmla="*/ 1064 w 1926"/>
              <a:gd name="T19" fmla="*/ 3832 h 4045"/>
              <a:gd name="T20" fmla="*/ 1075 w 1926"/>
              <a:gd name="T21" fmla="*/ 3772 h 4045"/>
              <a:gd name="T22" fmla="*/ 1064 w 1926"/>
              <a:gd name="T23" fmla="*/ 3712 h 4045"/>
              <a:gd name="T24" fmla="*/ 1033 w 1926"/>
              <a:gd name="T25" fmla="*/ 3665 h 4045"/>
              <a:gd name="T26" fmla="*/ 988 w 1926"/>
              <a:gd name="T27" fmla="*/ 3639 h 4045"/>
              <a:gd name="T28" fmla="*/ 156 w 1926"/>
              <a:gd name="T29" fmla="*/ 434 h 4045"/>
              <a:gd name="T30" fmla="*/ 1770 w 1926"/>
              <a:gd name="T31" fmla="*/ 3540 h 4045"/>
              <a:gd name="T32" fmla="*/ 156 w 1926"/>
              <a:gd name="T33" fmla="*/ 434 h 4045"/>
              <a:gd name="T34" fmla="*/ 716 w 1926"/>
              <a:gd name="T35" fmla="*/ 200 h 4045"/>
              <a:gd name="T36" fmla="*/ 701 w 1926"/>
              <a:gd name="T37" fmla="*/ 217 h 4045"/>
              <a:gd name="T38" fmla="*/ 701 w 1926"/>
              <a:gd name="T39" fmla="*/ 243 h 4045"/>
              <a:gd name="T40" fmla="*/ 716 w 1926"/>
              <a:gd name="T41" fmla="*/ 260 h 4045"/>
              <a:gd name="T42" fmla="*/ 1199 w 1926"/>
              <a:gd name="T43" fmla="*/ 262 h 4045"/>
              <a:gd name="T44" fmla="*/ 1218 w 1926"/>
              <a:gd name="T45" fmla="*/ 254 h 4045"/>
              <a:gd name="T46" fmla="*/ 1226 w 1926"/>
              <a:gd name="T47" fmla="*/ 230 h 4045"/>
              <a:gd name="T48" fmla="*/ 1218 w 1926"/>
              <a:gd name="T49" fmla="*/ 207 h 4045"/>
              <a:gd name="T50" fmla="*/ 1199 w 1926"/>
              <a:gd name="T51" fmla="*/ 197 h 4045"/>
              <a:gd name="T52" fmla="*/ 224 w 1926"/>
              <a:gd name="T53" fmla="*/ 0 h 4045"/>
              <a:gd name="T54" fmla="*/ 1738 w 1926"/>
              <a:gd name="T55" fmla="*/ 4 h 4045"/>
              <a:gd name="T56" fmla="*/ 1805 w 1926"/>
              <a:gd name="T57" fmla="*/ 31 h 4045"/>
              <a:gd name="T58" fmla="*/ 1860 w 1926"/>
              <a:gd name="T59" fmla="*/ 81 h 4045"/>
              <a:gd name="T60" fmla="*/ 1900 w 1926"/>
              <a:gd name="T61" fmla="*/ 148 h 4045"/>
              <a:gd name="T62" fmla="*/ 1923 w 1926"/>
              <a:gd name="T63" fmla="*/ 229 h 4045"/>
              <a:gd name="T64" fmla="*/ 1926 w 1926"/>
              <a:gd name="T65" fmla="*/ 3772 h 4045"/>
              <a:gd name="T66" fmla="*/ 1915 w 1926"/>
              <a:gd name="T67" fmla="*/ 3857 h 4045"/>
              <a:gd name="T68" fmla="*/ 1882 w 1926"/>
              <a:gd name="T69" fmla="*/ 3932 h 4045"/>
              <a:gd name="T70" fmla="*/ 1834 w 1926"/>
              <a:gd name="T71" fmla="*/ 3992 h 4045"/>
              <a:gd name="T72" fmla="*/ 1773 w 1926"/>
              <a:gd name="T73" fmla="*/ 4032 h 4045"/>
              <a:gd name="T74" fmla="*/ 1702 w 1926"/>
              <a:gd name="T75" fmla="*/ 4045 h 4045"/>
              <a:gd name="T76" fmla="*/ 188 w 1926"/>
              <a:gd name="T77" fmla="*/ 4041 h 4045"/>
              <a:gd name="T78" fmla="*/ 122 w 1926"/>
              <a:gd name="T79" fmla="*/ 4014 h 4045"/>
              <a:gd name="T80" fmla="*/ 66 w 1926"/>
              <a:gd name="T81" fmla="*/ 3964 h 4045"/>
              <a:gd name="T82" fmla="*/ 25 w 1926"/>
              <a:gd name="T83" fmla="*/ 3897 h 4045"/>
              <a:gd name="T84" fmla="*/ 3 w 1926"/>
              <a:gd name="T85" fmla="*/ 3816 h 4045"/>
              <a:gd name="T86" fmla="*/ 0 w 1926"/>
              <a:gd name="T87" fmla="*/ 273 h 4045"/>
              <a:gd name="T88" fmla="*/ 12 w 1926"/>
              <a:gd name="T89" fmla="*/ 188 h 4045"/>
              <a:gd name="T90" fmla="*/ 43 w 1926"/>
              <a:gd name="T91" fmla="*/ 113 h 4045"/>
              <a:gd name="T92" fmla="*/ 92 w 1926"/>
              <a:gd name="T93" fmla="*/ 53 h 4045"/>
              <a:gd name="T94" fmla="*/ 154 w 1926"/>
              <a:gd name="T95" fmla="*/ 13 h 4045"/>
              <a:gd name="T96" fmla="*/ 224 w 1926"/>
              <a:gd name="T97" fmla="*/ 0 h 40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926" h="4045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="" xmlns:a16="http://schemas.microsoft.com/office/drawing/2014/main" id="{5CA66723-1E68-4B3D-BC15-EA8051D9DD21}"/>
              </a:ext>
            </a:extLst>
          </p:cNvPr>
          <p:cNvSpPr/>
          <p:nvPr/>
        </p:nvSpPr>
        <p:spPr>
          <a:xfrm>
            <a:off x="314213" y="64446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77" name="직사각형 176">
            <a:extLst>
              <a:ext uri="{FF2B5EF4-FFF2-40B4-BE49-F238E27FC236}">
                <a16:creationId xmlns="" xmlns:a16="http://schemas.microsoft.com/office/drawing/2014/main" id="{45EE962D-08DE-45E6-A14E-CD6DAC254383}"/>
              </a:ext>
            </a:extLst>
          </p:cNvPr>
          <p:cNvSpPr/>
          <p:nvPr/>
        </p:nvSpPr>
        <p:spPr>
          <a:xfrm>
            <a:off x="0" y="2116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latinLnBrk="0">
              <a:lnSpc>
                <a:spcPct val="150000"/>
              </a:lnSpc>
              <a:defRPr/>
            </a:pPr>
            <a:endParaRPr lang="en-US" altLang="ko-KR" sz="2000" b="1" kern="0" dirty="0">
              <a:solidFill>
                <a:srgbClr val="FA3C71"/>
              </a:solidFill>
              <a:latin typeface="+mj-ea"/>
              <a:ea typeface="+mj-ea"/>
            </a:endParaRPr>
          </a:p>
          <a:p>
            <a:pPr lvl="2" latinLnBrk="0">
              <a:lnSpc>
                <a:spcPct val="150000"/>
              </a:lnSpc>
              <a:defRPr/>
            </a:pPr>
            <a:r>
              <a:rPr lang="ko-KR" altLang="en-US" sz="2000" b="1" kern="0" dirty="0">
                <a:solidFill>
                  <a:srgbClr val="FA3C71"/>
                </a:solidFill>
                <a:latin typeface="+mj-ea"/>
                <a:ea typeface="+mj-ea"/>
              </a:rPr>
              <a:t>목차</a:t>
            </a:r>
            <a:endParaRPr lang="ko-KR" altLang="en-US" sz="3600" kern="0" dirty="0">
              <a:solidFill>
                <a:prstClr val="black">
                  <a:lumMod val="75000"/>
                  <a:lumOff val="25000"/>
                </a:prstClr>
              </a:solidFill>
              <a:latin typeface="+mj-ea"/>
              <a:ea typeface="+mj-ea"/>
            </a:endParaRPr>
          </a:p>
          <a:p>
            <a:pPr lvl="2" latinLnBrk="0">
              <a:lnSpc>
                <a:spcPct val="150000"/>
              </a:lnSpc>
              <a:defRPr/>
            </a:pPr>
            <a:r>
              <a:rPr lang="en-US" altLang="ko-KR" sz="2000" b="1" i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+mj-ea"/>
                <a:ea typeface="+mj-ea"/>
              </a:rPr>
              <a:t> </a:t>
            </a:r>
            <a:endParaRPr lang="ko-KR" altLang="en-US" sz="3600" kern="0" dirty="0">
              <a:solidFill>
                <a:prstClr val="black">
                  <a:lumMod val="75000"/>
                  <a:lumOff val="25000"/>
                </a:prstClr>
              </a:solidFill>
              <a:latin typeface="+mj-ea"/>
              <a:ea typeface="+mj-ea"/>
            </a:endParaRPr>
          </a:p>
        </p:txBody>
      </p:sp>
      <p:sp>
        <p:nvSpPr>
          <p:cNvPr id="179" name="타원 178">
            <a:extLst>
              <a:ext uri="{FF2B5EF4-FFF2-40B4-BE49-F238E27FC236}">
                <a16:creationId xmlns="" xmlns:a16="http://schemas.microsoft.com/office/drawing/2014/main" id="{357320DD-65FD-4B0B-8A0F-2A2BF13648F6}"/>
              </a:ext>
            </a:extLst>
          </p:cNvPr>
          <p:cNvSpPr/>
          <p:nvPr/>
        </p:nvSpPr>
        <p:spPr>
          <a:xfrm>
            <a:off x="305219" y="640347"/>
            <a:ext cx="276225" cy="276225"/>
          </a:xfrm>
          <a:prstGeom prst="ellipse">
            <a:avLst/>
          </a:prstGeom>
          <a:solidFill>
            <a:srgbClr val="FF8B8B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80" name="타원 179">
            <a:extLst>
              <a:ext uri="{FF2B5EF4-FFF2-40B4-BE49-F238E27FC236}">
                <a16:creationId xmlns="" xmlns:a16="http://schemas.microsoft.com/office/drawing/2014/main" id="{357320DD-65FD-4B0B-8A0F-2A2BF13648F6}"/>
              </a:ext>
            </a:extLst>
          </p:cNvPr>
          <p:cNvSpPr/>
          <p:nvPr/>
        </p:nvSpPr>
        <p:spPr>
          <a:xfrm>
            <a:off x="2441264" y="1324005"/>
            <a:ext cx="276225" cy="276225"/>
          </a:xfrm>
          <a:prstGeom prst="ellipse">
            <a:avLst/>
          </a:prstGeom>
          <a:solidFill>
            <a:srgbClr val="FF8B8B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81" name="타원 180">
            <a:extLst>
              <a:ext uri="{FF2B5EF4-FFF2-40B4-BE49-F238E27FC236}">
                <a16:creationId xmlns="" xmlns:a16="http://schemas.microsoft.com/office/drawing/2014/main" id="{357320DD-65FD-4B0B-8A0F-2A2BF13648F6}"/>
              </a:ext>
            </a:extLst>
          </p:cNvPr>
          <p:cNvSpPr/>
          <p:nvPr/>
        </p:nvSpPr>
        <p:spPr>
          <a:xfrm>
            <a:off x="2441264" y="3667468"/>
            <a:ext cx="276225" cy="276225"/>
          </a:xfrm>
          <a:prstGeom prst="ellipse">
            <a:avLst/>
          </a:prstGeom>
          <a:solidFill>
            <a:srgbClr val="FF8B8B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82" name="타원 181">
            <a:extLst>
              <a:ext uri="{FF2B5EF4-FFF2-40B4-BE49-F238E27FC236}">
                <a16:creationId xmlns="" xmlns:a16="http://schemas.microsoft.com/office/drawing/2014/main" id="{357320DD-65FD-4B0B-8A0F-2A2BF13648F6}"/>
              </a:ext>
            </a:extLst>
          </p:cNvPr>
          <p:cNvSpPr/>
          <p:nvPr/>
        </p:nvSpPr>
        <p:spPr>
          <a:xfrm>
            <a:off x="2441264" y="2762220"/>
            <a:ext cx="276225" cy="276225"/>
          </a:xfrm>
          <a:prstGeom prst="ellipse">
            <a:avLst/>
          </a:prstGeom>
          <a:solidFill>
            <a:srgbClr val="FF8B8B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89" name="모서리가 둥근 직사각형 188"/>
          <p:cNvSpPr/>
          <p:nvPr/>
        </p:nvSpPr>
        <p:spPr>
          <a:xfrm>
            <a:off x="1326026" y="891314"/>
            <a:ext cx="4640490" cy="5042761"/>
          </a:xfrm>
          <a:prstGeom prst="round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0" name="TextBox 189"/>
          <p:cNvSpPr txBox="1"/>
          <p:nvPr/>
        </p:nvSpPr>
        <p:spPr>
          <a:xfrm>
            <a:off x="2746270" y="1257330"/>
            <a:ext cx="3073505" cy="455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프로젝트 개요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	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- </a:t>
            </a: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사이트 </a:t>
            </a:r>
            <a:r>
              <a:rPr lang="ko-KR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설명</a:t>
            </a: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	- </a:t>
            </a: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기획의도 및 </a:t>
            </a:r>
            <a:r>
              <a:rPr lang="ko-KR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효과</a:t>
            </a:r>
            <a:endParaRPr lang="en-US" altLang="ko-KR" sz="1400" b="1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	- </a:t>
            </a: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시스템 </a:t>
            </a:r>
            <a:r>
              <a:rPr lang="ko-KR" altLang="en-US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아키텍쳐</a:t>
            </a: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	- </a:t>
            </a: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개발환경</a:t>
            </a: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주제선정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	- </a:t>
            </a: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주제 후보</a:t>
            </a: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	- </a:t>
            </a: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벤치마킹 사이트</a:t>
            </a: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프로젝트 계획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	- </a:t>
            </a:r>
            <a:r>
              <a:rPr lang="en-US" altLang="ko-KR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WBS(</a:t>
            </a:r>
            <a:r>
              <a:rPr lang="ko-KR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작업분해도</a:t>
            </a:r>
            <a:r>
              <a:rPr lang="en-US" altLang="ko-KR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)</a:t>
            </a: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	- </a:t>
            </a: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제작일정</a:t>
            </a: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	- </a:t>
            </a: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업무분담</a:t>
            </a: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	- </a:t>
            </a:r>
            <a:r>
              <a:rPr lang="ko-KR" altLang="en-US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주차별</a:t>
            </a: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진행사항</a:t>
            </a: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사이트 구성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	- </a:t>
            </a: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메뉴 구성</a:t>
            </a: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	-</a:t>
            </a: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z="14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사이트맵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cxnSp>
        <p:nvCxnSpPr>
          <p:cNvPr id="209" name="직선 연결선 208"/>
          <p:cNvCxnSpPr/>
          <p:nvPr/>
        </p:nvCxnSpPr>
        <p:spPr>
          <a:xfrm>
            <a:off x="1676636" y="1962943"/>
            <a:ext cx="551936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0" name="직사각형 209"/>
          <p:cNvSpPr/>
          <p:nvPr/>
        </p:nvSpPr>
        <p:spPr>
          <a:xfrm>
            <a:off x="1659895" y="1124385"/>
            <a:ext cx="58541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1</a:t>
            </a:r>
          </a:p>
        </p:txBody>
      </p:sp>
      <p:sp>
        <p:nvSpPr>
          <p:cNvPr id="53" name="타원 52">
            <a:extLst>
              <a:ext uri="{FF2B5EF4-FFF2-40B4-BE49-F238E27FC236}">
                <a16:creationId xmlns="" xmlns:a16="http://schemas.microsoft.com/office/drawing/2014/main" id="{357320DD-65FD-4B0B-8A0F-2A2BF13648F6}"/>
              </a:ext>
            </a:extLst>
          </p:cNvPr>
          <p:cNvSpPr/>
          <p:nvPr/>
        </p:nvSpPr>
        <p:spPr>
          <a:xfrm>
            <a:off x="2470045" y="5030443"/>
            <a:ext cx="276225" cy="276225"/>
          </a:xfrm>
          <a:prstGeom prst="ellipse">
            <a:avLst/>
          </a:prstGeom>
          <a:solidFill>
            <a:srgbClr val="FF8B8B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4" name="타원 53">
            <a:extLst>
              <a:ext uri="{FF2B5EF4-FFF2-40B4-BE49-F238E27FC236}">
                <a16:creationId xmlns="" xmlns:a16="http://schemas.microsoft.com/office/drawing/2014/main" id="{357320DD-65FD-4B0B-8A0F-2A2BF13648F6}"/>
              </a:ext>
            </a:extLst>
          </p:cNvPr>
          <p:cNvSpPr/>
          <p:nvPr/>
        </p:nvSpPr>
        <p:spPr>
          <a:xfrm>
            <a:off x="7723773" y="1343054"/>
            <a:ext cx="276225" cy="276225"/>
          </a:xfrm>
          <a:prstGeom prst="ellipse">
            <a:avLst/>
          </a:prstGeom>
          <a:solidFill>
            <a:srgbClr val="FF8B8B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="" xmlns:a16="http://schemas.microsoft.com/office/drawing/2014/main" id="{357320DD-65FD-4B0B-8A0F-2A2BF13648F6}"/>
              </a:ext>
            </a:extLst>
          </p:cNvPr>
          <p:cNvSpPr/>
          <p:nvPr/>
        </p:nvSpPr>
        <p:spPr>
          <a:xfrm>
            <a:off x="7737869" y="2562867"/>
            <a:ext cx="276225" cy="276225"/>
          </a:xfrm>
          <a:prstGeom prst="ellipse">
            <a:avLst/>
          </a:prstGeom>
          <a:solidFill>
            <a:srgbClr val="FF8B8B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="" xmlns:a16="http://schemas.microsoft.com/office/drawing/2014/main" id="{357320DD-65FD-4B0B-8A0F-2A2BF13648F6}"/>
              </a:ext>
            </a:extLst>
          </p:cNvPr>
          <p:cNvSpPr/>
          <p:nvPr/>
        </p:nvSpPr>
        <p:spPr>
          <a:xfrm>
            <a:off x="7737869" y="1851598"/>
            <a:ext cx="276225" cy="276225"/>
          </a:xfrm>
          <a:prstGeom prst="ellipse">
            <a:avLst/>
          </a:prstGeom>
          <a:solidFill>
            <a:srgbClr val="FF8B8B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8033145" y="1304954"/>
            <a:ext cx="299911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Use Case</a:t>
            </a:r>
          </a:p>
          <a:p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요구사항 분석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	- FBS(</a:t>
            </a: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기능 </a:t>
            </a:r>
            <a:r>
              <a:rPr lang="ko-KR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단위 명세서</a:t>
            </a:r>
            <a:r>
              <a:rPr lang="en-US" altLang="ko-KR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)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	</a:t>
            </a:r>
          </a:p>
          <a:p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DB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설계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	- </a:t>
            </a: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논리적 모델링</a:t>
            </a: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	- </a:t>
            </a: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물리적 모델링</a:t>
            </a: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	- </a:t>
            </a: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테이블 정의서</a:t>
            </a: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클래스 다이어그램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사용된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API</a:t>
            </a:r>
          </a:p>
          <a:p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스토리 보드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cxnSp>
        <p:nvCxnSpPr>
          <p:cNvPr id="58" name="직선 연결선 57"/>
          <p:cNvCxnSpPr/>
          <p:nvPr/>
        </p:nvCxnSpPr>
        <p:spPr>
          <a:xfrm>
            <a:off x="6930570" y="1962942"/>
            <a:ext cx="551936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/>
          <p:cNvSpPr/>
          <p:nvPr/>
        </p:nvSpPr>
        <p:spPr>
          <a:xfrm>
            <a:off x="6923447" y="1124384"/>
            <a:ext cx="5661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2</a:t>
            </a:r>
          </a:p>
        </p:txBody>
      </p:sp>
      <p:sp>
        <p:nvSpPr>
          <p:cNvPr id="60" name="모서리가 둥근 직사각형 59"/>
          <p:cNvSpPr/>
          <p:nvPr/>
        </p:nvSpPr>
        <p:spPr>
          <a:xfrm>
            <a:off x="6579960" y="891313"/>
            <a:ext cx="4640490" cy="5042762"/>
          </a:xfrm>
          <a:prstGeom prst="round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타원 60">
            <a:extLst>
              <a:ext uri="{FF2B5EF4-FFF2-40B4-BE49-F238E27FC236}">
                <a16:creationId xmlns="" xmlns:a16="http://schemas.microsoft.com/office/drawing/2014/main" id="{357320DD-65FD-4B0B-8A0F-2A2BF13648F6}"/>
              </a:ext>
            </a:extLst>
          </p:cNvPr>
          <p:cNvSpPr/>
          <p:nvPr/>
        </p:nvSpPr>
        <p:spPr>
          <a:xfrm>
            <a:off x="7752156" y="3674952"/>
            <a:ext cx="276225" cy="276225"/>
          </a:xfrm>
          <a:prstGeom prst="ellipse">
            <a:avLst/>
          </a:prstGeom>
          <a:solidFill>
            <a:srgbClr val="FF8B8B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2" name="타원 61">
            <a:extLst>
              <a:ext uri="{FF2B5EF4-FFF2-40B4-BE49-F238E27FC236}">
                <a16:creationId xmlns="" xmlns:a16="http://schemas.microsoft.com/office/drawing/2014/main" id="{357320DD-65FD-4B0B-8A0F-2A2BF13648F6}"/>
              </a:ext>
            </a:extLst>
          </p:cNvPr>
          <p:cNvSpPr/>
          <p:nvPr/>
        </p:nvSpPr>
        <p:spPr>
          <a:xfrm>
            <a:off x="7761989" y="4162064"/>
            <a:ext cx="276225" cy="276225"/>
          </a:xfrm>
          <a:prstGeom prst="ellipse">
            <a:avLst/>
          </a:prstGeom>
          <a:solidFill>
            <a:srgbClr val="FF8B8B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="" xmlns:a16="http://schemas.microsoft.com/office/drawing/2014/main" id="{357320DD-65FD-4B0B-8A0F-2A2BF13648F6}"/>
              </a:ext>
            </a:extLst>
          </p:cNvPr>
          <p:cNvSpPr/>
          <p:nvPr/>
        </p:nvSpPr>
        <p:spPr>
          <a:xfrm>
            <a:off x="7761989" y="4638013"/>
            <a:ext cx="276225" cy="276225"/>
          </a:xfrm>
          <a:prstGeom prst="ellipse">
            <a:avLst/>
          </a:prstGeom>
          <a:solidFill>
            <a:srgbClr val="FF8B8B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3571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1" name="표 50">
            <a:extLst>
              <a:ext uri="{FF2B5EF4-FFF2-40B4-BE49-F238E27FC236}">
                <a16:creationId xmlns="" xmlns:a16="http://schemas.microsoft.com/office/drawing/2014/main" id="{3B9ED3A5-6358-4977-87E6-501BB8957C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5212009"/>
              </p:ext>
            </p:extLst>
          </p:nvPr>
        </p:nvGraphicFramePr>
        <p:xfrm>
          <a:off x="-1" y="499532"/>
          <a:ext cx="828675" cy="63584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151">
                  <a:extLst>
                    <a:ext uri="{9D8B030D-6E8A-4147-A177-3AD203B41FA5}">
                      <a16:colId xmlns="" xmlns:a16="http://schemas.microsoft.com/office/drawing/2014/main" val="1085562414"/>
                    </a:ext>
                  </a:extLst>
                </a:gridCol>
                <a:gridCol w="771524">
                  <a:extLst>
                    <a:ext uri="{9D8B030D-6E8A-4147-A177-3AD203B41FA5}">
                      <a16:colId xmlns="" xmlns:a16="http://schemas.microsoft.com/office/drawing/2014/main" val="2801271780"/>
                    </a:ext>
                  </a:extLst>
                </a:gridCol>
              </a:tblGrid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목차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998110317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프로젝트 개요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41399603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주제 선정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034079396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B8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프로젝트 계획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9865911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사이트 구성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575254258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Use Case</a:t>
                      </a: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208850021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en-US" altLang="ko-KR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+mn-lt"/>
                          <a:ea typeface="+mn-ea"/>
                          <a:cs typeface="+mn-cs"/>
                        </a:rPr>
                        <a:t>WBS,FBS</a:t>
                      </a:r>
                      <a:endParaRPr kumimoji="0" lang="ko-KR" altLang="en-US" sz="700" b="0" i="0" u="none" strike="noStrike" kern="1200" cap="none" spc="0" normalizeH="0" dirty="0">
                        <a:solidFill>
                          <a:srgbClr val="44546A">
                            <a:lumMod val="75000"/>
                          </a:srgb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673024949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DB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설계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804849840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클래스 다이어그램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889910442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스토리보드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기술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265675496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45EE962D-08DE-45E6-A14E-CD6DAC254383}"/>
              </a:ext>
            </a:extLst>
          </p:cNvPr>
          <p:cNvSpPr/>
          <p:nvPr/>
        </p:nvSpPr>
        <p:spPr>
          <a:xfrm>
            <a:off x="0" y="10869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latinLnBrk="0">
              <a:lnSpc>
                <a:spcPct val="150000"/>
              </a:lnSpc>
              <a:defRPr/>
            </a:pPr>
            <a:r>
              <a:rPr lang="ko-KR" altLang="en-US" sz="2000" b="1" kern="0" dirty="0">
                <a:solidFill>
                  <a:srgbClr val="FA3C71"/>
                </a:solidFill>
                <a:latin typeface="+mn-ea"/>
              </a:rPr>
              <a:t>프로젝트 계획 </a:t>
            </a:r>
            <a:r>
              <a:rPr lang="en-US" altLang="ko-KR" sz="2000" b="1" kern="0" dirty="0" smtClean="0">
                <a:solidFill>
                  <a:srgbClr val="FA3C71"/>
                </a:solidFill>
                <a:latin typeface="+mn-ea"/>
              </a:rPr>
              <a:t>– </a:t>
            </a:r>
            <a:r>
              <a:rPr lang="ko-KR" altLang="en-US" sz="2000" b="1" kern="0" dirty="0" err="1" smtClean="0">
                <a:solidFill>
                  <a:srgbClr val="FA3C71"/>
                </a:solidFill>
                <a:latin typeface="+mn-ea"/>
              </a:rPr>
              <a:t>주차별</a:t>
            </a:r>
            <a:r>
              <a:rPr lang="ko-KR" altLang="en-US" sz="2000" b="1" kern="0" dirty="0" smtClean="0">
                <a:solidFill>
                  <a:srgbClr val="FA3C71"/>
                </a:solidFill>
                <a:latin typeface="+mn-ea"/>
              </a:rPr>
              <a:t> 진행사항 </a:t>
            </a:r>
            <a:r>
              <a:rPr lang="en-US" altLang="ko-KR" sz="2000" b="1" kern="0" dirty="0" smtClean="0">
                <a:solidFill>
                  <a:srgbClr val="FA3C71"/>
                </a:solidFill>
                <a:latin typeface="+mn-ea"/>
              </a:rPr>
              <a:t>- </a:t>
            </a:r>
            <a:r>
              <a:rPr lang="ko-KR" altLang="en-US" sz="2000" b="1" kern="0" dirty="0" smtClean="0">
                <a:solidFill>
                  <a:srgbClr val="FA3C71"/>
                </a:solidFill>
                <a:latin typeface="+mn-ea"/>
              </a:rPr>
              <a:t>기획 </a:t>
            </a:r>
            <a:r>
              <a:rPr lang="en-US" altLang="ko-KR" sz="2000" b="1" kern="0" dirty="0">
                <a:solidFill>
                  <a:srgbClr val="FA3C71"/>
                </a:solidFill>
                <a:latin typeface="+mn-ea"/>
              </a:rPr>
              <a:t>(1</a:t>
            </a:r>
            <a:r>
              <a:rPr lang="ko-KR" altLang="en-US" sz="2000" b="1" kern="0" dirty="0">
                <a:solidFill>
                  <a:srgbClr val="FA3C71"/>
                </a:solidFill>
                <a:latin typeface="+mn-ea"/>
              </a:rPr>
              <a:t>주차</a:t>
            </a:r>
            <a:r>
              <a:rPr lang="en-US" altLang="ko-KR" sz="2000" b="1" kern="0" dirty="0">
                <a:solidFill>
                  <a:srgbClr val="FA3C71"/>
                </a:solidFill>
                <a:latin typeface="+mn-ea"/>
              </a:rPr>
              <a:t>)</a:t>
            </a:r>
            <a:endParaRPr lang="ko-KR" altLang="en-US" sz="3600" kern="0" dirty="0">
              <a:solidFill>
                <a:prstClr val="black">
                  <a:lumMod val="75000"/>
                  <a:lumOff val="25000"/>
                </a:prstClr>
              </a:solidFill>
              <a:latin typeface="+mn-ea"/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="" xmlns:a16="http://schemas.microsoft.com/office/drawing/2014/main" id="{5CA66723-1E68-4B3D-BC15-EA8051D9DD21}"/>
              </a:ext>
            </a:extLst>
          </p:cNvPr>
          <p:cNvSpPr/>
          <p:nvPr/>
        </p:nvSpPr>
        <p:spPr>
          <a:xfrm>
            <a:off x="301859" y="123348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prstClr val="white"/>
              </a:solidFill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="" xmlns:a16="http://schemas.microsoft.com/office/drawing/2014/main" id="{ADE64729-725E-4910-BEF5-BD9D2266289C}"/>
              </a:ext>
            </a:extLst>
          </p:cNvPr>
          <p:cNvSpPr/>
          <p:nvPr/>
        </p:nvSpPr>
        <p:spPr>
          <a:xfrm>
            <a:off x="301858" y="187166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prstClr val="white"/>
              </a:solidFill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="" xmlns:a16="http://schemas.microsoft.com/office/drawing/2014/main" id="{357320DD-65FD-4B0B-8A0F-2A2BF13648F6}"/>
              </a:ext>
            </a:extLst>
          </p:cNvPr>
          <p:cNvSpPr/>
          <p:nvPr/>
        </p:nvSpPr>
        <p:spPr>
          <a:xfrm>
            <a:off x="301857" y="2509837"/>
            <a:ext cx="276225" cy="276225"/>
          </a:xfrm>
          <a:prstGeom prst="ellipse">
            <a:avLst/>
          </a:prstGeom>
          <a:solidFill>
            <a:srgbClr val="FF8B8B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prstClr val="white"/>
              </a:solidFill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="" xmlns:a16="http://schemas.microsoft.com/office/drawing/2014/main" id="{82785463-B226-42C5-BFA4-3C7E43936BF9}"/>
              </a:ext>
            </a:extLst>
          </p:cNvPr>
          <p:cNvSpPr/>
          <p:nvPr/>
        </p:nvSpPr>
        <p:spPr>
          <a:xfrm>
            <a:off x="301856" y="314801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prstClr val="white"/>
              </a:solidFill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="" xmlns:a16="http://schemas.microsoft.com/office/drawing/2014/main" id="{B8301A7F-085E-4070-AFFC-1CC2D658C6A6}"/>
              </a:ext>
            </a:extLst>
          </p:cNvPr>
          <p:cNvSpPr/>
          <p:nvPr/>
        </p:nvSpPr>
        <p:spPr>
          <a:xfrm>
            <a:off x="301855" y="378618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prstClr val="white"/>
              </a:solidFill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="" xmlns:a16="http://schemas.microsoft.com/office/drawing/2014/main" id="{DE91D4DF-D0CE-4ED1-A2F1-D3A9250302DB}"/>
              </a:ext>
            </a:extLst>
          </p:cNvPr>
          <p:cNvSpPr/>
          <p:nvPr/>
        </p:nvSpPr>
        <p:spPr>
          <a:xfrm>
            <a:off x="301854" y="442436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prstClr val="white"/>
              </a:solidFill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="" xmlns:a16="http://schemas.microsoft.com/office/drawing/2014/main" id="{4D4D8A87-21E6-4250-B3D6-5F4B965C1092}"/>
              </a:ext>
            </a:extLst>
          </p:cNvPr>
          <p:cNvSpPr/>
          <p:nvPr/>
        </p:nvSpPr>
        <p:spPr>
          <a:xfrm>
            <a:off x="301853" y="506253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prstClr val="white"/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="" xmlns:a16="http://schemas.microsoft.com/office/drawing/2014/main" id="{3C005B5D-F7F1-46CE-936F-1B87B6039B45}"/>
              </a:ext>
            </a:extLst>
          </p:cNvPr>
          <p:cNvSpPr/>
          <p:nvPr/>
        </p:nvSpPr>
        <p:spPr>
          <a:xfrm>
            <a:off x="301852" y="570071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prstClr val="white"/>
              </a:solidFill>
            </a:endParaRPr>
          </a:p>
        </p:txBody>
      </p:sp>
      <p:sp>
        <p:nvSpPr>
          <p:cNvPr id="43" name="타원 42">
            <a:extLst>
              <a:ext uri="{FF2B5EF4-FFF2-40B4-BE49-F238E27FC236}">
                <a16:creationId xmlns="" xmlns:a16="http://schemas.microsoft.com/office/drawing/2014/main" id="{8A87E933-8B41-4D35-AF01-62E1F6E45299}"/>
              </a:ext>
            </a:extLst>
          </p:cNvPr>
          <p:cNvSpPr/>
          <p:nvPr/>
        </p:nvSpPr>
        <p:spPr>
          <a:xfrm>
            <a:off x="301851" y="633888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prstClr val="white"/>
              </a:solidFill>
            </a:endParaRPr>
          </a:p>
        </p:txBody>
      </p:sp>
      <p:sp>
        <p:nvSpPr>
          <p:cNvPr id="44" name="Freeform 36">
            <a:extLst>
              <a:ext uri="{FF2B5EF4-FFF2-40B4-BE49-F238E27FC236}">
                <a16:creationId xmlns="" xmlns:a16="http://schemas.microsoft.com/office/drawing/2014/main" id="{D87C65E8-F279-432A-8669-47ECCA34E4F6}"/>
              </a:ext>
            </a:extLst>
          </p:cNvPr>
          <p:cNvSpPr>
            <a:spLocks noEditPoints="1"/>
          </p:cNvSpPr>
          <p:nvPr/>
        </p:nvSpPr>
        <p:spPr bwMode="auto">
          <a:xfrm>
            <a:off x="389576" y="654843"/>
            <a:ext cx="95342" cy="160356"/>
          </a:xfrm>
          <a:custGeom>
            <a:avLst/>
            <a:gdLst>
              <a:gd name="T0" fmla="*/ 937 w 1926"/>
              <a:gd name="T1" fmla="*/ 3639 h 4045"/>
              <a:gd name="T2" fmla="*/ 893 w 1926"/>
              <a:gd name="T3" fmla="*/ 3665 h 4045"/>
              <a:gd name="T4" fmla="*/ 863 w 1926"/>
              <a:gd name="T5" fmla="*/ 3712 h 4045"/>
              <a:gd name="T6" fmla="*/ 851 w 1926"/>
              <a:gd name="T7" fmla="*/ 3772 h 4045"/>
              <a:gd name="T8" fmla="*/ 863 w 1926"/>
              <a:gd name="T9" fmla="*/ 3832 h 4045"/>
              <a:gd name="T10" fmla="*/ 893 w 1926"/>
              <a:gd name="T11" fmla="*/ 3878 h 4045"/>
              <a:gd name="T12" fmla="*/ 937 w 1926"/>
              <a:gd name="T13" fmla="*/ 3905 h 4045"/>
              <a:gd name="T14" fmla="*/ 988 w 1926"/>
              <a:gd name="T15" fmla="*/ 3905 h 4045"/>
              <a:gd name="T16" fmla="*/ 1033 w 1926"/>
              <a:gd name="T17" fmla="*/ 3878 h 4045"/>
              <a:gd name="T18" fmla="*/ 1064 w 1926"/>
              <a:gd name="T19" fmla="*/ 3832 h 4045"/>
              <a:gd name="T20" fmla="*/ 1075 w 1926"/>
              <a:gd name="T21" fmla="*/ 3772 h 4045"/>
              <a:gd name="T22" fmla="*/ 1064 w 1926"/>
              <a:gd name="T23" fmla="*/ 3712 h 4045"/>
              <a:gd name="T24" fmla="*/ 1033 w 1926"/>
              <a:gd name="T25" fmla="*/ 3665 h 4045"/>
              <a:gd name="T26" fmla="*/ 988 w 1926"/>
              <a:gd name="T27" fmla="*/ 3639 h 4045"/>
              <a:gd name="T28" fmla="*/ 156 w 1926"/>
              <a:gd name="T29" fmla="*/ 434 h 4045"/>
              <a:gd name="T30" fmla="*/ 1770 w 1926"/>
              <a:gd name="T31" fmla="*/ 3540 h 4045"/>
              <a:gd name="T32" fmla="*/ 156 w 1926"/>
              <a:gd name="T33" fmla="*/ 434 h 4045"/>
              <a:gd name="T34" fmla="*/ 716 w 1926"/>
              <a:gd name="T35" fmla="*/ 200 h 4045"/>
              <a:gd name="T36" fmla="*/ 701 w 1926"/>
              <a:gd name="T37" fmla="*/ 217 h 4045"/>
              <a:gd name="T38" fmla="*/ 701 w 1926"/>
              <a:gd name="T39" fmla="*/ 243 h 4045"/>
              <a:gd name="T40" fmla="*/ 716 w 1926"/>
              <a:gd name="T41" fmla="*/ 260 h 4045"/>
              <a:gd name="T42" fmla="*/ 1199 w 1926"/>
              <a:gd name="T43" fmla="*/ 262 h 4045"/>
              <a:gd name="T44" fmla="*/ 1218 w 1926"/>
              <a:gd name="T45" fmla="*/ 254 h 4045"/>
              <a:gd name="T46" fmla="*/ 1226 w 1926"/>
              <a:gd name="T47" fmla="*/ 230 h 4045"/>
              <a:gd name="T48" fmla="*/ 1218 w 1926"/>
              <a:gd name="T49" fmla="*/ 207 h 4045"/>
              <a:gd name="T50" fmla="*/ 1199 w 1926"/>
              <a:gd name="T51" fmla="*/ 197 h 4045"/>
              <a:gd name="T52" fmla="*/ 224 w 1926"/>
              <a:gd name="T53" fmla="*/ 0 h 4045"/>
              <a:gd name="T54" fmla="*/ 1738 w 1926"/>
              <a:gd name="T55" fmla="*/ 4 h 4045"/>
              <a:gd name="T56" fmla="*/ 1805 w 1926"/>
              <a:gd name="T57" fmla="*/ 31 h 4045"/>
              <a:gd name="T58" fmla="*/ 1860 w 1926"/>
              <a:gd name="T59" fmla="*/ 81 h 4045"/>
              <a:gd name="T60" fmla="*/ 1900 w 1926"/>
              <a:gd name="T61" fmla="*/ 148 h 4045"/>
              <a:gd name="T62" fmla="*/ 1923 w 1926"/>
              <a:gd name="T63" fmla="*/ 229 h 4045"/>
              <a:gd name="T64" fmla="*/ 1926 w 1926"/>
              <a:gd name="T65" fmla="*/ 3772 h 4045"/>
              <a:gd name="T66" fmla="*/ 1915 w 1926"/>
              <a:gd name="T67" fmla="*/ 3857 h 4045"/>
              <a:gd name="T68" fmla="*/ 1882 w 1926"/>
              <a:gd name="T69" fmla="*/ 3932 h 4045"/>
              <a:gd name="T70" fmla="*/ 1834 w 1926"/>
              <a:gd name="T71" fmla="*/ 3992 h 4045"/>
              <a:gd name="T72" fmla="*/ 1773 w 1926"/>
              <a:gd name="T73" fmla="*/ 4032 h 4045"/>
              <a:gd name="T74" fmla="*/ 1702 w 1926"/>
              <a:gd name="T75" fmla="*/ 4045 h 4045"/>
              <a:gd name="T76" fmla="*/ 188 w 1926"/>
              <a:gd name="T77" fmla="*/ 4041 h 4045"/>
              <a:gd name="T78" fmla="*/ 122 w 1926"/>
              <a:gd name="T79" fmla="*/ 4014 h 4045"/>
              <a:gd name="T80" fmla="*/ 66 w 1926"/>
              <a:gd name="T81" fmla="*/ 3964 h 4045"/>
              <a:gd name="T82" fmla="*/ 25 w 1926"/>
              <a:gd name="T83" fmla="*/ 3897 h 4045"/>
              <a:gd name="T84" fmla="*/ 3 w 1926"/>
              <a:gd name="T85" fmla="*/ 3816 h 4045"/>
              <a:gd name="T86" fmla="*/ 0 w 1926"/>
              <a:gd name="T87" fmla="*/ 273 h 4045"/>
              <a:gd name="T88" fmla="*/ 12 w 1926"/>
              <a:gd name="T89" fmla="*/ 188 h 4045"/>
              <a:gd name="T90" fmla="*/ 43 w 1926"/>
              <a:gd name="T91" fmla="*/ 113 h 4045"/>
              <a:gd name="T92" fmla="*/ 92 w 1926"/>
              <a:gd name="T93" fmla="*/ 53 h 4045"/>
              <a:gd name="T94" fmla="*/ 154 w 1926"/>
              <a:gd name="T95" fmla="*/ 13 h 4045"/>
              <a:gd name="T96" fmla="*/ 224 w 1926"/>
              <a:gd name="T97" fmla="*/ 0 h 40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926" h="4045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700">
              <a:solidFill>
                <a:prstClr val="black"/>
              </a:solidFill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="" xmlns:a16="http://schemas.microsoft.com/office/drawing/2014/main" id="{5CA66723-1E68-4B3D-BC15-EA8051D9DD21}"/>
              </a:ext>
            </a:extLst>
          </p:cNvPr>
          <p:cNvSpPr/>
          <p:nvPr/>
        </p:nvSpPr>
        <p:spPr>
          <a:xfrm>
            <a:off x="314213" y="64446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prstClr val="white"/>
              </a:solidFill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="" xmlns:a16="http://schemas.microsoft.com/office/drawing/2014/main" id="{956DA584-1093-43A1-B693-DA094AA64831}"/>
              </a:ext>
            </a:extLst>
          </p:cNvPr>
          <p:cNvGrpSpPr/>
          <p:nvPr/>
        </p:nvGrpSpPr>
        <p:grpSpPr>
          <a:xfrm>
            <a:off x="2305133" y="1579967"/>
            <a:ext cx="894703" cy="894703"/>
            <a:chOff x="6444315" y="1406771"/>
            <a:chExt cx="1213018" cy="1213018"/>
          </a:xfrm>
        </p:grpSpPr>
        <p:sp>
          <p:nvSpPr>
            <p:cNvPr id="52" name="타원 51">
              <a:extLst>
                <a:ext uri="{FF2B5EF4-FFF2-40B4-BE49-F238E27FC236}">
                  <a16:creationId xmlns="" xmlns:a16="http://schemas.microsoft.com/office/drawing/2014/main" id="{B75DDB03-DD81-4193-AF56-390BA6741C00}"/>
                </a:ext>
              </a:extLst>
            </p:cNvPr>
            <p:cNvSpPr/>
            <p:nvPr/>
          </p:nvSpPr>
          <p:spPr>
            <a:xfrm>
              <a:off x="6444315" y="1406771"/>
              <a:ext cx="1213018" cy="121301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200" b="1">
                <a:solidFill>
                  <a:prstClr val="white"/>
                </a:solidFill>
              </a:endParaRPr>
            </a:p>
          </p:txBody>
        </p:sp>
        <p:pic>
          <p:nvPicPr>
            <p:cNvPr id="53" name="그림 52">
              <a:extLst>
                <a:ext uri="{FF2B5EF4-FFF2-40B4-BE49-F238E27FC236}">
                  <a16:creationId xmlns="" xmlns:a16="http://schemas.microsoft.com/office/drawing/2014/main" id="{73F2EAF2-B2C6-41E7-942A-27FCC361A4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10419" y="1572875"/>
              <a:ext cx="880809" cy="880809"/>
            </a:xfrm>
            <a:prstGeom prst="rect">
              <a:avLst/>
            </a:prstGeom>
          </p:spPr>
        </p:pic>
      </p:grpSp>
      <p:grpSp>
        <p:nvGrpSpPr>
          <p:cNvPr id="54" name="그룹 53">
            <a:extLst>
              <a:ext uri="{FF2B5EF4-FFF2-40B4-BE49-F238E27FC236}">
                <a16:creationId xmlns="" xmlns:a16="http://schemas.microsoft.com/office/drawing/2014/main" id="{9BC17D70-3A73-49CF-BEB9-6ECEDBC034DE}"/>
              </a:ext>
            </a:extLst>
          </p:cNvPr>
          <p:cNvGrpSpPr/>
          <p:nvPr/>
        </p:nvGrpSpPr>
        <p:grpSpPr>
          <a:xfrm>
            <a:off x="9060814" y="1522301"/>
            <a:ext cx="894703" cy="894703"/>
            <a:chOff x="8820797" y="3922421"/>
            <a:chExt cx="1213018" cy="1213018"/>
          </a:xfrm>
        </p:grpSpPr>
        <p:sp>
          <p:nvSpPr>
            <p:cNvPr id="55" name="타원 54">
              <a:extLst>
                <a:ext uri="{FF2B5EF4-FFF2-40B4-BE49-F238E27FC236}">
                  <a16:creationId xmlns="" xmlns:a16="http://schemas.microsoft.com/office/drawing/2014/main" id="{B3DC670B-1B9C-4CF0-8F82-034E6D8D1C2D}"/>
                </a:ext>
              </a:extLst>
            </p:cNvPr>
            <p:cNvSpPr/>
            <p:nvPr/>
          </p:nvSpPr>
          <p:spPr>
            <a:xfrm>
              <a:off x="8820797" y="3922421"/>
              <a:ext cx="1213018" cy="121301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200" b="1">
                <a:solidFill>
                  <a:prstClr val="white"/>
                </a:solidFill>
              </a:endParaRPr>
            </a:p>
          </p:txBody>
        </p:sp>
        <p:pic>
          <p:nvPicPr>
            <p:cNvPr id="56" name="그림 55">
              <a:extLst>
                <a:ext uri="{FF2B5EF4-FFF2-40B4-BE49-F238E27FC236}">
                  <a16:creationId xmlns="" xmlns:a16="http://schemas.microsoft.com/office/drawing/2014/main" id="{69B6FFEB-3D42-45C6-A570-B7E5587B6D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33591" y="4135216"/>
              <a:ext cx="787427" cy="787427"/>
            </a:xfrm>
            <a:prstGeom prst="rect">
              <a:avLst/>
            </a:prstGeom>
          </p:spPr>
        </p:pic>
      </p:grpSp>
      <p:sp>
        <p:nvSpPr>
          <p:cNvPr id="58" name="타원 57">
            <a:extLst>
              <a:ext uri="{FF2B5EF4-FFF2-40B4-BE49-F238E27FC236}">
                <a16:creationId xmlns="" xmlns:a16="http://schemas.microsoft.com/office/drawing/2014/main" id="{93A3924A-2524-4932-93CA-3206F7A1E496}"/>
              </a:ext>
            </a:extLst>
          </p:cNvPr>
          <p:cNvSpPr/>
          <p:nvPr/>
        </p:nvSpPr>
        <p:spPr>
          <a:xfrm>
            <a:off x="6899791" y="1523272"/>
            <a:ext cx="894703" cy="894703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200" b="1">
              <a:solidFill>
                <a:prstClr val="white"/>
              </a:solidFill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4113434" y="2732093"/>
            <a:ext cx="176362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벤치마킹 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템플릿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자료탐색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WBS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초안작성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/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61" name="직선 연결선 60"/>
          <p:cNvCxnSpPr/>
          <p:nvPr/>
        </p:nvCxnSpPr>
        <p:spPr>
          <a:xfrm>
            <a:off x="1983656" y="2588078"/>
            <a:ext cx="8305403" cy="12377"/>
          </a:xfrm>
          <a:prstGeom prst="line">
            <a:avLst/>
          </a:prstGeom>
          <a:ln>
            <a:solidFill>
              <a:schemeClr val="bg1">
                <a:lumMod val="50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/>
          <p:cNvCxnSpPr/>
          <p:nvPr/>
        </p:nvCxnSpPr>
        <p:spPr>
          <a:xfrm flipV="1">
            <a:off x="3855864" y="2317714"/>
            <a:ext cx="0" cy="1592560"/>
          </a:xfrm>
          <a:prstGeom prst="line">
            <a:avLst/>
          </a:prstGeom>
          <a:ln>
            <a:solidFill>
              <a:schemeClr val="bg1">
                <a:lumMod val="50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1944409" y="2732092"/>
            <a:ext cx="161614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기본기획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벤치마킹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WBS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초안작성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66" name="직선 연결선 65"/>
          <p:cNvCxnSpPr/>
          <p:nvPr/>
        </p:nvCxnSpPr>
        <p:spPr>
          <a:xfrm flipV="1">
            <a:off x="6224242" y="2352154"/>
            <a:ext cx="0" cy="1592560"/>
          </a:xfrm>
          <a:prstGeom prst="line">
            <a:avLst/>
          </a:prstGeom>
          <a:ln>
            <a:solidFill>
              <a:schemeClr val="bg1">
                <a:lumMod val="50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66"/>
          <p:cNvCxnSpPr/>
          <p:nvPr/>
        </p:nvCxnSpPr>
        <p:spPr>
          <a:xfrm flipV="1">
            <a:off x="8440220" y="2378974"/>
            <a:ext cx="0" cy="1592560"/>
          </a:xfrm>
          <a:prstGeom prst="line">
            <a:avLst/>
          </a:prstGeom>
          <a:ln>
            <a:solidFill>
              <a:schemeClr val="bg1">
                <a:lumMod val="50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8671059" y="2732092"/>
            <a:ext cx="183896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Ppt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기초자료작성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벤치마킹 사이트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기능분석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WBS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초안작성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/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6465331" y="2732092"/>
            <a:ext cx="176362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벤치마킹 사이트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기능분석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WBS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초안작성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/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7" name="타원 76"/>
          <p:cNvSpPr/>
          <p:nvPr/>
        </p:nvSpPr>
        <p:spPr>
          <a:xfrm>
            <a:off x="4571255" y="1600330"/>
            <a:ext cx="817645" cy="817645"/>
          </a:xfrm>
          <a:prstGeom prst="ellipse">
            <a:avLst/>
          </a:prstGeom>
          <a:noFill/>
          <a:ln w="285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prstClr val="white"/>
              </a:solidFill>
            </a:endParaRPr>
          </a:p>
        </p:txBody>
      </p:sp>
      <p:pic>
        <p:nvPicPr>
          <p:cNvPr id="78" name="그림 7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8664" y="1727907"/>
            <a:ext cx="552660" cy="552660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="" xmlns:a16="http://schemas.microsoft.com/office/drawing/2014/main" id="{69B6FFEB-3D42-45C6-A570-B7E5587B6DC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6746" y="1671883"/>
            <a:ext cx="580794" cy="580794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3320061" y="2178919"/>
            <a:ext cx="4251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준</a:t>
            </a:r>
            <a:endParaRPr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5558675" y="2187968"/>
            <a:ext cx="6655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주영</a:t>
            </a:r>
            <a:endParaRPr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7794494" y="2187968"/>
            <a:ext cx="6655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성진</a:t>
            </a:r>
            <a:endParaRPr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9802482" y="2191284"/>
            <a:ext cx="6655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양훈</a:t>
            </a:r>
            <a:endParaRPr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67247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1" name="표 50">
            <a:extLst>
              <a:ext uri="{FF2B5EF4-FFF2-40B4-BE49-F238E27FC236}">
                <a16:creationId xmlns="" xmlns:a16="http://schemas.microsoft.com/office/drawing/2014/main" id="{3B9ED3A5-6358-4977-87E6-501BB8957C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0089065"/>
              </p:ext>
            </p:extLst>
          </p:nvPr>
        </p:nvGraphicFramePr>
        <p:xfrm>
          <a:off x="-1" y="499532"/>
          <a:ext cx="828675" cy="63584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151">
                  <a:extLst>
                    <a:ext uri="{9D8B030D-6E8A-4147-A177-3AD203B41FA5}">
                      <a16:colId xmlns="" xmlns:a16="http://schemas.microsoft.com/office/drawing/2014/main" val="1085562414"/>
                    </a:ext>
                  </a:extLst>
                </a:gridCol>
                <a:gridCol w="771524">
                  <a:extLst>
                    <a:ext uri="{9D8B030D-6E8A-4147-A177-3AD203B41FA5}">
                      <a16:colId xmlns="" xmlns:a16="http://schemas.microsoft.com/office/drawing/2014/main" val="2801271780"/>
                    </a:ext>
                  </a:extLst>
                </a:gridCol>
              </a:tblGrid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목차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998110317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프로젝트 개요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41399603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주제 선정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034079396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B8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프로젝트 계획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9865911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사이트 구성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575254258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Use Case</a:t>
                      </a: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208850021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en-US" altLang="ko-KR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+mn-lt"/>
                          <a:ea typeface="+mn-ea"/>
                          <a:cs typeface="+mn-cs"/>
                        </a:rPr>
                        <a:t>WBS,FBS</a:t>
                      </a:r>
                      <a:endParaRPr kumimoji="0" lang="ko-KR" altLang="en-US" sz="700" b="0" i="0" u="none" strike="noStrike" kern="1200" cap="none" spc="0" normalizeH="0" dirty="0">
                        <a:solidFill>
                          <a:srgbClr val="44546A">
                            <a:lumMod val="75000"/>
                          </a:srgb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673024949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DB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설계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804849840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클래스 다이어그램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889910442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스토리보드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기술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265675496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45EE962D-08DE-45E6-A14E-CD6DAC254383}"/>
              </a:ext>
            </a:extLst>
          </p:cNvPr>
          <p:cNvSpPr/>
          <p:nvPr/>
        </p:nvSpPr>
        <p:spPr>
          <a:xfrm>
            <a:off x="0" y="10869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latinLnBrk="0">
              <a:lnSpc>
                <a:spcPct val="150000"/>
              </a:lnSpc>
              <a:defRPr/>
            </a:pPr>
            <a:r>
              <a:rPr lang="ko-KR" altLang="en-US" sz="2000" b="1" kern="0" dirty="0">
                <a:solidFill>
                  <a:srgbClr val="FA3C71"/>
                </a:solidFill>
                <a:latin typeface="+mn-ea"/>
              </a:rPr>
              <a:t>프로젝트 계획 </a:t>
            </a:r>
            <a:r>
              <a:rPr lang="en-US" altLang="ko-KR" sz="2000" b="1" kern="0" dirty="0">
                <a:solidFill>
                  <a:srgbClr val="FA3C71"/>
                </a:solidFill>
                <a:latin typeface="+mn-ea"/>
              </a:rPr>
              <a:t>- </a:t>
            </a:r>
            <a:r>
              <a:rPr lang="ko-KR" altLang="en-US" sz="2000" b="1" kern="0" dirty="0" err="1">
                <a:solidFill>
                  <a:srgbClr val="FA3C71"/>
                </a:solidFill>
                <a:latin typeface="+mn-ea"/>
              </a:rPr>
              <a:t>주차별</a:t>
            </a:r>
            <a:r>
              <a:rPr lang="ko-KR" altLang="en-US" sz="2000" b="1" kern="0" dirty="0">
                <a:solidFill>
                  <a:srgbClr val="FA3C71"/>
                </a:solidFill>
                <a:latin typeface="+mn-ea"/>
              </a:rPr>
              <a:t> 진행사항 </a:t>
            </a:r>
            <a:r>
              <a:rPr lang="en-US" altLang="ko-KR" sz="2000" b="1" kern="0" dirty="0" smtClean="0">
                <a:solidFill>
                  <a:srgbClr val="FA3C71"/>
                </a:solidFill>
                <a:latin typeface="+mn-ea"/>
              </a:rPr>
              <a:t>– </a:t>
            </a:r>
            <a:r>
              <a:rPr lang="ko-KR" altLang="en-US" sz="2000" b="1" kern="0" dirty="0" smtClean="0">
                <a:solidFill>
                  <a:srgbClr val="FA3C71"/>
                </a:solidFill>
                <a:latin typeface="+mn-ea"/>
              </a:rPr>
              <a:t>기획 </a:t>
            </a:r>
            <a:r>
              <a:rPr lang="en-US" altLang="ko-KR" sz="2000" b="1" kern="0" dirty="0" smtClean="0">
                <a:solidFill>
                  <a:srgbClr val="FA3C71"/>
                </a:solidFill>
                <a:latin typeface="+mn-ea"/>
              </a:rPr>
              <a:t>(</a:t>
            </a:r>
            <a:r>
              <a:rPr lang="en-US" altLang="ko-KR" sz="2000" b="1" kern="0" dirty="0">
                <a:solidFill>
                  <a:srgbClr val="FA3C71"/>
                </a:solidFill>
                <a:latin typeface="+mn-ea"/>
              </a:rPr>
              <a:t>2</a:t>
            </a:r>
            <a:r>
              <a:rPr lang="ko-KR" altLang="en-US" sz="2000" b="1" kern="0" dirty="0">
                <a:solidFill>
                  <a:srgbClr val="FA3C71"/>
                </a:solidFill>
                <a:latin typeface="+mn-ea"/>
              </a:rPr>
              <a:t>주차</a:t>
            </a:r>
            <a:r>
              <a:rPr lang="en-US" altLang="ko-KR" sz="2000" b="1" kern="0" dirty="0">
                <a:solidFill>
                  <a:srgbClr val="FA3C71"/>
                </a:solidFill>
                <a:latin typeface="+mn-ea"/>
              </a:rPr>
              <a:t>)</a:t>
            </a:r>
            <a:endParaRPr lang="ko-KR" altLang="en-US" sz="3600" kern="0" dirty="0">
              <a:solidFill>
                <a:prstClr val="black">
                  <a:lumMod val="75000"/>
                  <a:lumOff val="25000"/>
                </a:prstClr>
              </a:solidFill>
              <a:latin typeface="+mn-ea"/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="" xmlns:a16="http://schemas.microsoft.com/office/drawing/2014/main" id="{5CA66723-1E68-4B3D-BC15-EA8051D9DD21}"/>
              </a:ext>
            </a:extLst>
          </p:cNvPr>
          <p:cNvSpPr/>
          <p:nvPr/>
        </p:nvSpPr>
        <p:spPr>
          <a:xfrm>
            <a:off x="301859" y="123348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prstClr val="white"/>
              </a:solidFill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="" xmlns:a16="http://schemas.microsoft.com/office/drawing/2014/main" id="{ADE64729-725E-4910-BEF5-BD9D2266289C}"/>
              </a:ext>
            </a:extLst>
          </p:cNvPr>
          <p:cNvSpPr/>
          <p:nvPr/>
        </p:nvSpPr>
        <p:spPr>
          <a:xfrm>
            <a:off x="301858" y="187166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prstClr val="white"/>
              </a:solidFill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="" xmlns:a16="http://schemas.microsoft.com/office/drawing/2014/main" id="{357320DD-65FD-4B0B-8A0F-2A2BF13648F6}"/>
              </a:ext>
            </a:extLst>
          </p:cNvPr>
          <p:cNvSpPr/>
          <p:nvPr/>
        </p:nvSpPr>
        <p:spPr>
          <a:xfrm>
            <a:off x="301857" y="2509837"/>
            <a:ext cx="276225" cy="276225"/>
          </a:xfrm>
          <a:prstGeom prst="ellipse">
            <a:avLst/>
          </a:prstGeom>
          <a:solidFill>
            <a:srgbClr val="FF8B8B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prstClr val="white"/>
              </a:solidFill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="" xmlns:a16="http://schemas.microsoft.com/office/drawing/2014/main" id="{82785463-B226-42C5-BFA4-3C7E43936BF9}"/>
              </a:ext>
            </a:extLst>
          </p:cNvPr>
          <p:cNvSpPr/>
          <p:nvPr/>
        </p:nvSpPr>
        <p:spPr>
          <a:xfrm>
            <a:off x="301856" y="314801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prstClr val="white"/>
              </a:solidFill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="" xmlns:a16="http://schemas.microsoft.com/office/drawing/2014/main" id="{B8301A7F-085E-4070-AFFC-1CC2D658C6A6}"/>
              </a:ext>
            </a:extLst>
          </p:cNvPr>
          <p:cNvSpPr/>
          <p:nvPr/>
        </p:nvSpPr>
        <p:spPr>
          <a:xfrm>
            <a:off x="301855" y="378618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prstClr val="white"/>
              </a:solidFill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="" xmlns:a16="http://schemas.microsoft.com/office/drawing/2014/main" id="{DE91D4DF-D0CE-4ED1-A2F1-D3A9250302DB}"/>
              </a:ext>
            </a:extLst>
          </p:cNvPr>
          <p:cNvSpPr/>
          <p:nvPr/>
        </p:nvSpPr>
        <p:spPr>
          <a:xfrm>
            <a:off x="301854" y="442436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prstClr val="white"/>
              </a:solidFill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="" xmlns:a16="http://schemas.microsoft.com/office/drawing/2014/main" id="{4D4D8A87-21E6-4250-B3D6-5F4B965C1092}"/>
              </a:ext>
            </a:extLst>
          </p:cNvPr>
          <p:cNvSpPr/>
          <p:nvPr/>
        </p:nvSpPr>
        <p:spPr>
          <a:xfrm>
            <a:off x="301853" y="506253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prstClr val="white"/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="" xmlns:a16="http://schemas.microsoft.com/office/drawing/2014/main" id="{3C005B5D-F7F1-46CE-936F-1B87B6039B45}"/>
              </a:ext>
            </a:extLst>
          </p:cNvPr>
          <p:cNvSpPr/>
          <p:nvPr/>
        </p:nvSpPr>
        <p:spPr>
          <a:xfrm>
            <a:off x="301852" y="570071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prstClr val="white"/>
              </a:solidFill>
            </a:endParaRPr>
          </a:p>
        </p:txBody>
      </p:sp>
      <p:sp>
        <p:nvSpPr>
          <p:cNvPr id="43" name="타원 42">
            <a:extLst>
              <a:ext uri="{FF2B5EF4-FFF2-40B4-BE49-F238E27FC236}">
                <a16:creationId xmlns="" xmlns:a16="http://schemas.microsoft.com/office/drawing/2014/main" id="{8A87E933-8B41-4D35-AF01-62E1F6E45299}"/>
              </a:ext>
            </a:extLst>
          </p:cNvPr>
          <p:cNvSpPr/>
          <p:nvPr/>
        </p:nvSpPr>
        <p:spPr>
          <a:xfrm>
            <a:off x="301851" y="633888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prstClr val="white"/>
              </a:solidFill>
            </a:endParaRPr>
          </a:p>
        </p:txBody>
      </p:sp>
      <p:sp>
        <p:nvSpPr>
          <p:cNvPr id="44" name="Freeform 36">
            <a:extLst>
              <a:ext uri="{FF2B5EF4-FFF2-40B4-BE49-F238E27FC236}">
                <a16:creationId xmlns="" xmlns:a16="http://schemas.microsoft.com/office/drawing/2014/main" id="{D87C65E8-F279-432A-8669-47ECCA34E4F6}"/>
              </a:ext>
            </a:extLst>
          </p:cNvPr>
          <p:cNvSpPr>
            <a:spLocks noEditPoints="1"/>
          </p:cNvSpPr>
          <p:nvPr/>
        </p:nvSpPr>
        <p:spPr bwMode="auto">
          <a:xfrm>
            <a:off x="389576" y="654843"/>
            <a:ext cx="95342" cy="160356"/>
          </a:xfrm>
          <a:custGeom>
            <a:avLst/>
            <a:gdLst>
              <a:gd name="T0" fmla="*/ 937 w 1926"/>
              <a:gd name="T1" fmla="*/ 3639 h 4045"/>
              <a:gd name="T2" fmla="*/ 893 w 1926"/>
              <a:gd name="T3" fmla="*/ 3665 h 4045"/>
              <a:gd name="T4" fmla="*/ 863 w 1926"/>
              <a:gd name="T5" fmla="*/ 3712 h 4045"/>
              <a:gd name="T6" fmla="*/ 851 w 1926"/>
              <a:gd name="T7" fmla="*/ 3772 h 4045"/>
              <a:gd name="T8" fmla="*/ 863 w 1926"/>
              <a:gd name="T9" fmla="*/ 3832 h 4045"/>
              <a:gd name="T10" fmla="*/ 893 w 1926"/>
              <a:gd name="T11" fmla="*/ 3878 h 4045"/>
              <a:gd name="T12" fmla="*/ 937 w 1926"/>
              <a:gd name="T13" fmla="*/ 3905 h 4045"/>
              <a:gd name="T14" fmla="*/ 988 w 1926"/>
              <a:gd name="T15" fmla="*/ 3905 h 4045"/>
              <a:gd name="T16" fmla="*/ 1033 w 1926"/>
              <a:gd name="T17" fmla="*/ 3878 h 4045"/>
              <a:gd name="T18" fmla="*/ 1064 w 1926"/>
              <a:gd name="T19" fmla="*/ 3832 h 4045"/>
              <a:gd name="T20" fmla="*/ 1075 w 1926"/>
              <a:gd name="T21" fmla="*/ 3772 h 4045"/>
              <a:gd name="T22" fmla="*/ 1064 w 1926"/>
              <a:gd name="T23" fmla="*/ 3712 h 4045"/>
              <a:gd name="T24" fmla="*/ 1033 w 1926"/>
              <a:gd name="T25" fmla="*/ 3665 h 4045"/>
              <a:gd name="T26" fmla="*/ 988 w 1926"/>
              <a:gd name="T27" fmla="*/ 3639 h 4045"/>
              <a:gd name="T28" fmla="*/ 156 w 1926"/>
              <a:gd name="T29" fmla="*/ 434 h 4045"/>
              <a:gd name="T30" fmla="*/ 1770 w 1926"/>
              <a:gd name="T31" fmla="*/ 3540 h 4045"/>
              <a:gd name="T32" fmla="*/ 156 w 1926"/>
              <a:gd name="T33" fmla="*/ 434 h 4045"/>
              <a:gd name="T34" fmla="*/ 716 w 1926"/>
              <a:gd name="T35" fmla="*/ 200 h 4045"/>
              <a:gd name="T36" fmla="*/ 701 w 1926"/>
              <a:gd name="T37" fmla="*/ 217 h 4045"/>
              <a:gd name="T38" fmla="*/ 701 w 1926"/>
              <a:gd name="T39" fmla="*/ 243 h 4045"/>
              <a:gd name="T40" fmla="*/ 716 w 1926"/>
              <a:gd name="T41" fmla="*/ 260 h 4045"/>
              <a:gd name="T42" fmla="*/ 1199 w 1926"/>
              <a:gd name="T43" fmla="*/ 262 h 4045"/>
              <a:gd name="T44" fmla="*/ 1218 w 1926"/>
              <a:gd name="T45" fmla="*/ 254 h 4045"/>
              <a:gd name="T46" fmla="*/ 1226 w 1926"/>
              <a:gd name="T47" fmla="*/ 230 h 4045"/>
              <a:gd name="T48" fmla="*/ 1218 w 1926"/>
              <a:gd name="T49" fmla="*/ 207 h 4045"/>
              <a:gd name="T50" fmla="*/ 1199 w 1926"/>
              <a:gd name="T51" fmla="*/ 197 h 4045"/>
              <a:gd name="T52" fmla="*/ 224 w 1926"/>
              <a:gd name="T53" fmla="*/ 0 h 4045"/>
              <a:gd name="T54" fmla="*/ 1738 w 1926"/>
              <a:gd name="T55" fmla="*/ 4 h 4045"/>
              <a:gd name="T56" fmla="*/ 1805 w 1926"/>
              <a:gd name="T57" fmla="*/ 31 h 4045"/>
              <a:gd name="T58" fmla="*/ 1860 w 1926"/>
              <a:gd name="T59" fmla="*/ 81 h 4045"/>
              <a:gd name="T60" fmla="*/ 1900 w 1926"/>
              <a:gd name="T61" fmla="*/ 148 h 4045"/>
              <a:gd name="T62" fmla="*/ 1923 w 1926"/>
              <a:gd name="T63" fmla="*/ 229 h 4045"/>
              <a:gd name="T64" fmla="*/ 1926 w 1926"/>
              <a:gd name="T65" fmla="*/ 3772 h 4045"/>
              <a:gd name="T66" fmla="*/ 1915 w 1926"/>
              <a:gd name="T67" fmla="*/ 3857 h 4045"/>
              <a:gd name="T68" fmla="*/ 1882 w 1926"/>
              <a:gd name="T69" fmla="*/ 3932 h 4045"/>
              <a:gd name="T70" fmla="*/ 1834 w 1926"/>
              <a:gd name="T71" fmla="*/ 3992 h 4045"/>
              <a:gd name="T72" fmla="*/ 1773 w 1926"/>
              <a:gd name="T73" fmla="*/ 4032 h 4045"/>
              <a:gd name="T74" fmla="*/ 1702 w 1926"/>
              <a:gd name="T75" fmla="*/ 4045 h 4045"/>
              <a:gd name="T76" fmla="*/ 188 w 1926"/>
              <a:gd name="T77" fmla="*/ 4041 h 4045"/>
              <a:gd name="T78" fmla="*/ 122 w 1926"/>
              <a:gd name="T79" fmla="*/ 4014 h 4045"/>
              <a:gd name="T80" fmla="*/ 66 w 1926"/>
              <a:gd name="T81" fmla="*/ 3964 h 4045"/>
              <a:gd name="T82" fmla="*/ 25 w 1926"/>
              <a:gd name="T83" fmla="*/ 3897 h 4045"/>
              <a:gd name="T84" fmla="*/ 3 w 1926"/>
              <a:gd name="T85" fmla="*/ 3816 h 4045"/>
              <a:gd name="T86" fmla="*/ 0 w 1926"/>
              <a:gd name="T87" fmla="*/ 273 h 4045"/>
              <a:gd name="T88" fmla="*/ 12 w 1926"/>
              <a:gd name="T89" fmla="*/ 188 h 4045"/>
              <a:gd name="T90" fmla="*/ 43 w 1926"/>
              <a:gd name="T91" fmla="*/ 113 h 4045"/>
              <a:gd name="T92" fmla="*/ 92 w 1926"/>
              <a:gd name="T93" fmla="*/ 53 h 4045"/>
              <a:gd name="T94" fmla="*/ 154 w 1926"/>
              <a:gd name="T95" fmla="*/ 13 h 4045"/>
              <a:gd name="T96" fmla="*/ 224 w 1926"/>
              <a:gd name="T97" fmla="*/ 0 h 40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926" h="4045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700">
              <a:solidFill>
                <a:prstClr val="black"/>
              </a:solidFill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="" xmlns:a16="http://schemas.microsoft.com/office/drawing/2014/main" id="{5CA66723-1E68-4B3D-BC15-EA8051D9DD21}"/>
              </a:ext>
            </a:extLst>
          </p:cNvPr>
          <p:cNvSpPr/>
          <p:nvPr/>
        </p:nvSpPr>
        <p:spPr>
          <a:xfrm>
            <a:off x="314213" y="64446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prstClr val="white"/>
              </a:solidFill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="" xmlns:a16="http://schemas.microsoft.com/office/drawing/2014/main" id="{956DA584-1093-43A1-B693-DA094AA64831}"/>
              </a:ext>
            </a:extLst>
          </p:cNvPr>
          <p:cNvGrpSpPr/>
          <p:nvPr/>
        </p:nvGrpSpPr>
        <p:grpSpPr>
          <a:xfrm>
            <a:off x="2305133" y="1579967"/>
            <a:ext cx="894703" cy="894703"/>
            <a:chOff x="6444315" y="1406771"/>
            <a:chExt cx="1213018" cy="1213018"/>
          </a:xfrm>
        </p:grpSpPr>
        <p:sp>
          <p:nvSpPr>
            <p:cNvPr id="52" name="타원 51">
              <a:extLst>
                <a:ext uri="{FF2B5EF4-FFF2-40B4-BE49-F238E27FC236}">
                  <a16:creationId xmlns="" xmlns:a16="http://schemas.microsoft.com/office/drawing/2014/main" id="{B75DDB03-DD81-4193-AF56-390BA6741C00}"/>
                </a:ext>
              </a:extLst>
            </p:cNvPr>
            <p:cNvSpPr/>
            <p:nvPr/>
          </p:nvSpPr>
          <p:spPr>
            <a:xfrm>
              <a:off x="6444315" y="1406771"/>
              <a:ext cx="1213018" cy="121301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200" b="1">
                <a:solidFill>
                  <a:prstClr val="white"/>
                </a:solidFill>
              </a:endParaRPr>
            </a:p>
          </p:txBody>
        </p:sp>
        <p:pic>
          <p:nvPicPr>
            <p:cNvPr id="53" name="그림 52">
              <a:extLst>
                <a:ext uri="{FF2B5EF4-FFF2-40B4-BE49-F238E27FC236}">
                  <a16:creationId xmlns="" xmlns:a16="http://schemas.microsoft.com/office/drawing/2014/main" id="{73F2EAF2-B2C6-41E7-942A-27FCC361A4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10419" y="1572875"/>
              <a:ext cx="880809" cy="880809"/>
            </a:xfrm>
            <a:prstGeom prst="rect">
              <a:avLst/>
            </a:prstGeom>
          </p:spPr>
        </p:pic>
      </p:grpSp>
      <p:grpSp>
        <p:nvGrpSpPr>
          <p:cNvPr id="54" name="그룹 53">
            <a:extLst>
              <a:ext uri="{FF2B5EF4-FFF2-40B4-BE49-F238E27FC236}">
                <a16:creationId xmlns="" xmlns:a16="http://schemas.microsoft.com/office/drawing/2014/main" id="{9BC17D70-3A73-49CF-BEB9-6ECEDBC034DE}"/>
              </a:ext>
            </a:extLst>
          </p:cNvPr>
          <p:cNvGrpSpPr/>
          <p:nvPr/>
        </p:nvGrpSpPr>
        <p:grpSpPr>
          <a:xfrm>
            <a:off x="9060814" y="1522301"/>
            <a:ext cx="894703" cy="894703"/>
            <a:chOff x="8820797" y="3922421"/>
            <a:chExt cx="1213018" cy="1213018"/>
          </a:xfrm>
        </p:grpSpPr>
        <p:sp>
          <p:nvSpPr>
            <p:cNvPr id="55" name="타원 54">
              <a:extLst>
                <a:ext uri="{FF2B5EF4-FFF2-40B4-BE49-F238E27FC236}">
                  <a16:creationId xmlns="" xmlns:a16="http://schemas.microsoft.com/office/drawing/2014/main" id="{B3DC670B-1B9C-4CF0-8F82-034E6D8D1C2D}"/>
                </a:ext>
              </a:extLst>
            </p:cNvPr>
            <p:cNvSpPr/>
            <p:nvPr/>
          </p:nvSpPr>
          <p:spPr>
            <a:xfrm>
              <a:off x="8820797" y="3922421"/>
              <a:ext cx="1213018" cy="121301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200" b="1">
                <a:solidFill>
                  <a:prstClr val="white"/>
                </a:solidFill>
              </a:endParaRPr>
            </a:p>
          </p:txBody>
        </p:sp>
        <p:pic>
          <p:nvPicPr>
            <p:cNvPr id="56" name="그림 55">
              <a:extLst>
                <a:ext uri="{FF2B5EF4-FFF2-40B4-BE49-F238E27FC236}">
                  <a16:creationId xmlns="" xmlns:a16="http://schemas.microsoft.com/office/drawing/2014/main" id="{69B6FFEB-3D42-45C6-A570-B7E5587B6D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33591" y="4135216"/>
              <a:ext cx="787427" cy="787427"/>
            </a:xfrm>
            <a:prstGeom prst="rect">
              <a:avLst/>
            </a:prstGeom>
          </p:spPr>
        </p:pic>
      </p:grpSp>
      <p:sp>
        <p:nvSpPr>
          <p:cNvPr id="58" name="타원 57">
            <a:extLst>
              <a:ext uri="{FF2B5EF4-FFF2-40B4-BE49-F238E27FC236}">
                <a16:creationId xmlns="" xmlns:a16="http://schemas.microsoft.com/office/drawing/2014/main" id="{93A3924A-2524-4932-93CA-3206F7A1E496}"/>
              </a:ext>
            </a:extLst>
          </p:cNvPr>
          <p:cNvSpPr/>
          <p:nvPr/>
        </p:nvSpPr>
        <p:spPr>
          <a:xfrm>
            <a:off x="6899791" y="1523272"/>
            <a:ext cx="894703" cy="894703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200" b="1">
              <a:solidFill>
                <a:prstClr val="white"/>
              </a:solidFill>
            </a:endParaRPr>
          </a:p>
        </p:txBody>
      </p:sp>
      <p:cxnSp>
        <p:nvCxnSpPr>
          <p:cNvPr id="61" name="직선 연결선 60"/>
          <p:cNvCxnSpPr/>
          <p:nvPr/>
        </p:nvCxnSpPr>
        <p:spPr>
          <a:xfrm>
            <a:off x="1983656" y="2588078"/>
            <a:ext cx="8305403" cy="12377"/>
          </a:xfrm>
          <a:prstGeom prst="line">
            <a:avLst/>
          </a:prstGeom>
          <a:ln>
            <a:solidFill>
              <a:schemeClr val="bg1">
                <a:lumMod val="50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/>
          <p:cNvCxnSpPr/>
          <p:nvPr/>
        </p:nvCxnSpPr>
        <p:spPr>
          <a:xfrm flipV="1">
            <a:off x="3855864" y="2317714"/>
            <a:ext cx="0" cy="1592560"/>
          </a:xfrm>
          <a:prstGeom prst="line">
            <a:avLst/>
          </a:prstGeom>
          <a:ln>
            <a:solidFill>
              <a:schemeClr val="bg1">
                <a:lumMod val="50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/>
          <p:cNvCxnSpPr/>
          <p:nvPr/>
        </p:nvCxnSpPr>
        <p:spPr>
          <a:xfrm flipV="1">
            <a:off x="6224242" y="2352154"/>
            <a:ext cx="0" cy="1592560"/>
          </a:xfrm>
          <a:prstGeom prst="line">
            <a:avLst/>
          </a:prstGeom>
          <a:ln>
            <a:solidFill>
              <a:schemeClr val="bg1">
                <a:lumMod val="50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66"/>
          <p:cNvCxnSpPr/>
          <p:nvPr/>
        </p:nvCxnSpPr>
        <p:spPr>
          <a:xfrm flipV="1">
            <a:off x="8440220" y="2378974"/>
            <a:ext cx="0" cy="1592560"/>
          </a:xfrm>
          <a:prstGeom prst="line">
            <a:avLst/>
          </a:prstGeom>
          <a:ln>
            <a:solidFill>
              <a:schemeClr val="bg1">
                <a:lumMod val="50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타원 76"/>
          <p:cNvSpPr/>
          <p:nvPr/>
        </p:nvSpPr>
        <p:spPr>
          <a:xfrm>
            <a:off x="4571255" y="1600330"/>
            <a:ext cx="817645" cy="817645"/>
          </a:xfrm>
          <a:prstGeom prst="ellipse">
            <a:avLst/>
          </a:prstGeom>
          <a:noFill/>
          <a:ln w="285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prstClr val="white"/>
              </a:solidFill>
            </a:endParaRPr>
          </a:p>
        </p:txBody>
      </p:sp>
      <p:pic>
        <p:nvPicPr>
          <p:cNvPr id="78" name="그림 7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8664" y="1727907"/>
            <a:ext cx="552660" cy="552660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="" xmlns:a16="http://schemas.microsoft.com/office/drawing/2014/main" id="{69B6FFEB-3D42-45C6-A570-B7E5587B6DC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6746" y="1671883"/>
            <a:ext cx="580794" cy="580794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3320061" y="2178919"/>
            <a:ext cx="4251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준</a:t>
            </a:r>
            <a:endParaRPr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5558675" y="2187968"/>
            <a:ext cx="6655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주영</a:t>
            </a:r>
            <a:endParaRPr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7794494" y="2187968"/>
            <a:ext cx="6655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성진</a:t>
            </a:r>
            <a:endParaRPr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9802482" y="2191284"/>
            <a:ext cx="6655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양훈</a:t>
            </a:r>
            <a:endParaRPr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2023069" y="2684467"/>
            <a:ext cx="1763623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공통 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/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WBS</a:t>
            </a:r>
          </a:p>
          <a:p>
            <a:pPr algn="ct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FBS</a:t>
            </a:r>
          </a:p>
          <a:p>
            <a:pPr algn="ctr"/>
            <a:r>
              <a:rPr lang="ko-KR" altLang="en-US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사이트맵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USECASE</a:t>
            </a:r>
          </a:p>
          <a:p>
            <a:pPr algn="ctr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사이트구성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사이트기능요약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DB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설계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/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[API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학습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]</a:t>
            </a:r>
          </a:p>
          <a:p>
            <a:pPr algn="ctr"/>
            <a:r>
              <a:rPr lang="ko-KR" altLang="en-US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웹에디터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POI API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4024281" y="2684468"/>
            <a:ext cx="1980029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관리자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/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WBS</a:t>
            </a:r>
          </a:p>
          <a:p>
            <a:pPr algn="ct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FBS</a:t>
            </a:r>
          </a:p>
          <a:p>
            <a:pPr algn="ct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사이트맵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 USECASE</a:t>
            </a:r>
          </a:p>
          <a:p>
            <a:pPr algn="ct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DB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명세서작성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/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[API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학습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]</a:t>
            </a:r>
          </a:p>
          <a:p>
            <a:pPr algn="ctr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 결제연동플러그인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비밀번호 암호화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8773536" y="2684467"/>
            <a:ext cx="1329210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일반회원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/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WBS</a:t>
            </a:r>
          </a:p>
          <a:p>
            <a:pPr algn="ct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FBS</a:t>
            </a:r>
          </a:p>
          <a:p>
            <a:pPr algn="ct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사이트맵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USECASE</a:t>
            </a:r>
          </a:p>
          <a:p>
            <a:pPr algn="ct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DB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설계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/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[API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학습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]</a:t>
            </a:r>
          </a:p>
          <a:p>
            <a:pPr algn="ctr"/>
            <a:r>
              <a:rPr lang="en-US" altLang="ko-KR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Highcharts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지도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6628743" y="2684467"/>
            <a:ext cx="1455848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전문가 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/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WBS</a:t>
            </a:r>
          </a:p>
          <a:p>
            <a:pPr algn="ct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FBS</a:t>
            </a:r>
          </a:p>
          <a:p>
            <a:pPr algn="ct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사이트맵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USECASE</a:t>
            </a:r>
          </a:p>
          <a:p>
            <a:pPr algn="ct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 DB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설계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/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[API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학습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]</a:t>
            </a:r>
          </a:p>
          <a:p>
            <a:pPr algn="ctr"/>
            <a:r>
              <a:rPr lang="ko-KR" altLang="en-US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이메일발송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cloud-zoom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70" name="직선 연결선 69"/>
          <p:cNvCxnSpPr/>
          <p:nvPr/>
        </p:nvCxnSpPr>
        <p:spPr>
          <a:xfrm>
            <a:off x="1985715" y="3080656"/>
            <a:ext cx="8305403" cy="12377"/>
          </a:xfrm>
          <a:prstGeom prst="line">
            <a:avLst/>
          </a:prstGeom>
          <a:ln>
            <a:solidFill>
              <a:schemeClr val="bg1">
                <a:lumMod val="50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2683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1" name="표 50">
            <a:extLst>
              <a:ext uri="{FF2B5EF4-FFF2-40B4-BE49-F238E27FC236}">
                <a16:creationId xmlns="" xmlns:a16="http://schemas.microsoft.com/office/drawing/2014/main" id="{3B9ED3A5-6358-4977-87E6-501BB8957C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0754082"/>
              </p:ext>
            </p:extLst>
          </p:nvPr>
        </p:nvGraphicFramePr>
        <p:xfrm>
          <a:off x="-1" y="499532"/>
          <a:ext cx="828675" cy="63584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151">
                  <a:extLst>
                    <a:ext uri="{9D8B030D-6E8A-4147-A177-3AD203B41FA5}">
                      <a16:colId xmlns="" xmlns:a16="http://schemas.microsoft.com/office/drawing/2014/main" val="1085562414"/>
                    </a:ext>
                  </a:extLst>
                </a:gridCol>
                <a:gridCol w="771524">
                  <a:extLst>
                    <a:ext uri="{9D8B030D-6E8A-4147-A177-3AD203B41FA5}">
                      <a16:colId xmlns="" xmlns:a16="http://schemas.microsoft.com/office/drawing/2014/main" val="2801271780"/>
                    </a:ext>
                  </a:extLst>
                </a:gridCol>
              </a:tblGrid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목차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998110317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프로젝트 개요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41399603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주제 선정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034079396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B8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프로젝트 계획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9865911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사이트 구성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575254258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Use Case</a:t>
                      </a: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208850021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en-US" altLang="ko-KR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+mn-lt"/>
                          <a:ea typeface="+mn-ea"/>
                          <a:cs typeface="+mn-cs"/>
                        </a:rPr>
                        <a:t>WBS,FBS</a:t>
                      </a:r>
                      <a:endParaRPr kumimoji="0" lang="ko-KR" altLang="en-US" sz="700" b="0" i="0" u="none" strike="noStrike" kern="1200" cap="none" spc="0" normalizeH="0" dirty="0">
                        <a:solidFill>
                          <a:srgbClr val="44546A">
                            <a:lumMod val="75000"/>
                          </a:srgb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673024949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DB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설계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804849840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클래스 다이어그램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889910442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스토리보드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기술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265675496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45EE962D-08DE-45E6-A14E-CD6DAC254383}"/>
              </a:ext>
            </a:extLst>
          </p:cNvPr>
          <p:cNvSpPr/>
          <p:nvPr/>
        </p:nvSpPr>
        <p:spPr>
          <a:xfrm>
            <a:off x="0" y="10869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latinLnBrk="0">
              <a:lnSpc>
                <a:spcPct val="150000"/>
              </a:lnSpc>
              <a:defRPr/>
            </a:pPr>
            <a:r>
              <a:rPr lang="ko-KR" altLang="en-US" sz="2000" b="1" kern="0" dirty="0">
                <a:solidFill>
                  <a:srgbClr val="FA3C71"/>
                </a:solidFill>
                <a:latin typeface="+mn-ea"/>
              </a:rPr>
              <a:t>프로젝트 계획 </a:t>
            </a:r>
            <a:r>
              <a:rPr lang="en-US" altLang="ko-KR" sz="2000" b="1" kern="0" dirty="0">
                <a:solidFill>
                  <a:srgbClr val="FA3C71"/>
                </a:solidFill>
                <a:latin typeface="+mn-ea"/>
              </a:rPr>
              <a:t>– </a:t>
            </a:r>
            <a:r>
              <a:rPr lang="ko-KR" altLang="en-US" sz="2000" b="1" kern="0" dirty="0" err="1">
                <a:solidFill>
                  <a:srgbClr val="FA3C71"/>
                </a:solidFill>
                <a:latin typeface="+mn-ea"/>
              </a:rPr>
              <a:t>주차별</a:t>
            </a:r>
            <a:r>
              <a:rPr lang="ko-KR" altLang="en-US" sz="2000" b="1" kern="0" dirty="0">
                <a:solidFill>
                  <a:srgbClr val="FA3C71"/>
                </a:solidFill>
                <a:latin typeface="+mn-ea"/>
              </a:rPr>
              <a:t> 진행사항 </a:t>
            </a:r>
            <a:r>
              <a:rPr lang="en-US" altLang="ko-KR" sz="2000" b="1" kern="0" dirty="0" smtClean="0">
                <a:solidFill>
                  <a:srgbClr val="FA3C71"/>
                </a:solidFill>
                <a:latin typeface="+mn-ea"/>
              </a:rPr>
              <a:t>- </a:t>
            </a:r>
            <a:r>
              <a:rPr lang="ko-KR" altLang="en-US" sz="2000" b="1" kern="0" dirty="0">
                <a:solidFill>
                  <a:srgbClr val="FA3C71"/>
                </a:solidFill>
                <a:latin typeface="+mn-ea"/>
              </a:rPr>
              <a:t>디자인 </a:t>
            </a:r>
            <a:r>
              <a:rPr lang="en-US" altLang="ko-KR" sz="2000" b="1" kern="0" dirty="0">
                <a:solidFill>
                  <a:srgbClr val="FA3C71"/>
                </a:solidFill>
                <a:latin typeface="+mn-ea"/>
              </a:rPr>
              <a:t>(3</a:t>
            </a:r>
            <a:r>
              <a:rPr lang="ko-KR" altLang="en-US" sz="2000" b="1" kern="0" dirty="0">
                <a:solidFill>
                  <a:srgbClr val="FA3C71"/>
                </a:solidFill>
                <a:latin typeface="+mn-ea"/>
              </a:rPr>
              <a:t>주차</a:t>
            </a:r>
            <a:r>
              <a:rPr lang="en-US" altLang="ko-KR" sz="2000" b="1" kern="0" dirty="0">
                <a:solidFill>
                  <a:srgbClr val="FA3C71"/>
                </a:solidFill>
                <a:latin typeface="+mn-ea"/>
              </a:rPr>
              <a:t>)</a:t>
            </a:r>
            <a:endParaRPr lang="ko-KR" altLang="en-US" sz="3600" kern="0" dirty="0">
              <a:solidFill>
                <a:prstClr val="black">
                  <a:lumMod val="75000"/>
                  <a:lumOff val="25000"/>
                </a:prstClr>
              </a:solidFill>
              <a:latin typeface="+mn-ea"/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="" xmlns:a16="http://schemas.microsoft.com/office/drawing/2014/main" id="{5CA66723-1E68-4B3D-BC15-EA8051D9DD21}"/>
              </a:ext>
            </a:extLst>
          </p:cNvPr>
          <p:cNvSpPr/>
          <p:nvPr/>
        </p:nvSpPr>
        <p:spPr>
          <a:xfrm>
            <a:off x="301859" y="123348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prstClr val="white"/>
              </a:solidFill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="" xmlns:a16="http://schemas.microsoft.com/office/drawing/2014/main" id="{ADE64729-725E-4910-BEF5-BD9D2266289C}"/>
              </a:ext>
            </a:extLst>
          </p:cNvPr>
          <p:cNvSpPr/>
          <p:nvPr/>
        </p:nvSpPr>
        <p:spPr>
          <a:xfrm>
            <a:off x="301858" y="187166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prstClr val="white"/>
              </a:solidFill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="" xmlns:a16="http://schemas.microsoft.com/office/drawing/2014/main" id="{357320DD-65FD-4B0B-8A0F-2A2BF13648F6}"/>
              </a:ext>
            </a:extLst>
          </p:cNvPr>
          <p:cNvSpPr/>
          <p:nvPr/>
        </p:nvSpPr>
        <p:spPr>
          <a:xfrm>
            <a:off x="301857" y="2509837"/>
            <a:ext cx="276225" cy="276225"/>
          </a:xfrm>
          <a:prstGeom prst="ellipse">
            <a:avLst/>
          </a:prstGeom>
          <a:solidFill>
            <a:srgbClr val="FF8B8B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prstClr val="white"/>
              </a:solidFill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="" xmlns:a16="http://schemas.microsoft.com/office/drawing/2014/main" id="{82785463-B226-42C5-BFA4-3C7E43936BF9}"/>
              </a:ext>
            </a:extLst>
          </p:cNvPr>
          <p:cNvSpPr/>
          <p:nvPr/>
        </p:nvSpPr>
        <p:spPr>
          <a:xfrm>
            <a:off x="301856" y="314801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prstClr val="white"/>
              </a:solidFill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="" xmlns:a16="http://schemas.microsoft.com/office/drawing/2014/main" id="{B8301A7F-085E-4070-AFFC-1CC2D658C6A6}"/>
              </a:ext>
            </a:extLst>
          </p:cNvPr>
          <p:cNvSpPr/>
          <p:nvPr/>
        </p:nvSpPr>
        <p:spPr>
          <a:xfrm>
            <a:off x="301855" y="378618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prstClr val="white"/>
              </a:solidFill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="" xmlns:a16="http://schemas.microsoft.com/office/drawing/2014/main" id="{DE91D4DF-D0CE-4ED1-A2F1-D3A9250302DB}"/>
              </a:ext>
            </a:extLst>
          </p:cNvPr>
          <p:cNvSpPr/>
          <p:nvPr/>
        </p:nvSpPr>
        <p:spPr>
          <a:xfrm>
            <a:off x="301854" y="442436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prstClr val="white"/>
              </a:solidFill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="" xmlns:a16="http://schemas.microsoft.com/office/drawing/2014/main" id="{4D4D8A87-21E6-4250-B3D6-5F4B965C1092}"/>
              </a:ext>
            </a:extLst>
          </p:cNvPr>
          <p:cNvSpPr/>
          <p:nvPr/>
        </p:nvSpPr>
        <p:spPr>
          <a:xfrm>
            <a:off x="301853" y="506253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prstClr val="white"/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="" xmlns:a16="http://schemas.microsoft.com/office/drawing/2014/main" id="{3C005B5D-F7F1-46CE-936F-1B87B6039B45}"/>
              </a:ext>
            </a:extLst>
          </p:cNvPr>
          <p:cNvSpPr/>
          <p:nvPr/>
        </p:nvSpPr>
        <p:spPr>
          <a:xfrm>
            <a:off x="301852" y="570071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prstClr val="white"/>
              </a:solidFill>
            </a:endParaRPr>
          </a:p>
        </p:txBody>
      </p:sp>
      <p:sp>
        <p:nvSpPr>
          <p:cNvPr id="43" name="타원 42">
            <a:extLst>
              <a:ext uri="{FF2B5EF4-FFF2-40B4-BE49-F238E27FC236}">
                <a16:creationId xmlns="" xmlns:a16="http://schemas.microsoft.com/office/drawing/2014/main" id="{8A87E933-8B41-4D35-AF01-62E1F6E45299}"/>
              </a:ext>
            </a:extLst>
          </p:cNvPr>
          <p:cNvSpPr/>
          <p:nvPr/>
        </p:nvSpPr>
        <p:spPr>
          <a:xfrm>
            <a:off x="301851" y="633888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prstClr val="white"/>
              </a:solidFill>
            </a:endParaRPr>
          </a:p>
        </p:txBody>
      </p:sp>
      <p:sp>
        <p:nvSpPr>
          <p:cNvPr id="44" name="Freeform 36">
            <a:extLst>
              <a:ext uri="{FF2B5EF4-FFF2-40B4-BE49-F238E27FC236}">
                <a16:creationId xmlns="" xmlns:a16="http://schemas.microsoft.com/office/drawing/2014/main" id="{D87C65E8-F279-432A-8669-47ECCA34E4F6}"/>
              </a:ext>
            </a:extLst>
          </p:cNvPr>
          <p:cNvSpPr>
            <a:spLocks noEditPoints="1"/>
          </p:cNvSpPr>
          <p:nvPr/>
        </p:nvSpPr>
        <p:spPr bwMode="auto">
          <a:xfrm>
            <a:off x="389576" y="654843"/>
            <a:ext cx="95342" cy="160356"/>
          </a:xfrm>
          <a:custGeom>
            <a:avLst/>
            <a:gdLst>
              <a:gd name="T0" fmla="*/ 937 w 1926"/>
              <a:gd name="T1" fmla="*/ 3639 h 4045"/>
              <a:gd name="T2" fmla="*/ 893 w 1926"/>
              <a:gd name="T3" fmla="*/ 3665 h 4045"/>
              <a:gd name="T4" fmla="*/ 863 w 1926"/>
              <a:gd name="T5" fmla="*/ 3712 h 4045"/>
              <a:gd name="T6" fmla="*/ 851 w 1926"/>
              <a:gd name="T7" fmla="*/ 3772 h 4045"/>
              <a:gd name="T8" fmla="*/ 863 w 1926"/>
              <a:gd name="T9" fmla="*/ 3832 h 4045"/>
              <a:gd name="T10" fmla="*/ 893 w 1926"/>
              <a:gd name="T11" fmla="*/ 3878 h 4045"/>
              <a:gd name="T12" fmla="*/ 937 w 1926"/>
              <a:gd name="T13" fmla="*/ 3905 h 4045"/>
              <a:gd name="T14" fmla="*/ 988 w 1926"/>
              <a:gd name="T15" fmla="*/ 3905 h 4045"/>
              <a:gd name="T16" fmla="*/ 1033 w 1926"/>
              <a:gd name="T17" fmla="*/ 3878 h 4045"/>
              <a:gd name="T18" fmla="*/ 1064 w 1926"/>
              <a:gd name="T19" fmla="*/ 3832 h 4045"/>
              <a:gd name="T20" fmla="*/ 1075 w 1926"/>
              <a:gd name="T21" fmla="*/ 3772 h 4045"/>
              <a:gd name="T22" fmla="*/ 1064 w 1926"/>
              <a:gd name="T23" fmla="*/ 3712 h 4045"/>
              <a:gd name="T24" fmla="*/ 1033 w 1926"/>
              <a:gd name="T25" fmla="*/ 3665 h 4045"/>
              <a:gd name="T26" fmla="*/ 988 w 1926"/>
              <a:gd name="T27" fmla="*/ 3639 h 4045"/>
              <a:gd name="T28" fmla="*/ 156 w 1926"/>
              <a:gd name="T29" fmla="*/ 434 h 4045"/>
              <a:gd name="T30" fmla="*/ 1770 w 1926"/>
              <a:gd name="T31" fmla="*/ 3540 h 4045"/>
              <a:gd name="T32" fmla="*/ 156 w 1926"/>
              <a:gd name="T33" fmla="*/ 434 h 4045"/>
              <a:gd name="T34" fmla="*/ 716 w 1926"/>
              <a:gd name="T35" fmla="*/ 200 h 4045"/>
              <a:gd name="T36" fmla="*/ 701 w 1926"/>
              <a:gd name="T37" fmla="*/ 217 h 4045"/>
              <a:gd name="T38" fmla="*/ 701 w 1926"/>
              <a:gd name="T39" fmla="*/ 243 h 4045"/>
              <a:gd name="T40" fmla="*/ 716 w 1926"/>
              <a:gd name="T41" fmla="*/ 260 h 4045"/>
              <a:gd name="T42" fmla="*/ 1199 w 1926"/>
              <a:gd name="T43" fmla="*/ 262 h 4045"/>
              <a:gd name="T44" fmla="*/ 1218 w 1926"/>
              <a:gd name="T45" fmla="*/ 254 h 4045"/>
              <a:gd name="T46" fmla="*/ 1226 w 1926"/>
              <a:gd name="T47" fmla="*/ 230 h 4045"/>
              <a:gd name="T48" fmla="*/ 1218 w 1926"/>
              <a:gd name="T49" fmla="*/ 207 h 4045"/>
              <a:gd name="T50" fmla="*/ 1199 w 1926"/>
              <a:gd name="T51" fmla="*/ 197 h 4045"/>
              <a:gd name="T52" fmla="*/ 224 w 1926"/>
              <a:gd name="T53" fmla="*/ 0 h 4045"/>
              <a:gd name="T54" fmla="*/ 1738 w 1926"/>
              <a:gd name="T55" fmla="*/ 4 h 4045"/>
              <a:gd name="T56" fmla="*/ 1805 w 1926"/>
              <a:gd name="T57" fmla="*/ 31 h 4045"/>
              <a:gd name="T58" fmla="*/ 1860 w 1926"/>
              <a:gd name="T59" fmla="*/ 81 h 4045"/>
              <a:gd name="T60" fmla="*/ 1900 w 1926"/>
              <a:gd name="T61" fmla="*/ 148 h 4045"/>
              <a:gd name="T62" fmla="*/ 1923 w 1926"/>
              <a:gd name="T63" fmla="*/ 229 h 4045"/>
              <a:gd name="T64" fmla="*/ 1926 w 1926"/>
              <a:gd name="T65" fmla="*/ 3772 h 4045"/>
              <a:gd name="T66" fmla="*/ 1915 w 1926"/>
              <a:gd name="T67" fmla="*/ 3857 h 4045"/>
              <a:gd name="T68" fmla="*/ 1882 w 1926"/>
              <a:gd name="T69" fmla="*/ 3932 h 4045"/>
              <a:gd name="T70" fmla="*/ 1834 w 1926"/>
              <a:gd name="T71" fmla="*/ 3992 h 4045"/>
              <a:gd name="T72" fmla="*/ 1773 w 1926"/>
              <a:gd name="T73" fmla="*/ 4032 h 4045"/>
              <a:gd name="T74" fmla="*/ 1702 w 1926"/>
              <a:gd name="T75" fmla="*/ 4045 h 4045"/>
              <a:gd name="T76" fmla="*/ 188 w 1926"/>
              <a:gd name="T77" fmla="*/ 4041 h 4045"/>
              <a:gd name="T78" fmla="*/ 122 w 1926"/>
              <a:gd name="T79" fmla="*/ 4014 h 4045"/>
              <a:gd name="T80" fmla="*/ 66 w 1926"/>
              <a:gd name="T81" fmla="*/ 3964 h 4045"/>
              <a:gd name="T82" fmla="*/ 25 w 1926"/>
              <a:gd name="T83" fmla="*/ 3897 h 4045"/>
              <a:gd name="T84" fmla="*/ 3 w 1926"/>
              <a:gd name="T85" fmla="*/ 3816 h 4045"/>
              <a:gd name="T86" fmla="*/ 0 w 1926"/>
              <a:gd name="T87" fmla="*/ 273 h 4045"/>
              <a:gd name="T88" fmla="*/ 12 w 1926"/>
              <a:gd name="T89" fmla="*/ 188 h 4045"/>
              <a:gd name="T90" fmla="*/ 43 w 1926"/>
              <a:gd name="T91" fmla="*/ 113 h 4045"/>
              <a:gd name="T92" fmla="*/ 92 w 1926"/>
              <a:gd name="T93" fmla="*/ 53 h 4045"/>
              <a:gd name="T94" fmla="*/ 154 w 1926"/>
              <a:gd name="T95" fmla="*/ 13 h 4045"/>
              <a:gd name="T96" fmla="*/ 224 w 1926"/>
              <a:gd name="T97" fmla="*/ 0 h 40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926" h="4045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700">
              <a:solidFill>
                <a:prstClr val="black"/>
              </a:solidFill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="" xmlns:a16="http://schemas.microsoft.com/office/drawing/2014/main" id="{5CA66723-1E68-4B3D-BC15-EA8051D9DD21}"/>
              </a:ext>
            </a:extLst>
          </p:cNvPr>
          <p:cNvSpPr/>
          <p:nvPr/>
        </p:nvSpPr>
        <p:spPr>
          <a:xfrm>
            <a:off x="314213" y="64446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prstClr val="white"/>
              </a:solidFill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="" xmlns:a16="http://schemas.microsoft.com/office/drawing/2014/main" id="{956DA584-1093-43A1-B693-DA094AA64831}"/>
              </a:ext>
            </a:extLst>
          </p:cNvPr>
          <p:cNvGrpSpPr/>
          <p:nvPr/>
        </p:nvGrpSpPr>
        <p:grpSpPr>
          <a:xfrm>
            <a:off x="2305133" y="1579967"/>
            <a:ext cx="894703" cy="894703"/>
            <a:chOff x="6444315" y="1406771"/>
            <a:chExt cx="1213018" cy="1213018"/>
          </a:xfrm>
        </p:grpSpPr>
        <p:sp>
          <p:nvSpPr>
            <p:cNvPr id="52" name="타원 51">
              <a:extLst>
                <a:ext uri="{FF2B5EF4-FFF2-40B4-BE49-F238E27FC236}">
                  <a16:creationId xmlns="" xmlns:a16="http://schemas.microsoft.com/office/drawing/2014/main" id="{B75DDB03-DD81-4193-AF56-390BA6741C00}"/>
                </a:ext>
              </a:extLst>
            </p:cNvPr>
            <p:cNvSpPr/>
            <p:nvPr/>
          </p:nvSpPr>
          <p:spPr>
            <a:xfrm>
              <a:off x="6444315" y="1406771"/>
              <a:ext cx="1213018" cy="121301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200" b="1">
                <a:solidFill>
                  <a:prstClr val="white"/>
                </a:solidFill>
              </a:endParaRPr>
            </a:p>
          </p:txBody>
        </p:sp>
        <p:pic>
          <p:nvPicPr>
            <p:cNvPr id="53" name="그림 52">
              <a:extLst>
                <a:ext uri="{FF2B5EF4-FFF2-40B4-BE49-F238E27FC236}">
                  <a16:creationId xmlns="" xmlns:a16="http://schemas.microsoft.com/office/drawing/2014/main" id="{73F2EAF2-B2C6-41E7-942A-27FCC361A4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10419" y="1572875"/>
              <a:ext cx="880809" cy="880809"/>
            </a:xfrm>
            <a:prstGeom prst="rect">
              <a:avLst/>
            </a:prstGeom>
          </p:spPr>
        </p:pic>
      </p:grpSp>
      <p:grpSp>
        <p:nvGrpSpPr>
          <p:cNvPr id="54" name="그룹 53">
            <a:extLst>
              <a:ext uri="{FF2B5EF4-FFF2-40B4-BE49-F238E27FC236}">
                <a16:creationId xmlns="" xmlns:a16="http://schemas.microsoft.com/office/drawing/2014/main" id="{9BC17D70-3A73-49CF-BEB9-6ECEDBC034DE}"/>
              </a:ext>
            </a:extLst>
          </p:cNvPr>
          <p:cNvGrpSpPr/>
          <p:nvPr/>
        </p:nvGrpSpPr>
        <p:grpSpPr>
          <a:xfrm>
            <a:off x="9060814" y="1522301"/>
            <a:ext cx="894703" cy="894703"/>
            <a:chOff x="8820797" y="3922421"/>
            <a:chExt cx="1213018" cy="1213018"/>
          </a:xfrm>
        </p:grpSpPr>
        <p:sp>
          <p:nvSpPr>
            <p:cNvPr id="55" name="타원 54">
              <a:extLst>
                <a:ext uri="{FF2B5EF4-FFF2-40B4-BE49-F238E27FC236}">
                  <a16:creationId xmlns="" xmlns:a16="http://schemas.microsoft.com/office/drawing/2014/main" id="{B3DC670B-1B9C-4CF0-8F82-034E6D8D1C2D}"/>
                </a:ext>
              </a:extLst>
            </p:cNvPr>
            <p:cNvSpPr/>
            <p:nvPr/>
          </p:nvSpPr>
          <p:spPr>
            <a:xfrm>
              <a:off x="8820797" y="3922421"/>
              <a:ext cx="1213018" cy="121301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200" b="1">
                <a:solidFill>
                  <a:prstClr val="white"/>
                </a:solidFill>
              </a:endParaRPr>
            </a:p>
          </p:txBody>
        </p:sp>
        <p:pic>
          <p:nvPicPr>
            <p:cNvPr id="56" name="그림 55">
              <a:extLst>
                <a:ext uri="{FF2B5EF4-FFF2-40B4-BE49-F238E27FC236}">
                  <a16:creationId xmlns="" xmlns:a16="http://schemas.microsoft.com/office/drawing/2014/main" id="{69B6FFEB-3D42-45C6-A570-B7E5587B6D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33591" y="4135216"/>
              <a:ext cx="787427" cy="787427"/>
            </a:xfrm>
            <a:prstGeom prst="rect">
              <a:avLst/>
            </a:prstGeom>
          </p:spPr>
        </p:pic>
      </p:grpSp>
      <p:sp>
        <p:nvSpPr>
          <p:cNvPr id="58" name="타원 57">
            <a:extLst>
              <a:ext uri="{FF2B5EF4-FFF2-40B4-BE49-F238E27FC236}">
                <a16:creationId xmlns="" xmlns:a16="http://schemas.microsoft.com/office/drawing/2014/main" id="{93A3924A-2524-4932-93CA-3206F7A1E496}"/>
              </a:ext>
            </a:extLst>
          </p:cNvPr>
          <p:cNvSpPr/>
          <p:nvPr/>
        </p:nvSpPr>
        <p:spPr>
          <a:xfrm>
            <a:off x="6899791" y="1523272"/>
            <a:ext cx="894703" cy="894703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200" b="1">
              <a:solidFill>
                <a:prstClr val="white"/>
              </a:solidFill>
            </a:endParaRPr>
          </a:p>
        </p:txBody>
      </p:sp>
      <p:cxnSp>
        <p:nvCxnSpPr>
          <p:cNvPr id="61" name="직선 연결선 60"/>
          <p:cNvCxnSpPr/>
          <p:nvPr/>
        </p:nvCxnSpPr>
        <p:spPr>
          <a:xfrm>
            <a:off x="1983656" y="2588078"/>
            <a:ext cx="8305403" cy="12377"/>
          </a:xfrm>
          <a:prstGeom prst="line">
            <a:avLst/>
          </a:prstGeom>
          <a:ln>
            <a:solidFill>
              <a:schemeClr val="bg1">
                <a:lumMod val="50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/>
          <p:cNvCxnSpPr/>
          <p:nvPr/>
        </p:nvCxnSpPr>
        <p:spPr>
          <a:xfrm flipV="1">
            <a:off x="3855864" y="2317714"/>
            <a:ext cx="0" cy="1592560"/>
          </a:xfrm>
          <a:prstGeom prst="line">
            <a:avLst/>
          </a:prstGeom>
          <a:ln>
            <a:solidFill>
              <a:schemeClr val="bg1">
                <a:lumMod val="50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/>
          <p:cNvCxnSpPr/>
          <p:nvPr/>
        </p:nvCxnSpPr>
        <p:spPr>
          <a:xfrm flipV="1">
            <a:off x="6224242" y="2352154"/>
            <a:ext cx="0" cy="1592560"/>
          </a:xfrm>
          <a:prstGeom prst="line">
            <a:avLst/>
          </a:prstGeom>
          <a:ln>
            <a:solidFill>
              <a:schemeClr val="bg1">
                <a:lumMod val="50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66"/>
          <p:cNvCxnSpPr/>
          <p:nvPr/>
        </p:nvCxnSpPr>
        <p:spPr>
          <a:xfrm flipV="1">
            <a:off x="8440220" y="2378974"/>
            <a:ext cx="0" cy="1592560"/>
          </a:xfrm>
          <a:prstGeom prst="line">
            <a:avLst/>
          </a:prstGeom>
          <a:ln>
            <a:solidFill>
              <a:schemeClr val="bg1">
                <a:lumMod val="50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타원 76"/>
          <p:cNvSpPr/>
          <p:nvPr/>
        </p:nvSpPr>
        <p:spPr>
          <a:xfrm>
            <a:off x="4571255" y="1600330"/>
            <a:ext cx="817645" cy="817645"/>
          </a:xfrm>
          <a:prstGeom prst="ellipse">
            <a:avLst/>
          </a:prstGeom>
          <a:noFill/>
          <a:ln w="285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prstClr val="white"/>
              </a:solidFill>
            </a:endParaRPr>
          </a:p>
        </p:txBody>
      </p:sp>
      <p:pic>
        <p:nvPicPr>
          <p:cNvPr id="78" name="그림 7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8664" y="1727907"/>
            <a:ext cx="552660" cy="552660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="" xmlns:a16="http://schemas.microsoft.com/office/drawing/2014/main" id="{69B6FFEB-3D42-45C6-A570-B7E5587B6DC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6746" y="1671883"/>
            <a:ext cx="580794" cy="580794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3320061" y="2178919"/>
            <a:ext cx="4251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준</a:t>
            </a:r>
            <a:endParaRPr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5558675" y="2187968"/>
            <a:ext cx="6655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주영</a:t>
            </a:r>
            <a:endParaRPr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7794494" y="2187968"/>
            <a:ext cx="6655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성진</a:t>
            </a:r>
            <a:endParaRPr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9802482" y="2191284"/>
            <a:ext cx="6655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양훈</a:t>
            </a:r>
            <a:endParaRPr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2099210" y="2684467"/>
            <a:ext cx="1611340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관리자 디자인 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/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공지사항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FAQ</a:t>
            </a:r>
          </a:p>
          <a:p>
            <a:pPr algn="ctr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서비스평가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안내게시판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/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/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/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4132484" y="2684468"/>
            <a:ext cx="176362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관리자 디자인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/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개인회원 관리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전문가회원 관리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결제관리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/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8664532" y="2684467"/>
            <a:ext cx="1547218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관리자 디자인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/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통계 차트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로그인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ko-KR" altLang="en-US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마이페이지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등급 관리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ko-KR" altLang="en-US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부관리자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 관리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/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6550997" y="2684467"/>
            <a:ext cx="161133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관리자 디자인 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/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배너관리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카테고리관리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ko-KR" altLang="en-US" b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상품관리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70" name="직선 연결선 69"/>
          <p:cNvCxnSpPr/>
          <p:nvPr/>
        </p:nvCxnSpPr>
        <p:spPr>
          <a:xfrm>
            <a:off x="1985715" y="3080656"/>
            <a:ext cx="8305403" cy="12377"/>
          </a:xfrm>
          <a:prstGeom prst="line">
            <a:avLst/>
          </a:prstGeom>
          <a:ln>
            <a:solidFill>
              <a:schemeClr val="bg1">
                <a:lumMod val="50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624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1" name="표 50">
            <a:extLst>
              <a:ext uri="{FF2B5EF4-FFF2-40B4-BE49-F238E27FC236}">
                <a16:creationId xmlns="" xmlns:a16="http://schemas.microsoft.com/office/drawing/2014/main" id="{3B9ED3A5-6358-4977-87E6-501BB8957C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3316450"/>
              </p:ext>
            </p:extLst>
          </p:nvPr>
        </p:nvGraphicFramePr>
        <p:xfrm>
          <a:off x="-1" y="499532"/>
          <a:ext cx="828675" cy="63584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151">
                  <a:extLst>
                    <a:ext uri="{9D8B030D-6E8A-4147-A177-3AD203B41FA5}">
                      <a16:colId xmlns="" xmlns:a16="http://schemas.microsoft.com/office/drawing/2014/main" val="1085562414"/>
                    </a:ext>
                  </a:extLst>
                </a:gridCol>
                <a:gridCol w="771524">
                  <a:extLst>
                    <a:ext uri="{9D8B030D-6E8A-4147-A177-3AD203B41FA5}">
                      <a16:colId xmlns="" xmlns:a16="http://schemas.microsoft.com/office/drawing/2014/main" val="2801271780"/>
                    </a:ext>
                  </a:extLst>
                </a:gridCol>
              </a:tblGrid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목차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998110317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프로젝트 개요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41399603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주제 선정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034079396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B8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프로젝트 계획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9865911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사이트 구성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575254258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Use Case</a:t>
                      </a: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208850021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en-US" altLang="ko-KR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+mn-lt"/>
                          <a:ea typeface="+mn-ea"/>
                          <a:cs typeface="+mn-cs"/>
                        </a:rPr>
                        <a:t>WBS,FBS</a:t>
                      </a:r>
                      <a:endParaRPr kumimoji="0" lang="ko-KR" altLang="en-US" sz="700" b="0" i="0" u="none" strike="noStrike" kern="1200" cap="none" spc="0" normalizeH="0" dirty="0">
                        <a:solidFill>
                          <a:srgbClr val="44546A">
                            <a:lumMod val="75000"/>
                          </a:srgb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673024949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DB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설계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804849840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클래스 다이어그램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889910442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스토리보드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기술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265675496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45EE962D-08DE-45E6-A14E-CD6DAC254383}"/>
              </a:ext>
            </a:extLst>
          </p:cNvPr>
          <p:cNvSpPr/>
          <p:nvPr/>
        </p:nvSpPr>
        <p:spPr>
          <a:xfrm>
            <a:off x="0" y="10869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latinLnBrk="0">
              <a:lnSpc>
                <a:spcPct val="150000"/>
              </a:lnSpc>
              <a:defRPr/>
            </a:pPr>
            <a:r>
              <a:rPr lang="ko-KR" altLang="en-US" sz="2000" b="1" kern="0" dirty="0">
                <a:solidFill>
                  <a:srgbClr val="FA3C71"/>
                </a:solidFill>
                <a:latin typeface="+mn-ea"/>
              </a:rPr>
              <a:t>프로젝트 계획 </a:t>
            </a:r>
            <a:r>
              <a:rPr lang="en-US" altLang="ko-KR" sz="2000" b="1" kern="0" dirty="0">
                <a:solidFill>
                  <a:srgbClr val="FA3C71"/>
                </a:solidFill>
                <a:latin typeface="+mn-ea"/>
              </a:rPr>
              <a:t>– </a:t>
            </a:r>
            <a:r>
              <a:rPr lang="ko-KR" altLang="en-US" sz="2000" b="1" kern="0" dirty="0" err="1">
                <a:solidFill>
                  <a:srgbClr val="FA3C71"/>
                </a:solidFill>
                <a:latin typeface="+mn-ea"/>
              </a:rPr>
              <a:t>주차별</a:t>
            </a:r>
            <a:r>
              <a:rPr lang="ko-KR" altLang="en-US" sz="2000" b="1" kern="0" dirty="0">
                <a:solidFill>
                  <a:srgbClr val="FA3C71"/>
                </a:solidFill>
                <a:latin typeface="+mn-ea"/>
              </a:rPr>
              <a:t> 진행사항 </a:t>
            </a:r>
            <a:r>
              <a:rPr lang="en-US" altLang="ko-KR" sz="2000" b="1" kern="0" dirty="0">
                <a:solidFill>
                  <a:srgbClr val="FA3C71"/>
                </a:solidFill>
                <a:latin typeface="+mn-ea"/>
              </a:rPr>
              <a:t>- </a:t>
            </a:r>
            <a:r>
              <a:rPr lang="ko-KR" altLang="en-US" sz="2000" b="1" kern="0" dirty="0">
                <a:solidFill>
                  <a:srgbClr val="FA3C71"/>
                </a:solidFill>
                <a:latin typeface="+mn-ea"/>
              </a:rPr>
              <a:t>코딩 </a:t>
            </a:r>
            <a:r>
              <a:rPr lang="en-US" altLang="ko-KR" sz="2000" b="1" kern="0" dirty="0">
                <a:solidFill>
                  <a:srgbClr val="FA3C71"/>
                </a:solidFill>
                <a:latin typeface="+mn-ea"/>
              </a:rPr>
              <a:t>(4</a:t>
            </a:r>
            <a:r>
              <a:rPr lang="ko-KR" altLang="en-US" sz="2000" b="1" kern="0" dirty="0">
                <a:solidFill>
                  <a:srgbClr val="FA3C71"/>
                </a:solidFill>
                <a:latin typeface="+mn-ea"/>
              </a:rPr>
              <a:t>주차</a:t>
            </a:r>
            <a:r>
              <a:rPr lang="en-US" altLang="ko-KR" sz="2000" b="1" kern="0" dirty="0">
                <a:solidFill>
                  <a:srgbClr val="FA3C71"/>
                </a:solidFill>
                <a:latin typeface="+mn-ea"/>
              </a:rPr>
              <a:t>)</a:t>
            </a:r>
            <a:endParaRPr lang="ko-KR" altLang="en-US" sz="3600" kern="0" dirty="0">
              <a:solidFill>
                <a:prstClr val="black">
                  <a:lumMod val="75000"/>
                  <a:lumOff val="25000"/>
                </a:prstClr>
              </a:solidFill>
              <a:latin typeface="+mn-ea"/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="" xmlns:a16="http://schemas.microsoft.com/office/drawing/2014/main" id="{5CA66723-1E68-4B3D-BC15-EA8051D9DD21}"/>
              </a:ext>
            </a:extLst>
          </p:cNvPr>
          <p:cNvSpPr/>
          <p:nvPr/>
        </p:nvSpPr>
        <p:spPr>
          <a:xfrm>
            <a:off x="301859" y="123348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prstClr val="white"/>
              </a:solidFill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="" xmlns:a16="http://schemas.microsoft.com/office/drawing/2014/main" id="{ADE64729-725E-4910-BEF5-BD9D2266289C}"/>
              </a:ext>
            </a:extLst>
          </p:cNvPr>
          <p:cNvSpPr/>
          <p:nvPr/>
        </p:nvSpPr>
        <p:spPr>
          <a:xfrm>
            <a:off x="301858" y="187166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prstClr val="white"/>
              </a:solidFill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="" xmlns:a16="http://schemas.microsoft.com/office/drawing/2014/main" id="{357320DD-65FD-4B0B-8A0F-2A2BF13648F6}"/>
              </a:ext>
            </a:extLst>
          </p:cNvPr>
          <p:cNvSpPr/>
          <p:nvPr/>
        </p:nvSpPr>
        <p:spPr>
          <a:xfrm>
            <a:off x="301857" y="2509837"/>
            <a:ext cx="276225" cy="276225"/>
          </a:xfrm>
          <a:prstGeom prst="ellipse">
            <a:avLst/>
          </a:prstGeom>
          <a:solidFill>
            <a:srgbClr val="FF8B8B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prstClr val="white"/>
              </a:solidFill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="" xmlns:a16="http://schemas.microsoft.com/office/drawing/2014/main" id="{82785463-B226-42C5-BFA4-3C7E43936BF9}"/>
              </a:ext>
            </a:extLst>
          </p:cNvPr>
          <p:cNvSpPr/>
          <p:nvPr/>
        </p:nvSpPr>
        <p:spPr>
          <a:xfrm>
            <a:off x="301856" y="314801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prstClr val="white"/>
              </a:solidFill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="" xmlns:a16="http://schemas.microsoft.com/office/drawing/2014/main" id="{B8301A7F-085E-4070-AFFC-1CC2D658C6A6}"/>
              </a:ext>
            </a:extLst>
          </p:cNvPr>
          <p:cNvSpPr/>
          <p:nvPr/>
        </p:nvSpPr>
        <p:spPr>
          <a:xfrm>
            <a:off x="301855" y="378618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prstClr val="white"/>
              </a:solidFill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="" xmlns:a16="http://schemas.microsoft.com/office/drawing/2014/main" id="{DE91D4DF-D0CE-4ED1-A2F1-D3A9250302DB}"/>
              </a:ext>
            </a:extLst>
          </p:cNvPr>
          <p:cNvSpPr/>
          <p:nvPr/>
        </p:nvSpPr>
        <p:spPr>
          <a:xfrm>
            <a:off x="301854" y="442436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prstClr val="white"/>
              </a:solidFill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="" xmlns:a16="http://schemas.microsoft.com/office/drawing/2014/main" id="{4D4D8A87-21E6-4250-B3D6-5F4B965C1092}"/>
              </a:ext>
            </a:extLst>
          </p:cNvPr>
          <p:cNvSpPr/>
          <p:nvPr/>
        </p:nvSpPr>
        <p:spPr>
          <a:xfrm>
            <a:off x="301853" y="506253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prstClr val="white"/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="" xmlns:a16="http://schemas.microsoft.com/office/drawing/2014/main" id="{3C005B5D-F7F1-46CE-936F-1B87B6039B45}"/>
              </a:ext>
            </a:extLst>
          </p:cNvPr>
          <p:cNvSpPr/>
          <p:nvPr/>
        </p:nvSpPr>
        <p:spPr>
          <a:xfrm>
            <a:off x="301852" y="570071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prstClr val="white"/>
              </a:solidFill>
            </a:endParaRPr>
          </a:p>
        </p:txBody>
      </p:sp>
      <p:sp>
        <p:nvSpPr>
          <p:cNvPr id="43" name="타원 42">
            <a:extLst>
              <a:ext uri="{FF2B5EF4-FFF2-40B4-BE49-F238E27FC236}">
                <a16:creationId xmlns="" xmlns:a16="http://schemas.microsoft.com/office/drawing/2014/main" id="{8A87E933-8B41-4D35-AF01-62E1F6E45299}"/>
              </a:ext>
            </a:extLst>
          </p:cNvPr>
          <p:cNvSpPr/>
          <p:nvPr/>
        </p:nvSpPr>
        <p:spPr>
          <a:xfrm>
            <a:off x="301851" y="633888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prstClr val="white"/>
              </a:solidFill>
            </a:endParaRPr>
          </a:p>
        </p:txBody>
      </p:sp>
      <p:sp>
        <p:nvSpPr>
          <p:cNvPr id="44" name="Freeform 36">
            <a:extLst>
              <a:ext uri="{FF2B5EF4-FFF2-40B4-BE49-F238E27FC236}">
                <a16:creationId xmlns="" xmlns:a16="http://schemas.microsoft.com/office/drawing/2014/main" id="{D87C65E8-F279-432A-8669-47ECCA34E4F6}"/>
              </a:ext>
            </a:extLst>
          </p:cNvPr>
          <p:cNvSpPr>
            <a:spLocks noEditPoints="1"/>
          </p:cNvSpPr>
          <p:nvPr/>
        </p:nvSpPr>
        <p:spPr bwMode="auto">
          <a:xfrm>
            <a:off x="389576" y="654843"/>
            <a:ext cx="95342" cy="160356"/>
          </a:xfrm>
          <a:custGeom>
            <a:avLst/>
            <a:gdLst>
              <a:gd name="T0" fmla="*/ 937 w 1926"/>
              <a:gd name="T1" fmla="*/ 3639 h 4045"/>
              <a:gd name="T2" fmla="*/ 893 w 1926"/>
              <a:gd name="T3" fmla="*/ 3665 h 4045"/>
              <a:gd name="T4" fmla="*/ 863 w 1926"/>
              <a:gd name="T5" fmla="*/ 3712 h 4045"/>
              <a:gd name="T6" fmla="*/ 851 w 1926"/>
              <a:gd name="T7" fmla="*/ 3772 h 4045"/>
              <a:gd name="T8" fmla="*/ 863 w 1926"/>
              <a:gd name="T9" fmla="*/ 3832 h 4045"/>
              <a:gd name="T10" fmla="*/ 893 w 1926"/>
              <a:gd name="T11" fmla="*/ 3878 h 4045"/>
              <a:gd name="T12" fmla="*/ 937 w 1926"/>
              <a:gd name="T13" fmla="*/ 3905 h 4045"/>
              <a:gd name="T14" fmla="*/ 988 w 1926"/>
              <a:gd name="T15" fmla="*/ 3905 h 4045"/>
              <a:gd name="T16" fmla="*/ 1033 w 1926"/>
              <a:gd name="T17" fmla="*/ 3878 h 4045"/>
              <a:gd name="T18" fmla="*/ 1064 w 1926"/>
              <a:gd name="T19" fmla="*/ 3832 h 4045"/>
              <a:gd name="T20" fmla="*/ 1075 w 1926"/>
              <a:gd name="T21" fmla="*/ 3772 h 4045"/>
              <a:gd name="T22" fmla="*/ 1064 w 1926"/>
              <a:gd name="T23" fmla="*/ 3712 h 4045"/>
              <a:gd name="T24" fmla="*/ 1033 w 1926"/>
              <a:gd name="T25" fmla="*/ 3665 h 4045"/>
              <a:gd name="T26" fmla="*/ 988 w 1926"/>
              <a:gd name="T27" fmla="*/ 3639 h 4045"/>
              <a:gd name="T28" fmla="*/ 156 w 1926"/>
              <a:gd name="T29" fmla="*/ 434 h 4045"/>
              <a:gd name="T30" fmla="*/ 1770 w 1926"/>
              <a:gd name="T31" fmla="*/ 3540 h 4045"/>
              <a:gd name="T32" fmla="*/ 156 w 1926"/>
              <a:gd name="T33" fmla="*/ 434 h 4045"/>
              <a:gd name="T34" fmla="*/ 716 w 1926"/>
              <a:gd name="T35" fmla="*/ 200 h 4045"/>
              <a:gd name="T36" fmla="*/ 701 w 1926"/>
              <a:gd name="T37" fmla="*/ 217 h 4045"/>
              <a:gd name="T38" fmla="*/ 701 w 1926"/>
              <a:gd name="T39" fmla="*/ 243 h 4045"/>
              <a:gd name="T40" fmla="*/ 716 w 1926"/>
              <a:gd name="T41" fmla="*/ 260 h 4045"/>
              <a:gd name="T42" fmla="*/ 1199 w 1926"/>
              <a:gd name="T43" fmla="*/ 262 h 4045"/>
              <a:gd name="T44" fmla="*/ 1218 w 1926"/>
              <a:gd name="T45" fmla="*/ 254 h 4045"/>
              <a:gd name="T46" fmla="*/ 1226 w 1926"/>
              <a:gd name="T47" fmla="*/ 230 h 4045"/>
              <a:gd name="T48" fmla="*/ 1218 w 1926"/>
              <a:gd name="T49" fmla="*/ 207 h 4045"/>
              <a:gd name="T50" fmla="*/ 1199 w 1926"/>
              <a:gd name="T51" fmla="*/ 197 h 4045"/>
              <a:gd name="T52" fmla="*/ 224 w 1926"/>
              <a:gd name="T53" fmla="*/ 0 h 4045"/>
              <a:gd name="T54" fmla="*/ 1738 w 1926"/>
              <a:gd name="T55" fmla="*/ 4 h 4045"/>
              <a:gd name="T56" fmla="*/ 1805 w 1926"/>
              <a:gd name="T57" fmla="*/ 31 h 4045"/>
              <a:gd name="T58" fmla="*/ 1860 w 1926"/>
              <a:gd name="T59" fmla="*/ 81 h 4045"/>
              <a:gd name="T60" fmla="*/ 1900 w 1926"/>
              <a:gd name="T61" fmla="*/ 148 h 4045"/>
              <a:gd name="T62" fmla="*/ 1923 w 1926"/>
              <a:gd name="T63" fmla="*/ 229 h 4045"/>
              <a:gd name="T64" fmla="*/ 1926 w 1926"/>
              <a:gd name="T65" fmla="*/ 3772 h 4045"/>
              <a:gd name="T66" fmla="*/ 1915 w 1926"/>
              <a:gd name="T67" fmla="*/ 3857 h 4045"/>
              <a:gd name="T68" fmla="*/ 1882 w 1926"/>
              <a:gd name="T69" fmla="*/ 3932 h 4045"/>
              <a:gd name="T70" fmla="*/ 1834 w 1926"/>
              <a:gd name="T71" fmla="*/ 3992 h 4045"/>
              <a:gd name="T72" fmla="*/ 1773 w 1926"/>
              <a:gd name="T73" fmla="*/ 4032 h 4045"/>
              <a:gd name="T74" fmla="*/ 1702 w 1926"/>
              <a:gd name="T75" fmla="*/ 4045 h 4045"/>
              <a:gd name="T76" fmla="*/ 188 w 1926"/>
              <a:gd name="T77" fmla="*/ 4041 h 4045"/>
              <a:gd name="T78" fmla="*/ 122 w 1926"/>
              <a:gd name="T79" fmla="*/ 4014 h 4045"/>
              <a:gd name="T80" fmla="*/ 66 w 1926"/>
              <a:gd name="T81" fmla="*/ 3964 h 4045"/>
              <a:gd name="T82" fmla="*/ 25 w 1926"/>
              <a:gd name="T83" fmla="*/ 3897 h 4045"/>
              <a:gd name="T84" fmla="*/ 3 w 1926"/>
              <a:gd name="T85" fmla="*/ 3816 h 4045"/>
              <a:gd name="T86" fmla="*/ 0 w 1926"/>
              <a:gd name="T87" fmla="*/ 273 h 4045"/>
              <a:gd name="T88" fmla="*/ 12 w 1926"/>
              <a:gd name="T89" fmla="*/ 188 h 4045"/>
              <a:gd name="T90" fmla="*/ 43 w 1926"/>
              <a:gd name="T91" fmla="*/ 113 h 4045"/>
              <a:gd name="T92" fmla="*/ 92 w 1926"/>
              <a:gd name="T93" fmla="*/ 53 h 4045"/>
              <a:gd name="T94" fmla="*/ 154 w 1926"/>
              <a:gd name="T95" fmla="*/ 13 h 4045"/>
              <a:gd name="T96" fmla="*/ 224 w 1926"/>
              <a:gd name="T97" fmla="*/ 0 h 40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926" h="4045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700">
              <a:solidFill>
                <a:prstClr val="black"/>
              </a:solidFill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="" xmlns:a16="http://schemas.microsoft.com/office/drawing/2014/main" id="{5CA66723-1E68-4B3D-BC15-EA8051D9DD21}"/>
              </a:ext>
            </a:extLst>
          </p:cNvPr>
          <p:cNvSpPr/>
          <p:nvPr/>
        </p:nvSpPr>
        <p:spPr>
          <a:xfrm>
            <a:off x="314213" y="64446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prstClr val="white"/>
              </a:solidFill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="" xmlns:a16="http://schemas.microsoft.com/office/drawing/2014/main" id="{956DA584-1093-43A1-B693-DA094AA64831}"/>
              </a:ext>
            </a:extLst>
          </p:cNvPr>
          <p:cNvGrpSpPr/>
          <p:nvPr/>
        </p:nvGrpSpPr>
        <p:grpSpPr>
          <a:xfrm>
            <a:off x="2305133" y="1579967"/>
            <a:ext cx="894703" cy="894703"/>
            <a:chOff x="6444315" y="1406771"/>
            <a:chExt cx="1213018" cy="1213018"/>
          </a:xfrm>
        </p:grpSpPr>
        <p:sp>
          <p:nvSpPr>
            <p:cNvPr id="52" name="타원 51">
              <a:extLst>
                <a:ext uri="{FF2B5EF4-FFF2-40B4-BE49-F238E27FC236}">
                  <a16:creationId xmlns="" xmlns:a16="http://schemas.microsoft.com/office/drawing/2014/main" id="{B75DDB03-DD81-4193-AF56-390BA6741C00}"/>
                </a:ext>
              </a:extLst>
            </p:cNvPr>
            <p:cNvSpPr/>
            <p:nvPr/>
          </p:nvSpPr>
          <p:spPr>
            <a:xfrm>
              <a:off x="6444315" y="1406771"/>
              <a:ext cx="1213018" cy="121301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200" b="1">
                <a:solidFill>
                  <a:prstClr val="white"/>
                </a:solidFill>
              </a:endParaRPr>
            </a:p>
          </p:txBody>
        </p:sp>
        <p:pic>
          <p:nvPicPr>
            <p:cNvPr id="53" name="그림 52">
              <a:extLst>
                <a:ext uri="{FF2B5EF4-FFF2-40B4-BE49-F238E27FC236}">
                  <a16:creationId xmlns="" xmlns:a16="http://schemas.microsoft.com/office/drawing/2014/main" id="{73F2EAF2-B2C6-41E7-942A-27FCC361A4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10419" y="1572875"/>
              <a:ext cx="880809" cy="880809"/>
            </a:xfrm>
            <a:prstGeom prst="rect">
              <a:avLst/>
            </a:prstGeom>
          </p:spPr>
        </p:pic>
      </p:grpSp>
      <p:grpSp>
        <p:nvGrpSpPr>
          <p:cNvPr id="54" name="그룹 53">
            <a:extLst>
              <a:ext uri="{FF2B5EF4-FFF2-40B4-BE49-F238E27FC236}">
                <a16:creationId xmlns="" xmlns:a16="http://schemas.microsoft.com/office/drawing/2014/main" id="{9BC17D70-3A73-49CF-BEB9-6ECEDBC034DE}"/>
              </a:ext>
            </a:extLst>
          </p:cNvPr>
          <p:cNvGrpSpPr/>
          <p:nvPr/>
        </p:nvGrpSpPr>
        <p:grpSpPr>
          <a:xfrm>
            <a:off x="9060814" y="1522301"/>
            <a:ext cx="894703" cy="894703"/>
            <a:chOff x="8820797" y="3922421"/>
            <a:chExt cx="1213018" cy="1213018"/>
          </a:xfrm>
        </p:grpSpPr>
        <p:sp>
          <p:nvSpPr>
            <p:cNvPr id="55" name="타원 54">
              <a:extLst>
                <a:ext uri="{FF2B5EF4-FFF2-40B4-BE49-F238E27FC236}">
                  <a16:creationId xmlns="" xmlns:a16="http://schemas.microsoft.com/office/drawing/2014/main" id="{B3DC670B-1B9C-4CF0-8F82-034E6D8D1C2D}"/>
                </a:ext>
              </a:extLst>
            </p:cNvPr>
            <p:cNvSpPr/>
            <p:nvPr/>
          </p:nvSpPr>
          <p:spPr>
            <a:xfrm>
              <a:off x="8820797" y="3922421"/>
              <a:ext cx="1213018" cy="121301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200" b="1">
                <a:solidFill>
                  <a:prstClr val="white"/>
                </a:solidFill>
              </a:endParaRPr>
            </a:p>
          </p:txBody>
        </p:sp>
        <p:pic>
          <p:nvPicPr>
            <p:cNvPr id="56" name="그림 55">
              <a:extLst>
                <a:ext uri="{FF2B5EF4-FFF2-40B4-BE49-F238E27FC236}">
                  <a16:creationId xmlns="" xmlns:a16="http://schemas.microsoft.com/office/drawing/2014/main" id="{69B6FFEB-3D42-45C6-A570-B7E5587B6D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33591" y="4135216"/>
              <a:ext cx="787427" cy="787427"/>
            </a:xfrm>
            <a:prstGeom prst="rect">
              <a:avLst/>
            </a:prstGeom>
          </p:spPr>
        </p:pic>
      </p:grpSp>
      <p:sp>
        <p:nvSpPr>
          <p:cNvPr id="58" name="타원 57">
            <a:extLst>
              <a:ext uri="{FF2B5EF4-FFF2-40B4-BE49-F238E27FC236}">
                <a16:creationId xmlns="" xmlns:a16="http://schemas.microsoft.com/office/drawing/2014/main" id="{93A3924A-2524-4932-93CA-3206F7A1E496}"/>
              </a:ext>
            </a:extLst>
          </p:cNvPr>
          <p:cNvSpPr/>
          <p:nvPr/>
        </p:nvSpPr>
        <p:spPr>
          <a:xfrm>
            <a:off x="6899791" y="1523272"/>
            <a:ext cx="894703" cy="894703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200" b="1">
              <a:solidFill>
                <a:prstClr val="white"/>
              </a:solidFill>
            </a:endParaRPr>
          </a:p>
        </p:txBody>
      </p:sp>
      <p:cxnSp>
        <p:nvCxnSpPr>
          <p:cNvPr id="61" name="직선 연결선 60"/>
          <p:cNvCxnSpPr/>
          <p:nvPr/>
        </p:nvCxnSpPr>
        <p:spPr>
          <a:xfrm>
            <a:off x="1983656" y="2588078"/>
            <a:ext cx="8305403" cy="12377"/>
          </a:xfrm>
          <a:prstGeom prst="line">
            <a:avLst/>
          </a:prstGeom>
          <a:ln>
            <a:solidFill>
              <a:schemeClr val="bg1">
                <a:lumMod val="50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/>
          <p:cNvCxnSpPr/>
          <p:nvPr/>
        </p:nvCxnSpPr>
        <p:spPr>
          <a:xfrm flipV="1">
            <a:off x="3855864" y="2317714"/>
            <a:ext cx="0" cy="1592560"/>
          </a:xfrm>
          <a:prstGeom prst="line">
            <a:avLst/>
          </a:prstGeom>
          <a:ln>
            <a:solidFill>
              <a:schemeClr val="bg1">
                <a:lumMod val="50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/>
          <p:cNvCxnSpPr/>
          <p:nvPr/>
        </p:nvCxnSpPr>
        <p:spPr>
          <a:xfrm flipV="1">
            <a:off x="6224242" y="2352154"/>
            <a:ext cx="0" cy="1592560"/>
          </a:xfrm>
          <a:prstGeom prst="line">
            <a:avLst/>
          </a:prstGeom>
          <a:ln>
            <a:solidFill>
              <a:schemeClr val="bg1">
                <a:lumMod val="50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66"/>
          <p:cNvCxnSpPr/>
          <p:nvPr/>
        </p:nvCxnSpPr>
        <p:spPr>
          <a:xfrm flipV="1">
            <a:off x="8440220" y="2378974"/>
            <a:ext cx="0" cy="1592560"/>
          </a:xfrm>
          <a:prstGeom prst="line">
            <a:avLst/>
          </a:prstGeom>
          <a:ln>
            <a:solidFill>
              <a:schemeClr val="bg1">
                <a:lumMod val="50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타원 76"/>
          <p:cNvSpPr/>
          <p:nvPr/>
        </p:nvSpPr>
        <p:spPr>
          <a:xfrm>
            <a:off x="4571255" y="1600330"/>
            <a:ext cx="817645" cy="817645"/>
          </a:xfrm>
          <a:prstGeom prst="ellipse">
            <a:avLst/>
          </a:prstGeom>
          <a:noFill/>
          <a:ln w="285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prstClr val="white"/>
              </a:solidFill>
            </a:endParaRPr>
          </a:p>
        </p:txBody>
      </p:sp>
      <p:pic>
        <p:nvPicPr>
          <p:cNvPr id="78" name="그림 7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8664" y="1727907"/>
            <a:ext cx="552660" cy="552660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="" xmlns:a16="http://schemas.microsoft.com/office/drawing/2014/main" id="{69B6FFEB-3D42-45C6-A570-B7E5587B6DC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6746" y="1671883"/>
            <a:ext cx="580794" cy="580794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3320061" y="2178919"/>
            <a:ext cx="4251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준</a:t>
            </a:r>
            <a:endParaRPr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5558675" y="2187968"/>
            <a:ext cx="6655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주영</a:t>
            </a:r>
            <a:endParaRPr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7794494" y="2187968"/>
            <a:ext cx="6655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성진</a:t>
            </a:r>
            <a:endParaRPr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9802482" y="2191284"/>
            <a:ext cx="6655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양훈</a:t>
            </a:r>
            <a:endParaRPr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2207413" y="2684467"/>
            <a:ext cx="1394934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관리자 코딩 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/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공지사항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FAQ</a:t>
            </a:r>
          </a:p>
          <a:p>
            <a:pPr algn="ctr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서비스평가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안내게시판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/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/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/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4132484" y="2684468"/>
            <a:ext cx="176362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관리자 코딩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/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개인회원 관리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전문가회원 관리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결제관리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/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8664532" y="2684467"/>
            <a:ext cx="1547218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관리자 코딩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/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통계 차트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로그인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ko-KR" altLang="en-US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마이페이지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등급 관리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ko-KR" altLang="en-US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부관리자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 관리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/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6615117" y="2684467"/>
            <a:ext cx="148309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관리자 코딩 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/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배너관리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카테고리관리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상품관리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70" name="직선 연결선 69"/>
          <p:cNvCxnSpPr/>
          <p:nvPr/>
        </p:nvCxnSpPr>
        <p:spPr>
          <a:xfrm>
            <a:off x="1985715" y="3080656"/>
            <a:ext cx="8305403" cy="12377"/>
          </a:xfrm>
          <a:prstGeom prst="line">
            <a:avLst/>
          </a:prstGeom>
          <a:ln>
            <a:solidFill>
              <a:schemeClr val="bg1">
                <a:lumMod val="50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548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1" name="표 50">
            <a:extLst>
              <a:ext uri="{FF2B5EF4-FFF2-40B4-BE49-F238E27FC236}">
                <a16:creationId xmlns="" xmlns:a16="http://schemas.microsoft.com/office/drawing/2014/main" id="{3B9ED3A5-6358-4977-87E6-501BB8957C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0550877"/>
              </p:ext>
            </p:extLst>
          </p:nvPr>
        </p:nvGraphicFramePr>
        <p:xfrm>
          <a:off x="-1" y="499532"/>
          <a:ext cx="828675" cy="63584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151">
                  <a:extLst>
                    <a:ext uri="{9D8B030D-6E8A-4147-A177-3AD203B41FA5}">
                      <a16:colId xmlns="" xmlns:a16="http://schemas.microsoft.com/office/drawing/2014/main" val="1085562414"/>
                    </a:ext>
                  </a:extLst>
                </a:gridCol>
                <a:gridCol w="771524">
                  <a:extLst>
                    <a:ext uri="{9D8B030D-6E8A-4147-A177-3AD203B41FA5}">
                      <a16:colId xmlns="" xmlns:a16="http://schemas.microsoft.com/office/drawing/2014/main" val="2801271780"/>
                    </a:ext>
                  </a:extLst>
                </a:gridCol>
              </a:tblGrid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목차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998110317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프로젝트 개요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41399603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주제 선정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034079396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B8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프로젝트 계획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9865911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사이트 구성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575254258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Use Case</a:t>
                      </a: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208850021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en-US" altLang="ko-KR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+mn-lt"/>
                          <a:ea typeface="+mn-ea"/>
                          <a:cs typeface="+mn-cs"/>
                        </a:rPr>
                        <a:t>WBS,FBS</a:t>
                      </a:r>
                      <a:endParaRPr kumimoji="0" lang="ko-KR" altLang="en-US" sz="700" b="0" i="0" u="none" strike="noStrike" kern="1200" cap="none" spc="0" normalizeH="0" dirty="0">
                        <a:solidFill>
                          <a:srgbClr val="44546A">
                            <a:lumMod val="75000"/>
                          </a:srgb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673024949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DB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설계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804849840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클래스 다이어그램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889910442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스토리보드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기술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265675496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45EE962D-08DE-45E6-A14E-CD6DAC254383}"/>
              </a:ext>
            </a:extLst>
          </p:cNvPr>
          <p:cNvSpPr/>
          <p:nvPr/>
        </p:nvSpPr>
        <p:spPr>
          <a:xfrm>
            <a:off x="0" y="10869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latinLnBrk="0">
              <a:lnSpc>
                <a:spcPct val="150000"/>
              </a:lnSpc>
              <a:defRPr/>
            </a:pPr>
            <a:r>
              <a:rPr lang="ko-KR" altLang="en-US" sz="2000" b="1" kern="0" dirty="0">
                <a:solidFill>
                  <a:srgbClr val="FA3C71"/>
                </a:solidFill>
                <a:latin typeface="+mn-ea"/>
              </a:rPr>
              <a:t>프로젝트 계획 </a:t>
            </a:r>
            <a:r>
              <a:rPr lang="en-US" altLang="ko-KR" sz="2000" b="1" kern="0" dirty="0">
                <a:solidFill>
                  <a:srgbClr val="FA3C71"/>
                </a:solidFill>
                <a:latin typeface="+mn-ea"/>
              </a:rPr>
              <a:t>– </a:t>
            </a:r>
            <a:r>
              <a:rPr lang="ko-KR" altLang="en-US" sz="2000" b="1" kern="0" dirty="0" err="1">
                <a:solidFill>
                  <a:srgbClr val="FA3C71"/>
                </a:solidFill>
                <a:latin typeface="+mn-ea"/>
              </a:rPr>
              <a:t>주차별</a:t>
            </a:r>
            <a:r>
              <a:rPr lang="ko-KR" altLang="en-US" sz="2000" b="1" kern="0" dirty="0">
                <a:solidFill>
                  <a:srgbClr val="FA3C71"/>
                </a:solidFill>
                <a:latin typeface="+mn-ea"/>
              </a:rPr>
              <a:t> 진행사항 </a:t>
            </a:r>
            <a:r>
              <a:rPr lang="en-US" altLang="ko-KR" sz="2000" b="1" kern="0" dirty="0">
                <a:solidFill>
                  <a:srgbClr val="FA3C71"/>
                </a:solidFill>
                <a:latin typeface="+mn-ea"/>
              </a:rPr>
              <a:t>- </a:t>
            </a:r>
            <a:r>
              <a:rPr lang="ko-KR" altLang="en-US" sz="2000" b="1" kern="0" dirty="0">
                <a:solidFill>
                  <a:srgbClr val="FA3C71"/>
                </a:solidFill>
                <a:latin typeface="+mn-ea"/>
              </a:rPr>
              <a:t>코딩 </a:t>
            </a:r>
            <a:r>
              <a:rPr lang="en-US" altLang="ko-KR" sz="2000" b="1" kern="0" dirty="0">
                <a:solidFill>
                  <a:srgbClr val="FA3C71"/>
                </a:solidFill>
                <a:latin typeface="+mn-ea"/>
              </a:rPr>
              <a:t>(5</a:t>
            </a:r>
            <a:r>
              <a:rPr lang="ko-KR" altLang="en-US" sz="2000" b="1" kern="0" dirty="0">
                <a:solidFill>
                  <a:srgbClr val="FA3C71"/>
                </a:solidFill>
                <a:latin typeface="+mn-ea"/>
              </a:rPr>
              <a:t>주차</a:t>
            </a:r>
            <a:r>
              <a:rPr lang="en-US" altLang="ko-KR" sz="2000" b="1" kern="0" dirty="0">
                <a:solidFill>
                  <a:srgbClr val="FA3C71"/>
                </a:solidFill>
                <a:latin typeface="+mn-ea"/>
              </a:rPr>
              <a:t>)</a:t>
            </a:r>
            <a:endParaRPr lang="ko-KR" altLang="en-US" sz="3600" kern="0" dirty="0">
              <a:solidFill>
                <a:prstClr val="black">
                  <a:lumMod val="75000"/>
                  <a:lumOff val="25000"/>
                </a:prstClr>
              </a:solidFill>
              <a:latin typeface="+mn-ea"/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="" xmlns:a16="http://schemas.microsoft.com/office/drawing/2014/main" id="{5CA66723-1E68-4B3D-BC15-EA8051D9DD21}"/>
              </a:ext>
            </a:extLst>
          </p:cNvPr>
          <p:cNvSpPr/>
          <p:nvPr/>
        </p:nvSpPr>
        <p:spPr>
          <a:xfrm>
            <a:off x="301859" y="123348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prstClr val="white"/>
              </a:solidFill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="" xmlns:a16="http://schemas.microsoft.com/office/drawing/2014/main" id="{ADE64729-725E-4910-BEF5-BD9D2266289C}"/>
              </a:ext>
            </a:extLst>
          </p:cNvPr>
          <p:cNvSpPr/>
          <p:nvPr/>
        </p:nvSpPr>
        <p:spPr>
          <a:xfrm>
            <a:off x="301858" y="187166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prstClr val="white"/>
              </a:solidFill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="" xmlns:a16="http://schemas.microsoft.com/office/drawing/2014/main" id="{357320DD-65FD-4B0B-8A0F-2A2BF13648F6}"/>
              </a:ext>
            </a:extLst>
          </p:cNvPr>
          <p:cNvSpPr/>
          <p:nvPr/>
        </p:nvSpPr>
        <p:spPr>
          <a:xfrm>
            <a:off x="301857" y="2509837"/>
            <a:ext cx="276225" cy="276225"/>
          </a:xfrm>
          <a:prstGeom prst="ellipse">
            <a:avLst/>
          </a:prstGeom>
          <a:solidFill>
            <a:srgbClr val="FF8B8B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prstClr val="white"/>
              </a:solidFill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="" xmlns:a16="http://schemas.microsoft.com/office/drawing/2014/main" id="{82785463-B226-42C5-BFA4-3C7E43936BF9}"/>
              </a:ext>
            </a:extLst>
          </p:cNvPr>
          <p:cNvSpPr/>
          <p:nvPr/>
        </p:nvSpPr>
        <p:spPr>
          <a:xfrm>
            <a:off x="301856" y="314801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prstClr val="white"/>
              </a:solidFill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="" xmlns:a16="http://schemas.microsoft.com/office/drawing/2014/main" id="{B8301A7F-085E-4070-AFFC-1CC2D658C6A6}"/>
              </a:ext>
            </a:extLst>
          </p:cNvPr>
          <p:cNvSpPr/>
          <p:nvPr/>
        </p:nvSpPr>
        <p:spPr>
          <a:xfrm>
            <a:off x="301855" y="378618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prstClr val="white"/>
              </a:solidFill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="" xmlns:a16="http://schemas.microsoft.com/office/drawing/2014/main" id="{DE91D4DF-D0CE-4ED1-A2F1-D3A9250302DB}"/>
              </a:ext>
            </a:extLst>
          </p:cNvPr>
          <p:cNvSpPr/>
          <p:nvPr/>
        </p:nvSpPr>
        <p:spPr>
          <a:xfrm>
            <a:off x="301854" y="442436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prstClr val="white"/>
              </a:solidFill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="" xmlns:a16="http://schemas.microsoft.com/office/drawing/2014/main" id="{4D4D8A87-21E6-4250-B3D6-5F4B965C1092}"/>
              </a:ext>
            </a:extLst>
          </p:cNvPr>
          <p:cNvSpPr/>
          <p:nvPr/>
        </p:nvSpPr>
        <p:spPr>
          <a:xfrm>
            <a:off x="301853" y="506253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prstClr val="white"/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="" xmlns:a16="http://schemas.microsoft.com/office/drawing/2014/main" id="{3C005B5D-F7F1-46CE-936F-1B87B6039B45}"/>
              </a:ext>
            </a:extLst>
          </p:cNvPr>
          <p:cNvSpPr/>
          <p:nvPr/>
        </p:nvSpPr>
        <p:spPr>
          <a:xfrm>
            <a:off x="301852" y="570071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prstClr val="white"/>
              </a:solidFill>
            </a:endParaRPr>
          </a:p>
        </p:txBody>
      </p:sp>
      <p:sp>
        <p:nvSpPr>
          <p:cNvPr id="43" name="타원 42">
            <a:extLst>
              <a:ext uri="{FF2B5EF4-FFF2-40B4-BE49-F238E27FC236}">
                <a16:creationId xmlns="" xmlns:a16="http://schemas.microsoft.com/office/drawing/2014/main" id="{8A87E933-8B41-4D35-AF01-62E1F6E45299}"/>
              </a:ext>
            </a:extLst>
          </p:cNvPr>
          <p:cNvSpPr/>
          <p:nvPr/>
        </p:nvSpPr>
        <p:spPr>
          <a:xfrm>
            <a:off x="301851" y="633888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prstClr val="white"/>
              </a:solidFill>
            </a:endParaRPr>
          </a:p>
        </p:txBody>
      </p:sp>
      <p:sp>
        <p:nvSpPr>
          <p:cNvPr id="44" name="Freeform 36">
            <a:extLst>
              <a:ext uri="{FF2B5EF4-FFF2-40B4-BE49-F238E27FC236}">
                <a16:creationId xmlns="" xmlns:a16="http://schemas.microsoft.com/office/drawing/2014/main" id="{D87C65E8-F279-432A-8669-47ECCA34E4F6}"/>
              </a:ext>
            </a:extLst>
          </p:cNvPr>
          <p:cNvSpPr>
            <a:spLocks noEditPoints="1"/>
          </p:cNvSpPr>
          <p:nvPr/>
        </p:nvSpPr>
        <p:spPr bwMode="auto">
          <a:xfrm>
            <a:off x="389576" y="654843"/>
            <a:ext cx="95342" cy="160356"/>
          </a:xfrm>
          <a:custGeom>
            <a:avLst/>
            <a:gdLst>
              <a:gd name="T0" fmla="*/ 937 w 1926"/>
              <a:gd name="T1" fmla="*/ 3639 h 4045"/>
              <a:gd name="T2" fmla="*/ 893 w 1926"/>
              <a:gd name="T3" fmla="*/ 3665 h 4045"/>
              <a:gd name="T4" fmla="*/ 863 w 1926"/>
              <a:gd name="T5" fmla="*/ 3712 h 4045"/>
              <a:gd name="T6" fmla="*/ 851 w 1926"/>
              <a:gd name="T7" fmla="*/ 3772 h 4045"/>
              <a:gd name="T8" fmla="*/ 863 w 1926"/>
              <a:gd name="T9" fmla="*/ 3832 h 4045"/>
              <a:gd name="T10" fmla="*/ 893 w 1926"/>
              <a:gd name="T11" fmla="*/ 3878 h 4045"/>
              <a:gd name="T12" fmla="*/ 937 w 1926"/>
              <a:gd name="T13" fmla="*/ 3905 h 4045"/>
              <a:gd name="T14" fmla="*/ 988 w 1926"/>
              <a:gd name="T15" fmla="*/ 3905 h 4045"/>
              <a:gd name="T16" fmla="*/ 1033 w 1926"/>
              <a:gd name="T17" fmla="*/ 3878 h 4045"/>
              <a:gd name="T18" fmla="*/ 1064 w 1926"/>
              <a:gd name="T19" fmla="*/ 3832 h 4045"/>
              <a:gd name="T20" fmla="*/ 1075 w 1926"/>
              <a:gd name="T21" fmla="*/ 3772 h 4045"/>
              <a:gd name="T22" fmla="*/ 1064 w 1926"/>
              <a:gd name="T23" fmla="*/ 3712 h 4045"/>
              <a:gd name="T24" fmla="*/ 1033 w 1926"/>
              <a:gd name="T25" fmla="*/ 3665 h 4045"/>
              <a:gd name="T26" fmla="*/ 988 w 1926"/>
              <a:gd name="T27" fmla="*/ 3639 h 4045"/>
              <a:gd name="T28" fmla="*/ 156 w 1926"/>
              <a:gd name="T29" fmla="*/ 434 h 4045"/>
              <a:gd name="T30" fmla="*/ 1770 w 1926"/>
              <a:gd name="T31" fmla="*/ 3540 h 4045"/>
              <a:gd name="T32" fmla="*/ 156 w 1926"/>
              <a:gd name="T33" fmla="*/ 434 h 4045"/>
              <a:gd name="T34" fmla="*/ 716 w 1926"/>
              <a:gd name="T35" fmla="*/ 200 h 4045"/>
              <a:gd name="T36" fmla="*/ 701 w 1926"/>
              <a:gd name="T37" fmla="*/ 217 h 4045"/>
              <a:gd name="T38" fmla="*/ 701 w 1926"/>
              <a:gd name="T39" fmla="*/ 243 h 4045"/>
              <a:gd name="T40" fmla="*/ 716 w 1926"/>
              <a:gd name="T41" fmla="*/ 260 h 4045"/>
              <a:gd name="T42" fmla="*/ 1199 w 1926"/>
              <a:gd name="T43" fmla="*/ 262 h 4045"/>
              <a:gd name="T44" fmla="*/ 1218 w 1926"/>
              <a:gd name="T45" fmla="*/ 254 h 4045"/>
              <a:gd name="T46" fmla="*/ 1226 w 1926"/>
              <a:gd name="T47" fmla="*/ 230 h 4045"/>
              <a:gd name="T48" fmla="*/ 1218 w 1926"/>
              <a:gd name="T49" fmla="*/ 207 h 4045"/>
              <a:gd name="T50" fmla="*/ 1199 w 1926"/>
              <a:gd name="T51" fmla="*/ 197 h 4045"/>
              <a:gd name="T52" fmla="*/ 224 w 1926"/>
              <a:gd name="T53" fmla="*/ 0 h 4045"/>
              <a:gd name="T54" fmla="*/ 1738 w 1926"/>
              <a:gd name="T55" fmla="*/ 4 h 4045"/>
              <a:gd name="T56" fmla="*/ 1805 w 1926"/>
              <a:gd name="T57" fmla="*/ 31 h 4045"/>
              <a:gd name="T58" fmla="*/ 1860 w 1926"/>
              <a:gd name="T59" fmla="*/ 81 h 4045"/>
              <a:gd name="T60" fmla="*/ 1900 w 1926"/>
              <a:gd name="T61" fmla="*/ 148 h 4045"/>
              <a:gd name="T62" fmla="*/ 1923 w 1926"/>
              <a:gd name="T63" fmla="*/ 229 h 4045"/>
              <a:gd name="T64" fmla="*/ 1926 w 1926"/>
              <a:gd name="T65" fmla="*/ 3772 h 4045"/>
              <a:gd name="T66" fmla="*/ 1915 w 1926"/>
              <a:gd name="T67" fmla="*/ 3857 h 4045"/>
              <a:gd name="T68" fmla="*/ 1882 w 1926"/>
              <a:gd name="T69" fmla="*/ 3932 h 4045"/>
              <a:gd name="T70" fmla="*/ 1834 w 1926"/>
              <a:gd name="T71" fmla="*/ 3992 h 4045"/>
              <a:gd name="T72" fmla="*/ 1773 w 1926"/>
              <a:gd name="T73" fmla="*/ 4032 h 4045"/>
              <a:gd name="T74" fmla="*/ 1702 w 1926"/>
              <a:gd name="T75" fmla="*/ 4045 h 4045"/>
              <a:gd name="T76" fmla="*/ 188 w 1926"/>
              <a:gd name="T77" fmla="*/ 4041 h 4045"/>
              <a:gd name="T78" fmla="*/ 122 w 1926"/>
              <a:gd name="T79" fmla="*/ 4014 h 4045"/>
              <a:gd name="T80" fmla="*/ 66 w 1926"/>
              <a:gd name="T81" fmla="*/ 3964 h 4045"/>
              <a:gd name="T82" fmla="*/ 25 w 1926"/>
              <a:gd name="T83" fmla="*/ 3897 h 4045"/>
              <a:gd name="T84" fmla="*/ 3 w 1926"/>
              <a:gd name="T85" fmla="*/ 3816 h 4045"/>
              <a:gd name="T86" fmla="*/ 0 w 1926"/>
              <a:gd name="T87" fmla="*/ 273 h 4045"/>
              <a:gd name="T88" fmla="*/ 12 w 1926"/>
              <a:gd name="T89" fmla="*/ 188 h 4045"/>
              <a:gd name="T90" fmla="*/ 43 w 1926"/>
              <a:gd name="T91" fmla="*/ 113 h 4045"/>
              <a:gd name="T92" fmla="*/ 92 w 1926"/>
              <a:gd name="T93" fmla="*/ 53 h 4045"/>
              <a:gd name="T94" fmla="*/ 154 w 1926"/>
              <a:gd name="T95" fmla="*/ 13 h 4045"/>
              <a:gd name="T96" fmla="*/ 224 w 1926"/>
              <a:gd name="T97" fmla="*/ 0 h 40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926" h="4045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700">
              <a:solidFill>
                <a:prstClr val="black"/>
              </a:solidFill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="" xmlns:a16="http://schemas.microsoft.com/office/drawing/2014/main" id="{5CA66723-1E68-4B3D-BC15-EA8051D9DD21}"/>
              </a:ext>
            </a:extLst>
          </p:cNvPr>
          <p:cNvSpPr/>
          <p:nvPr/>
        </p:nvSpPr>
        <p:spPr>
          <a:xfrm>
            <a:off x="314213" y="64446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prstClr val="white"/>
              </a:solidFill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="" xmlns:a16="http://schemas.microsoft.com/office/drawing/2014/main" id="{956DA584-1093-43A1-B693-DA094AA64831}"/>
              </a:ext>
            </a:extLst>
          </p:cNvPr>
          <p:cNvGrpSpPr/>
          <p:nvPr/>
        </p:nvGrpSpPr>
        <p:grpSpPr>
          <a:xfrm>
            <a:off x="2783303" y="1579967"/>
            <a:ext cx="894703" cy="894703"/>
            <a:chOff x="6444315" y="1406771"/>
            <a:chExt cx="1213018" cy="1213018"/>
          </a:xfrm>
        </p:grpSpPr>
        <p:sp>
          <p:nvSpPr>
            <p:cNvPr id="52" name="타원 51">
              <a:extLst>
                <a:ext uri="{FF2B5EF4-FFF2-40B4-BE49-F238E27FC236}">
                  <a16:creationId xmlns="" xmlns:a16="http://schemas.microsoft.com/office/drawing/2014/main" id="{B75DDB03-DD81-4193-AF56-390BA6741C00}"/>
                </a:ext>
              </a:extLst>
            </p:cNvPr>
            <p:cNvSpPr/>
            <p:nvPr/>
          </p:nvSpPr>
          <p:spPr>
            <a:xfrm>
              <a:off x="6444315" y="1406771"/>
              <a:ext cx="1213018" cy="121301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200" b="1">
                <a:solidFill>
                  <a:prstClr val="white"/>
                </a:solidFill>
              </a:endParaRPr>
            </a:p>
          </p:txBody>
        </p:sp>
        <p:pic>
          <p:nvPicPr>
            <p:cNvPr id="53" name="그림 52">
              <a:extLst>
                <a:ext uri="{FF2B5EF4-FFF2-40B4-BE49-F238E27FC236}">
                  <a16:creationId xmlns="" xmlns:a16="http://schemas.microsoft.com/office/drawing/2014/main" id="{73F2EAF2-B2C6-41E7-942A-27FCC361A4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10419" y="1572875"/>
              <a:ext cx="880809" cy="880809"/>
            </a:xfrm>
            <a:prstGeom prst="rect">
              <a:avLst/>
            </a:prstGeom>
          </p:spPr>
        </p:pic>
      </p:grpSp>
      <p:grpSp>
        <p:nvGrpSpPr>
          <p:cNvPr id="54" name="그룹 53">
            <a:extLst>
              <a:ext uri="{FF2B5EF4-FFF2-40B4-BE49-F238E27FC236}">
                <a16:creationId xmlns="" xmlns:a16="http://schemas.microsoft.com/office/drawing/2014/main" id="{9BC17D70-3A73-49CF-BEB9-6ECEDBC034DE}"/>
              </a:ext>
            </a:extLst>
          </p:cNvPr>
          <p:cNvGrpSpPr/>
          <p:nvPr/>
        </p:nvGrpSpPr>
        <p:grpSpPr>
          <a:xfrm>
            <a:off x="8562622" y="1522301"/>
            <a:ext cx="894703" cy="894703"/>
            <a:chOff x="8820797" y="3922421"/>
            <a:chExt cx="1213018" cy="1213018"/>
          </a:xfrm>
        </p:grpSpPr>
        <p:sp>
          <p:nvSpPr>
            <p:cNvPr id="55" name="타원 54">
              <a:extLst>
                <a:ext uri="{FF2B5EF4-FFF2-40B4-BE49-F238E27FC236}">
                  <a16:creationId xmlns="" xmlns:a16="http://schemas.microsoft.com/office/drawing/2014/main" id="{B3DC670B-1B9C-4CF0-8F82-034E6D8D1C2D}"/>
                </a:ext>
              </a:extLst>
            </p:cNvPr>
            <p:cNvSpPr/>
            <p:nvPr/>
          </p:nvSpPr>
          <p:spPr>
            <a:xfrm>
              <a:off x="8820797" y="3922421"/>
              <a:ext cx="1213018" cy="121301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200" b="1">
                <a:solidFill>
                  <a:prstClr val="white"/>
                </a:solidFill>
              </a:endParaRPr>
            </a:p>
          </p:txBody>
        </p:sp>
        <p:pic>
          <p:nvPicPr>
            <p:cNvPr id="56" name="그림 55">
              <a:extLst>
                <a:ext uri="{FF2B5EF4-FFF2-40B4-BE49-F238E27FC236}">
                  <a16:creationId xmlns="" xmlns:a16="http://schemas.microsoft.com/office/drawing/2014/main" id="{69B6FFEB-3D42-45C6-A570-B7E5587B6D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33591" y="4135216"/>
              <a:ext cx="787427" cy="787427"/>
            </a:xfrm>
            <a:prstGeom prst="rect">
              <a:avLst/>
            </a:prstGeom>
          </p:spPr>
        </p:pic>
      </p:grpSp>
      <p:cxnSp>
        <p:nvCxnSpPr>
          <p:cNvPr id="61" name="직선 연결선 60"/>
          <p:cNvCxnSpPr/>
          <p:nvPr/>
        </p:nvCxnSpPr>
        <p:spPr>
          <a:xfrm>
            <a:off x="1983656" y="2588078"/>
            <a:ext cx="8305403" cy="12377"/>
          </a:xfrm>
          <a:prstGeom prst="line">
            <a:avLst/>
          </a:prstGeom>
          <a:ln>
            <a:solidFill>
              <a:schemeClr val="bg1">
                <a:lumMod val="50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/>
          <p:cNvCxnSpPr/>
          <p:nvPr/>
        </p:nvCxnSpPr>
        <p:spPr>
          <a:xfrm flipV="1">
            <a:off x="4576056" y="2317714"/>
            <a:ext cx="0" cy="1592560"/>
          </a:xfrm>
          <a:prstGeom prst="line">
            <a:avLst/>
          </a:prstGeom>
          <a:ln>
            <a:solidFill>
              <a:schemeClr val="bg1">
                <a:lumMod val="50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66"/>
          <p:cNvCxnSpPr/>
          <p:nvPr/>
        </p:nvCxnSpPr>
        <p:spPr>
          <a:xfrm flipV="1">
            <a:off x="7516796" y="2378974"/>
            <a:ext cx="0" cy="1592560"/>
          </a:xfrm>
          <a:prstGeom prst="line">
            <a:avLst/>
          </a:prstGeom>
          <a:ln>
            <a:solidFill>
              <a:schemeClr val="bg1">
                <a:lumMod val="50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타원 76"/>
          <p:cNvSpPr/>
          <p:nvPr/>
        </p:nvSpPr>
        <p:spPr>
          <a:xfrm>
            <a:off x="5653919" y="1600330"/>
            <a:ext cx="817645" cy="817645"/>
          </a:xfrm>
          <a:prstGeom prst="ellipse">
            <a:avLst/>
          </a:prstGeom>
          <a:noFill/>
          <a:ln w="285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prstClr val="white"/>
              </a:solidFill>
            </a:endParaRPr>
          </a:p>
        </p:txBody>
      </p:sp>
      <p:pic>
        <p:nvPicPr>
          <p:cNvPr id="78" name="그림 7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328" y="1727907"/>
            <a:ext cx="552660" cy="552660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3783717" y="2178919"/>
            <a:ext cx="4251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준</a:t>
            </a:r>
            <a:endParaRPr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6550721" y="2187968"/>
            <a:ext cx="6655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주영</a:t>
            </a:r>
            <a:endParaRPr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9518076" y="2191284"/>
            <a:ext cx="6655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양훈</a:t>
            </a:r>
            <a:endParaRPr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1830632" y="2684467"/>
            <a:ext cx="2675732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메인화면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 링크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상세 구현 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/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공지사항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FAQ</a:t>
            </a:r>
          </a:p>
          <a:p>
            <a:pPr algn="ctr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회사정보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서비스 소개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구매안내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판매안내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/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/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4867081" y="2684468"/>
            <a:ext cx="236090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메인화면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 디자인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/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TOP,BOTTOM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템플릿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전체 상품 검색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카테고리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상품목록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/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7678577" y="2684467"/>
            <a:ext cx="2675732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메인화면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 링크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상세 구현 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/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관리자 화면 정리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관리자 화면 </a:t>
            </a:r>
            <a:r>
              <a:rPr lang="ko-KR" altLang="en-US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인터셉터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로그인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회원가입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로그 기록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70" name="직선 연결선 69"/>
          <p:cNvCxnSpPr/>
          <p:nvPr/>
        </p:nvCxnSpPr>
        <p:spPr>
          <a:xfrm>
            <a:off x="1985715" y="3080656"/>
            <a:ext cx="8305403" cy="12377"/>
          </a:xfrm>
          <a:prstGeom prst="line">
            <a:avLst/>
          </a:prstGeom>
          <a:ln>
            <a:solidFill>
              <a:schemeClr val="bg1">
                <a:lumMod val="50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8952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1" name="표 50">
            <a:extLst>
              <a:ext uri="{FF2B5EF4-FFF2-40B4-BE49-F238E27FC236}">
                <a16:creationId xmlns="" xmlns:a16="http://schemas.microsoft.com/office/drawing/2014/main" id="{3B9ED3A5-6358-4977-87E6-501BB8957C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2966014"/>
              </p:ext>
            </p:extLst>
          </p:nvPr>
        </p:nvGraphicFramePr>
        <p:xfrm>
          <a:off x="-1" y="499532"/>
          <a:ext cx="828675" cy="63584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151">
                  <a:extLst>
                    <a:ext uri="{9D8B030D-6E8A-4147-A177-3AD203B41FA5}">
                      <a16:colId xmlns="" xmlns:a16="http://schemas.microsoft.com/office/drawing/2014/main" val="1085562414"/>
                    </a:ext>
                  </a:extLst>
                </a:gridCol>
                <a:gridCol w="771524">
                  <a:extLst>
                    <a:ext uri="{9D8B030D-6E8A-4147-A177-3AD203B41FA5}">
                      <a16:colId xmlns="" xmlns:a16="http://schemas.microsoft.com/office/drawing/2014/main" val="2801271780"/>
                    </a:ext>
                  </a:extLst>
                </a:gridCol>
              </a:tblGrid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목차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998110317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프로젝트 개요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41399603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주제 선정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034079396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B8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프로젝트 계획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9865911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사이트 구성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575254258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Use Case</a:t>
                      </a: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208850021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en-US" altLang="ko-KR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+mn-lt"/>
                          <a:ea typeface="+mn-ea"/>
                          <a:cs typeface="+mn-cs"/>
                        </a:rPr>
                        <a:t>WBS,FBS</a:t>
                      </a:r>
                      <a:endParaRPr kumimoji="0" lang="ko-KR" altLang="en-US" sz="700" b="0" i="0" u="none" strike="noStrike" kern="1200" cap="none" spc="0" normalizeH="0" dirty="0">
                        <a:solidFill>
                          <a:srgbClr val="44546A">
                            <a:lumMod val="75000"/>
                          </a:srgb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673024949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DB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설계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804849840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클래스 다이어그램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889910442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스토리보드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기술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265675496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45EE962D-08DE-45E6-A14E-CD6DAC254383}"/>
              </a:ext>
            </a:extLst>
          </p:cNvPr>
          <p:cNvSpPr/>
          <p:nvPr/>
        </p:nvSpPr>
        <p:spPr>
          <a:xfrm>
            <a:off x="0" y="10869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latinLnBrk="0">
              <a:lnSpc>
                <a:spcPct val="150000"/>
              </a:lnSpc>
              <a:defRPr/>
            </a:pPr>
            <a:r>
              <a:rPr lang="ko-KR" altLang="en-US" sz="2000" b="1" kern="0" dirty="0">
                <a:solidFill>
                  <a:srgbClr val="FA3C71"/>
                </a:solidFill>
                <a:latin typeface="+mn-ea"/>
              </a:rPr>
              <a:t>프로젝트 계획 </a:t>
            </a:r>
            <a:r>
              <a:rPr lang="en-US" altLang="ko-KR" sz="2000" b="1" kern="0" dirty="0">
                <a:solidFill>
                  <a:srgbClr val="FA3C71"/>
                </a:solidFill>
                <a:latin typeface="+mn-ea"/>
              </a:rPr>
              <a:t>– </a:t>
            </a:r>
            <a:r>
              <a:rPr lang="ko-KR" altLang="en-US" sz="2000" b="1" kern="0" dirty="0" err="1">
                <a:solidFill>
                  <a:srgbClr val="FA3C71"/>
                </a:solidFill>
                <a:latin typeface="+mn-ea"/>
              </a:rPr>
              <a:t>주차별</a:t>
            </a:r>
            <a:r>
              <a:rPr lang="ko-KR" altLang="en-US" sz="2000" b="1" kern="0" dirty="0">
                <a:solidFill>
                  <a:srgbClr val="FA3C71"/>
                </a:solidFill>
                <a:latin typeface="+mn-ea"/>
              </a:rPr>
              <a:t> 진행사항 </a:t>
            </a:r>
            <a:r>
              <a:rPr lang="en-US" altLang="ko-KR" sz="2000" b="1" kern="0" dirty="0">
                <a:solidFill>
                  <a:srgbClr val="FA3C71"/>
                </a:solidFill>
                <a:latin typeface="+mn-ea"/>
              </a:rPr>
              <a:t>- </a:t>
            </a:r>
            <a:r>
              <a:rPr lang="ko-KR" altLang="en-US" sz="2000" b="1" kern="0" dirty="0">
                <a:solidFill>
                  <a:srgbClr val="FA3C71"/>
                </a:solidFill>
                <a:latin typeface="+mn-ea"/>
              </a:rPr>
              <a:t>코딩 </a:t>
            </a:r>
            <a:r>
              <a:rPr lang="en-US" altLang="ko-KR" sz="2000" b="1" kern="0" dirty="0">
                <a:solidFill>
                  <a:srgbClr val="FA3C71"/>
                </a:solidFill>
                <a:latin typeface="+mn-ea"/>
              </a:rPr>
              <a:t>(6</a:t>
            </a:r>
            <a:r>
              <a:rPr lang="ko-KR" altLang="en-US" sz="2000" b="1" kern="0" dirty="0">
                <a:solidFill>
                  <a:srgbClr val="FA3C71"/>
                </a:solidFill>
                <a:latin typeface="+mn-ea"/>
              </a:rPr>
              <a:t>주차</a:t>
            </a:r>
            <a:r>
              <a:rPr lang="en-US" altLang="ko-KR" sz="2000" b="1" kern="0" dirty="0">
                <a:solidFill>
                  <a:srgbClr val="FA3C71"/>
                </a:solidFill>
                <a:latin typeface="+mn-ea"/>
              </a:rPr>
              <a:t>)</a:t>
            </a:r>
            <a:endParaRPr lang="ko-KR" altLang="en-US" sz="3600" kern="0" dirty="0">
              <a:solidFill>
                <a:prstClr val="black">
                  <a:lumMod val="75000"/>
                  <a:lumOff val="25000"/>
                </a:prstClr>
              </a:solidFill>
              <a:latin typeface="+mn-ea"/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="" xmlns:a16="http://schemas.microsoft.com/office/drawing/2014/main" id="{5CA66723-1E68-4B3D-BC15-EA8051D9DD21}"/>
              </a:ext>
            </a:extLst>
          </p:cNvPr>
          <p:cNvSpPr/>
          <p:nvPr/>
        </p:nvSpPr>
        <p:spPr>
          <a:xfrm>
            <a:off x="301859" y="123348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prstClr val="white"/>
              </a:solidFill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="" xmlns:a16="http://schemas.microsoft.com/office/drawing/2014/main" id="{ADE64729-725E-4910-BEF5-BD9D2266289C}"/>
              </a:ext>
            </a:extLst>
          </p:cNvPr>
          <p:cNvSpPr/>
          <p:nvPr/>
        </p:nvSpPr>
        <p:spPr>
          <a:xfrm>
            <a:off x="301858" y="187166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prstClr val="white"/>
              </a:solidFill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="" xmlns:a16="http://schemas.microsoft.com/office/drawing/2014/main" id="{357320DD-65FD-4B0B-8A0F-2A2BF13648F6}"/>
              </a:ext>
            </a:extLst>
          </p:cNvPr>
          <p:cNvSpPr/>
          <p:nvPr/>
        </p:nvSpPr>
        <p:spPr>
          <a:xfrm>
            <a:off x="301857" y="2509837"/>
            <a:ext cx="276225" cy="276225"/>
          </a:xfrm>
          <a:prstGeom prst="ellipse">
            <a:avLst/>
          </a:prstGeom>
          <a:solidFill>
            <a:srgbClr val="FF8B8B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prstClr val="white"/>
              </a:solidFill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="" xmlns:a16="http://schemas.microsoft.com/office/drawing/2014/main" id="{82785463-B226-42C5-BFA4-3C7E43936BF9}"/>
              </a:ext>
            </a:extLst>
          </p:cNvPr>
          <p:cNvSpPr/>
          <p:nvPr/>
        </p:nvSpPr>
        <p:spPr>
          <a:xfrm>
            <a:off x="301856" y="314801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prstClr val="white"/>
              </a:solidFill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="" xmlns:a16="http://schemas.microsoft.com/office/drawing/2014/main" id="{B8301A7F-085E-4070-AFFC-1CC2D658C6A6}"/>
              </a:ext>
            </a:extLst>
          </p:cNvPr>
          <p:cNvSpPr/>
          <p:nvPr/>
        </p:nvSpPr>
        <p:spPr>
          <a:xfrm>
            <a:off x="301855" y="378618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prstClr val="white"/>
              </a:solidFill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="" xmlns:a16="http://schemas.microsoft.com/office/drawing/2014/main" id="{DE91D4DF-D0CE-4ED1-A2F1-D3A9250302DB}"/>
              </a:ext>
            </a:extLst>
          </p:cNvPr>
          <p:cNvSpPr/>
          <p:nvPr/>
        </p:nvSpPr>
        <p:spPr>
          <a:xfrm>
            <a:off x="301854" y="442436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prstClr val="white"/>
              </a:solidFill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="" xmlns:a16="http://schemas.microsoft.com/office/drawing/2014/main" id="{4D4D8A87-21E6-4250-B3D6-5F4B965C1092}"/>
              </a:ext>
            </a:extLst>
          </p:cNvPr>
          <p:cNvSpPr/>
          <p:nvPr/>
        </p:nvSpPr>
        <p:spPr>
          <a:xfrm>
            <a:off x="301853" y="506253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prstClr val="white"/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="" xmlns:a16="http://schemas.microsoft.com/office/drawing/2014/main" id="{3C005B5D-F7F1-46CE-936F-1B87B6039B45}"/>
              </a:ext>
            </a:extLst>
          </p:cNvPr>
          <p:cNvSpPr/>
          <p:nvPr/>
        </p:nvSpPr>
        <p:spPr>
          <a:xfrm>
            <a:off x="301852" y="570071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prstClr val="white"/>
              </a:solidFill>
            </a:endParaRPr>
          </a:p>
        </p:txBody>
      </p:sp>
      <p:sp>
        <p:nvSpPr>
          <p:cNvPr id="43" name="타원 42">
            <a:extLst>
              <a:ext uri="{FF2B5EF4-FFF2-40B4-BE49-F238E27FC236}">
                <a16:creationId xmlns="" xmlns:a16="http://schemas.microsoft.com/office/drawing/2014/main" id="{8A87E933-8B41-4D35-AF01-62E1F6E45299}"/>
              </a:ext>
            </a:extLst>
          </p:cNvPr>
          <p:cNvSpPr/>
          <p:nvPr/>
        </p:nvSpPr>
        <p:spPr>
          <a:xfrm>
            <a:off x="301851" y="633888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prstClr val="white"/>
              </a:solidFill>
            </a:endParaRPr>
          </a:p>
        </p:txBody>
      </p:sp>
      <p:sp>
        <p:nvSpPr>
          <p:cNvPr id="44" name="Freeform 36">
            <a:extLst>
              <a:ext uri="{FF2B5EF4-FFF2-40B4-BE49-F238E27FC236}">
                <a16:creationId xmlns="" xmlns:a16="http://schemas.microsoft.com/office/drawing/2014/main" id="{D87C65E8-F279-432A-8669-47ECCA34E4F6}"/>
              </a:ext>
            </a:extLst>
          </p:cNvPr>
          <p:cNvSpPr>
            <a:spLocks noEditPoints="1"/>
          </p:cNvSpPr>
          <p:nvPr/>
        </p:nvSpPr>
        <p:spPr bwMode="auto">
          <a:xfrm>
            <a:off x="389576" y="654843"/>
            <a:ext cx="95342" cy="160356"/>
          </a:xfrm>
          <a:custGeom>
            <a:avLst/>
            <a:gdLst>
              <a:gd name="T0" fmla="*/ 937 w 1926"/>
              <a:gd name="T1" fmla="*/ 3639 h 4045"/>
              <a:gd name="T2" fmla="*/ 893 w 1926"/>
              <a:gd name="T3" fmla="*/ 3665 h 4045"/>
              <a:gd name="T4" fmla="*/ 863 w 1926"/>
              <a:gd name="T5" fmla="*/ 3712 h 4045"/>
              <a:gd name="T6" fmla="*/ 851 w 1926"/>
              <a:gd name="T7" fmla="*/ 3772 h 4045"/>
              <a:gd name="T8" fmla="*/ 863 w 1926"/>
              <a:gd name="T9" fmla="*/ 3832 h 4045"/>
              <a:gd name="T10" fmla="*/ 893 w 1926"/>
              <a:gd name="T11" fmla="*/ 3878 h 4045"/>
              <a:gd name="T12" fmla="*/ 937 w 1926"/>
              <a:gd name="T13" fmla="*/ 3905 h 4045"/>
              <a:gd name="T14" fmla="*/ 988 w 1926"/>
              <a:gd name="T15" fmla="*/ 3905 h 4045"/>
              <a:gd name="T16" fmla="*/ 1033 w 1926"/>
              <a:gd name="T17" fmla="*/ 3878 h 4045"/>
              <a:gd name="T18" fmla="*/ 1064 w 1926"/>
              <a:gd name="T19" fmla="*/ 3832 h 4045"/>
              <a:gd name="T20" fmla="*/ 1075 w 1926"/>
              <a:gd name="T21" fmla="*/ 3772 h 4045"/>
              <a:gd name="T22" fmla="*/ 1064 w 1926"/>
              <a:gd name="T23" fmla="*/ 3712 h 4045"/>
              <a:gd name="T24" fmla="*/ 1033 w 1926"/>
              <a:gd name="T25" fmla="*/ 3665 h 4045"/>
              <a:gd name="T26" fmla="*/ 988 w 1926"/>
              <a:gd name="T27" fmla="*/ 3639 h 4045"/>
              <a:gd name="T28" fmla="*/ 156 w 1926"/>
              <a:gd name="T29" fmla="*/ 434 h 4045"/>
              <a:gd name="T30" fmla="*/ 1770 w 1926"/>
              <a:gd name="T31" fmla="*/ 3540 h 4045"/>
              <a:gd name="T32" fmla="*/ 156 w 1926"/>
              <a:gd name="T33" fmla="*/ 434 h 4045"/>
              <a:gd name="T34" fmla="*/ 716 w 1926"/>
              <a:gd name="T35" fmla="*/ 200 h 4045"/>
              <a:gd name="T36" fmla="*/ 701 w 1926"/>
              <a:gd name="T37" fmla="*/ 217 h 4045"/>
              <a:gd name="T38" fmla="*/ 701 w 1926"/>
              <a:gd name="T39" fmla="*/ 243 h 4045"/>
              <a:gd name="T40" fmla="*/ 716 w 1926"/>
              <a:gd name="T41" fmla="*/ 260 h 4045"/>
              <a:gd name="T42" fmla="*/ 1199 w 1926"/>
              <a:gd name="T43" fmla="*/ 262 h 4045"/>
              <a:gd name="T44" fmla="*/ 1218 w 1926"/>
              <a:gd name="T45" fmla="*/ 254 h 4045"/>
              <a:gd name="T46" fmla="*/ 1226 w 1926"/>
              <a:gd name="T47" fmla="*/ 230 h 4045"/>
              <a:gd name="T48" fmla="*/ 1218 w 1926"/>
              <a:gd name="T49" fmla="*/ 207 h 4045"/>
              <a:gd name="T50" fmla="*/ 1199 w 1926"/>
              <a:gd name="T51" fmla="*/ 197 h 4045"/>
              <a:gd name="T52" fmla="*/ 224 w 1926"/>
              <a:gd name="T53" fmla="*/ 0 h 4045"/>
              <a:gd name="T54" fmla="*/ 1738 w 1926"/>
              <a:gd name="T55" fmla="*/ 4 h 4045"/>
              <a:gd name="T56" fmla="*/ 1805 w 1926"/>
              <a:gd name="T57" fmla="*/ 31 h 4045"/>
              <a:gd name="T58" fmla="*/ 1860 w 1926"/>
              <a:gd name="T59" fmla="*/ 81 h 4045"/>
              <a:gd name="T60" fmla="*/ 1900 w 1926"/>
              <a:gd name="T61" fmla="*/ 148 h 4045"/>
              <a:gd name="T62" fmla="*/ 1923 w 1926"/>
              <a:gd name="T63" fmla="*/ 229 h 4045"/>
              <a:gd name="T64" fmla="*/ 1926 w 1926"/>
              <a:gd name="T65" fmla="*/ 3772 h 4045"/>
              <a:gd name="T66" fmla="*/ 1915 w 1926"/>
              <a:gd name="T67" fmla="*/ 3857 h 4045"/>
              <a:gd name="T68" fmla="*/ 1882 w 1926"/>
              <a:gd name="T69" fmla="*/ 3932 h 4045"/>
              <a:gd name="T70" fmla="*/ 1834 w 1926"/>
              <a:gd name="T71" fmla="*/ 3992 h 4045"/>
              <a:gd name="T72" fmla="*/ 1773 w 1926"/>
              <a:gd name="T73" fmla="*/ 4032 h 4045"/>
              <a:gd name="T74" fmla="*/ 1702 w 1926"/>
              <a:gd name="T75" fmla="*/ 4045 h 4045"/>
              <a:gd name="T76" fmla="*/ 188 w 1926"/>
              <a:gd name="T77" fmla="*/ 4041 h 4045"/>
              <a:gd name="T78" fmla="*/ 122 w 1926"/>
              <a:gd name="T79" fmla="*/ 4014 h 4045"/>
              <a:gd name="T80" fmla="*/ 66 w 1926"/>
              <a:gd name="T81" fmla="*/ 3964 h 4045"/>
              <a:gd name="T82" fmla="*/ 25 w 1926"/>
              <a:gd name="T83" fmla="*/ 3897 h 4045"/>
              <a:gd name="T84" fmla="*/ 3 w 1926"/>
              <a:gd name="T85" fmla="*/ 3816 h 4045"/>
              <a:gd name="T86" fmla="*/ 0 w 1926"/>
              <a:gd name="T87" fmla="*/ 273 h 4045"/>
              <a:gd name="T88" fmla="*/ 12 w 1926"/>
              <a:gd name="T89" fmla="*/ 188 h 4045"/>
              <a:gd name="T90" fmla="*/ 43 w 1926"/>
              <a:gd name="T91" fmla="*/ 113 h 4045"/>
              <a:gd name="T92" fmla="*/ 92 w 1926"/>
              <a:gd name="T93" fmla="*/ 53 h 4045"/>
              <a:gd name="T94" fmla="*/ 154 w 1926"/>
              <a:gd name="T95" fmla="*/ 13 h 4045"/>
              <a:gd name="T96" fmla="*/ 224 w 1926"/>
              <a:gd name="T97" fmla="*/ 0 h 40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926" h="4045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700">
              <a:solidFill>
                <a:prstClr val="black"/>
              </a:solidFill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="" xmlns:a16="http://schemas.microsoft.com/office/drawing/2014/main" id="{5CA66723-1E68-4B3D-BC15-EA8051D9DD21}"/>
              </a:ext>
            </a:extLst>
          </p:cNvPr>
          <p:cNvSpPr/>
          <p:nvPr/>
        </p:nvSpPr>
        <p:spPr>
          <a:xfrm>
            <a:off x="314213" y="64446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prstClr val="white"/>
              </a:solidFill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="" xmlns:a16="http://schemas.microsoft.com/office/drawing/2014/main" id="{956DA584-1093-43A1-B693-DA094AA64831}"/>
              </a:ext>
            </a:extLst>
          </p:cNvPr>
          <p:cNvGrpSpPr/>
          <p:nvPr/>
        </p:nvGrpSpPr>
        <p:grpSpPr>
          <a:xfrm>
            <a:off x="2783303" y="1579967"/>
            <a:ext cx="894703" cy="894703"/>
            <a:chOff x="6444315" y="1406771"/>
            <a:chExt cx="1213018" cy="1213018"/>
          </a:xfrm>
        </p:grpSpPr>
        <p:sp>
          <p:nvSpPr>
            <p:cNvPr id="52" name="타원 51">
              <a:extLst>
                <a:ext uri="{FF2B5EF4-FFF2-40B4-BE49-F238E27FC236}">
                  <a16:creationId xmlns="" xmlns:a16="http://schemas.microsoft.com/office/drawing/2014/main" id="{B75DDB03-DD81-4193-AF56-390BA6741C00}"/>
                </a:ext>
              </a:extLst>
            </p:cNvPr>
            <p:cNvSpPr/>
            <p:nvPr/>
          </p:nvSpPr>
          <p:spPr>
            <a:xfrm>
              <a:off x="6444315" y="1406771"/>
              <a:ext cx="1213018" cy="121301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200" b="1">
                <a:solidFill>
                  <a:prstClr val="white"/>
                </a:solidFill>
              </a:endParaRPr>
            </a:p>
          </p:txBody>
        </p:sp>
        <p:pic>
          <p:nvPicPr>
            <p:cNvPr id="53" name="그림 52">
              <a:extLst>
                <a:ext uri="{FF2B5EF4-FFF2-40B4-BE49-F238E27FC236}">
                  <a16:creationId xmlns="" xmlns:a16="http://schemas.microsoft.com/office/drawing/2014/main" id="{73F2EAF2-B2C6-41E7-942A-27FCC361A4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10419" y="1572875"/>
              <a:ext cx="880809" cy="880809"/>
            </a:xfrm>
            <a:prstGeom prst="rect">
              <a:avLst/>
            </a:prstGeom>
          </p:spPr>
        </p:pic>
      </p:grpSp>
      <p:grpSp>
        <p:nvGrpSpPr>
          <p:cNvPr id="54" name="그룹 53">
            <a:extLst>
              <a:ext uri="{FF2B5EF4-FFF2-40B4-BE49-F238E27FC236}">
                <a16:creationId xmlns="" xmlns:a16="http://schemas.microsoft.com/office/drawing/2014/main" id="{9BC17D70-3A73-49CF-BEB9-6ECEDBC034DE}"/>
              </a:ext>
            </a:extLst>
          </p:cNvPr>
          <p:cNvGrpSpPr/>
          <p:nvPr/>
        </p:nvGrpSpPr>
        <p:grpSpPr>
          <a:xfrm>
            <a:off x="8562622" y="1522301"/>
            <a:ext cx="894703" cy="894703"/>
            <a:chOff x="8820797" y="3922421"/>
            <a:chExt cx="1213018" cy="1213018"/>
          </a:xfrm>
        </p:grpSpPr>
        <p:sp>
          <p:nvSpPr>
            <p:cNvPr id="55" name="타원 54">
              <a:extLst>
                <a:ext uri="{FF2B5EF4-FFF2-40B4-BE49-F238E27FC236}">
                  <a16:creationId xmlns="" xmlns:a16="http://schemas.microsoft.com/office/drawing/2014/main" id="{B3DC670B-1B9C-4CF0-8F82-034E6D8D1C2D}"/>
                </a:ext>
              </a:extLst>
            </p:cNvPr>
            <p:cNvSpPr/>
            <p:nvPr/>
          </p:nvSpPr>
          <p:spPr>
            <a:xfrm>
              <a:off x="8820797" y="3922421"/>
              <a:ext cx="1213018" cy="121301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200" b="1">
                <a:solidFill>
                  <a:prstClr val="white"/>
                </a:solidFill>
              </a:endParaRPr>
            </a:p>
          </p:txBody>
        </p:sp>
        <p:pic>
          <p:nvPicPr>
            <p:cNvPr id="56" name="그림 55">
              <a:extLst>
                <a:ext uri="{FF2B5EF4-FFF2-40B4-BE49-F238E27FC236}">
                  <a16:creationId xmlns="" xmlns:a16="http://schemas.microsoft.com/office/drawing/2014/main" id="{69B6FFEB-3D42-45C6-A570-B7E5587B6D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33591" y="4135216"/>
              <a:ext cx="787427" cy="787427"/>
            </a:xfrm>
            <a:prstGeom prst="rect">
              <a:avLst/>
            </a:prstGeom>
          </p:spPr>
        </p:pic>
      </p:grpSp>
      <p:cxnSp>
        <p:nvCxnSpPr>
          <p:cNvPr id="61" name="직선 연결선 60"/>
          <p:cNvCxnSpPr/>
          <p:nvPr/>
        </p:nvCxnSpPr>
        <p:spPr>
          <a:xfrm>
            <a:off x="1983656" y="2588078"/>
            <a:ext cx="8305403" cy="12377"/>
          </a:xfrm>
          <a:prstGeom prst="line">
            <a:avLst/>
          </a:prstGeom>
          <a:ln>
            <a:solidFill>
              <a:schemeClr val="bg1">
                <a:lumMod val="50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/>
          <p:cNvCxnSpPr/>
          <p:nvPr/>
        </p:nvCxnSpPr>
        <p:spPr>
          <a:xfrm flipV="1">
            <a:off x="4576056" y="2317714"/>
            <a:ext cx="0" cy="1592560"/>
          </a:xfrm>
          <a:prstGeom prst="line">
            <a:avLst/>
          </a:prstGeom>
          <a:ln>
            <a:solidFill>
              <a:schemeClr val="bg1">
                <a:lumMod val="50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66"/>
          <p:cNvCxnSpPr/>
          <p:nvPr/>
        </p:nvCxnSpPr>
        <p:spPr>
          <a:xfrm flipV="1">
            <a:off x="7516796" y="2378974"/>
            <a:ext cx="0" cy="1592560"/>
          </a:xfrm>
          <a:prstGeom prst="line">
            <a:avLst/>
          </a:prstGeom>
          <a:ln>
            <a:solidFill>
              <a:schemeClr val="bg1">
                <a:lumMod val="50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타원 76"/>
          <p:cNvSpPr/>
          <p:nvPr/>
        </p:nvSpPr>
        <p:spPr>
          <a:xfrm>
            <a:off x="5653919" y="1600330"/>
            <a:ext cx="817645" cy="817645"/>
          </a:xfrm>
          <a:prstGeom prst="ellipse">
            <a:avLst/>
          </a:prstGeom>
          <a:noFill/>
          <a:ln w="285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prstClr val="white"/>
              </a:solidFill>
            </a:endParaRPr>
          </a:p>
        </p:txBody>
      </p:sp>
      <p:pic>
        <p:nvPicPr>
          <p:cNvPr id="78" name="그림 7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328" y="1727907"/>
            <a:ext cx="552660" cy="552660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3783717" y="2178919"/>
            <a:ext cx="4251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준</a:t>
            </a:r>
            <a:endParaRPr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6550721" y="2187968"/>
            <a:ext cx="6655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주영</a:t>
            </a:r>
            <a:endParaRPr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9518076" y="2191284"/>
            <a:ext cx="6655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양훈</a:t>
            </a:r>
            <a:endParaRPr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1916395" y="2684467"/>
            <a:ext cx="2504212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마이페이지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/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ko-KR" altLang="en-US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즐겨찾기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최근 본 서비스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알림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신고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)</a:t>
            </a:r>
          </a:p>
          <a:p>
            <a:pPr algn="ctr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상품상세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디자인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,</a:t>
            </a:r>
            <a:r>
              <a:rPr lang="ko-KR" altLang="en-US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즐겨찾기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신고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)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5133661" y="2684468"/>
            <a:ext cx="182774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전문가 등록 구현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/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기본정보 등록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프로필 등록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/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8210774" y="2684467"/>
            <a:ext cx="161133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회원 기능 구현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/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회원 정보수정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쪽지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,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파일전송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자료실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70" name="직선 연결선 69"/>
          <p:cNvCxnSpPr/>
          <p:nvPr/>
        </p:nvCxnSpPr>
        <p:spPr>
          <a:xfrm>
            <a:off x="1985715" y="3080656"/>
            <a:ext cx="8305403" cy="12377"/>
          </a:xfrm>
          <a:prstGeom prst="line">
            <a:avLst/>
          </a:prstGeom>
          <a:ln>
            <a:solidFill>
              <a:schemeClr val="bg1">
                <a:lumMod val="50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5094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1" name="표 50">
            <a:extLst>
              <a:ext uri="{FF2B5EF4-FFF2-40B4-BE49-F238E27FC236}">
                <a16:creationId xmlns="" xmlns:a16="http://schemas.microsoft.com/office/drawing/2014/main" id="{3B9ED3A5-6358-4977-87E6-501BB8957C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416140"/>
              </p:ext>
            </p:extLst>
          </p:nvPr>
        </p:nvGraphicFramePr>
        <p:xfrm>
          <a:off x="-1" y="499532"/>
          <a:ext cx="828675" cy="63584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151">
                  <a:extLst>
                    <a:ext uri="{9D8B030D-6E8A-4147-A177-3AD203B41FA5}">
                      <a16:colId xmlns="" xmlns:a16="http://schemas.microsoft.com/office/drawing/2014/main" val="1085562414"/>
                    </a:ext>
                  </a:extLst>
                </a:gridCol>
                <a:gridCol w="771524">
                  <a:extLst>
                    <a:ext uri="{9D8B030D-6E8A-4147-A177-3AD203B41FA5}">
                      <a16:colId xmlns="" xmlns:a16="http://schemas.microsoft.com/office/drawing/2014/main" val="2801271780"/>
                    </a:ext>
                  </a:extLst>
                </a:gridCol>
              </a:tblGrid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목차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998110317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프로젝트 개요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41399603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주제 선정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034079396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B8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프로젝트 계획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9865911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사이트 구성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575254258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Use Case</a:t>
                      </a: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208850021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en-US" altLang="ko-KR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+mn-lt"/>
                          <a:ea typeface="+mn-ea"/>
                          <a:cs typeface="+mn-cs"/>
                        </a:rPr>
                        <a:t>WBS,FBS</a:t>
                      </a:r>
                      <a:endParaRPr kumimoji="0" lang="ko-KR" altLang="en-US" sz="700" b="0" i="0" u="none" strike="noStrike" kern="1200" cap="none" spc="0" normalizeH="0" dirty="0">
                        <a:solidFill>
                          <a:srgbClr val="44546A">
                            <a:lumMod val="75000"/>
                          </a:srgb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673024949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DB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설계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804849840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클래스 다이어그램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889910442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스토리보드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기술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265675496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45EE962D-08DE-45E6-A14E-CD6DAC254383}"/>
              </a:ext>
            </a:extLst>
          </p:cNvPr>
          <p:cNvSpPr/>
          <p:nvPr/>
        </p:nvSpPr>
        <p:spPr>
          <a:xfrm>
            <a:off x="0" y="10869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latinLnBrk="0">
              <a:lnSpc>
                <a:spcPct val="150000"/>
              </a:lnSpc>
              <a:defRPr/>
            </a:pPr>
            <a:r>
              <a:rPr lang="ko-KR" altLang="en-US" sz="2000" b="1" kern="0" dirty="0">
                <a:solidFill>
                  <a:srgbClr val="FA3C71"/>
                </a:solidFill>
                <a:latin typeface="+mn-ea"/>
              </a:rPr>
              <a:t>프로젝트 계획 </a:t>
            </a:r>
            <a:r>
              <a:rPr lang="en-US" altLang="ko-KR" sz="2000" b="1" kern="0" dirty="0">
                <a:solidFill>
                  <a:srgbClr val="FA3C71"/>
                </a:solidFill>
                <a:latin typeface="+mn-ea"/>
              </a:rPr>
              <a:t>– </a:t>
            </a:r>
            <a:r>
              <a:rPr lang="ko-KR" altLang="en-US" sz="2000" b="1" kern="0" dirty="0" err="1">
                <a:solidFill>
                  <a:srgbClr val="FA3C71"/>
                </a:solidFill>
                <a:latin typeface="+mn-ea"/>
              </a:rPr>
              <a:t>주차별</a:t>
            </a:r>
            <a:r>
              <a:rPr lang="ko-KR" altLang="en-US" sz="2000" b="1" kern="0" dirty="0">
                <a:solidFill>
                  <a:srgbClr val="FA3C71"/>
                </a:solidFill>
                <a:latin typeface="+mn-ea"/>
              </a:rPr>
              <a:t> 진행사항 </a:t>
            </a:r>
            <a:r>
              <a:rPr lang="en-US" altLang="ko-KR" sz="2000" b="1" kern="0" dirty="0">
                <a:solidFill>
                  <a:srgbClr val="FA3C71"/>
                </a:solidFill>
                <a:latin typeface="+mn-ea"/>
              </a:rPr>
              <a:t>- </a:t>
            </a:r>
            <a:r>
              <a:rPr lang="ko-KR" altLang="en-US" sz="2000" b="1" kern="0" dirty="0">
                <a:solidFill>
                  <a:srgbClr val="FA3C71"/>
                </a:solidFill>
                <a:latin typeface="+mn-ea"/>
              </a:rPr>
              <a:t>코딩 </a:t>
            </a:r>
            <a:r>
              <a:rPr lang="en-US" altLang="ko-KR" sz="2000" b="1" kern="0" dirty="0">
                <a:solidFill>
                  <a:srgbClr val="FA3C71"/>
                </a:solidFill>
                <a:latin typeface="+mn-ea"/>
              </a:rPr>
              <a:t>(7</a:t>
            </a:r>
            <a:r>
              <a:rPr lang="ko-KR" altLang="en-US" sz="2000" b="1" kern="0" dirty="0">
                <a:solidFill>
                  <a:srgbClr val="FA3C71"/>
                </a:solidFill>
                <a:latin typeface="+mn-ea"/>
              </a:rPr>
              <a:t>주차</a:t>
            </a:r>
            <a:r>
              <a:rPr lang="en-US" altLang="ko-KR" sz="2000" b="1" kern="0" dirty="0">
                <a:solidFill>
                  <a:srgbClr val="FA3C71"/>
                </a:solidFill>
                <a:latin typeface="+mn-ea"/>
              </a:rPr>
              <a:t>)</a:t>
            </a:r>
            <a:endParaRPr lang="ko-KR" altLang="en-US" sz="3600" kern="0" dirty="0">
              <a:solidFill>
                <a:prstClr val="black">
                  <a:lumMod val="75000"/>
                  <a:lumOff val="25000"/>
                </a:prstClr>
              </a:solidFill>
              <a:latin typeface="+mn-ea"/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="" xmlns:a16="http://schemas.microsoft.com/office/drawing/2014/main" id="{5CA66723-1E68-4B3D-BC15-EA8051D9DD21}"/>
              </a:ext>
            </a:extLst>
          </p:cNvPr>
          <p:cNvSpPr/>
          <p:nvPr/>
        </p:nvSpPr>
        <p:spPr>
          <a:xfrm>
            <a:off x="301859" y="123348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prstClr val="white"/>
              </a:solidFill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="" xmlns:a16="http://schemas.microsoft.com/office/drawing/2014/main" id="{ADE64729-725E-4910-BEF5-BD9D2266289C}"/>
              </a:ext>
            </a:extLst>
          </p:cNvPr>
          <p:cNvSpPr/>
          <p:nvPr/>
        </p:nvSpPr>
        <p:spPr>
          <a:xfrm>
            <a:off x="301858" y="187166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prstClr val="white"/>
              </a:solidFill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="" xmlns:a16="http://schemas.microsoft.com/office/drawing/2014/main" id="{357320DD-65FD-4B0B-8A0F-2A2BF13648F6}"/>
              </a:ext>
            </a:extLst>
          </p:cNvPr>
          <p:cNvSpPr/>
          <p:nvPr/>
        </p:nvSpPr>
        <p:spPr>
          <a:xfrm>
            <a:off x="301857" y="2509837"/>
            <a:ext cx="276225" cy="276225"/>
          </a:xfrm>
          <a:prstGeom prst="ellipse">
            <a:avLst/>
          </a:prstGeom>
          <a:solidFill>
            <a:srgbClr val="FF8B8B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prstClr val="white"/>
              </a:solidFill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="" xmlns:a16="http://schemas.microsoft.com/office/drawing/2014/main" id="{82785463-B226-42C5-BFA4-3C7E43936BF9}"/>
              </a:ext>
            </a:extLst>
          </p:cNvPr>
          <p:cNvSpPr/>
          <p:nvPr/>
        </p:nvSpPr>
        <p:spPr>
          <a:xfrm>
            <a:off x="301856" y="314801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prstClr val="white"/>
              </a:solidFill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="" xmlns:a16="http://schemas.microsoft.com/office/drawing/2014/main" id="{B8301A7F-085E-4070-AFFC-1CC2D658C6A6}"/>
              </a:ext>
            </a:extLst>
          </p:cNvPr>
          <p:cNvSpPr/>
          <p:nvPr/>
        </p:nvSpPr>
        <p:spPr>
          <a:xfrm>
            <a:off x="301855" y="378618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prstClr val="white"/>
              </a:solidFill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="" xmlns:a16="http://schemas.microsoft.com/office/drawing/2014/main" id="{DE91D4DF-D0CE-4ED1-A2F1-D3A9250302DB}"/>
              </a:ext>
            </a:extLst>
          </p:cNvPr>
          <p:cNvSpPr/>
          <p:nvPr/>
        </p:nvSpPr>
        <p:spPr>
          <a:xfrm>
            <a:off x="301854" y="442436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prstClr val="white"/>
              </a:solidFill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="" xmlns:a16="http://schemas.microsoft.com/office/drawing/2014/main" id="{4D4D8A87-21E6-4250-B3D6-5F4B965C1092}"/>
              </a:ext>
            </a:extLst>
          </p:cNvPr>
          <p:cNvSpPr/>
          <p:nvPr/>
        </p:nvSpPr>
        <p:spPr>
          <a:xfrm>
            <a:off x="301853" y="506253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prstClr val="white"/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="" xmlns:a16="http://schemas.microsoft.com/office/drawing/2014/main" id="{3C005B5D-F7F1-46CE-936F-1B87B6039B45}"/>
              </a:ext>
            </a:extLst>
          </p:cNvPr>
          <p:cNvSpPr/>
          <p:nvPr/>
        </p:nvSpPr>
        <p:spPr>
          <a:xfrm>
            <a:off x="301852" y="570071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prstClr val="white"/>
              </a:solidFill>
            </a:endParaRPr>
          </a:p>
        </p:txBody>
      </p:sp>
      <p:sp>
        <p:nvSpPr>
          <p:cNvPr id="43" name="타원 42">
            <a:extLst>
              <a:ext uri="{FF2B5EF4-FFF2-40B4-BE49-F238E27FC236}">
                <a16:creationId xmlns="" xmlns:a16="http://schemas.microsoft.com/office/drawing/2014/main" id="{8A87E933-8B41-4D35-AF01-62E1F6E45299}"/>
              </a:ext>
            </a:extLst>
          </p:cNvPr>
          <p:cNvSpPr/>
          <p:nvPr/>
        </p:nvSpPr>
        <p:spPr>
          <a:xfrm>
            <a:off x="301851" y="633888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prstClr val="white"/>
              </a:solidFill>
            </a:endParaRPr>
          </a:p>
        </p:txBody>
      </p:sp>
      <p:sp>
        <p:nvSpPr>
          <p:cNvPr id="44" name="Freeform 36">
            <a:extLst>
              <a:ext uri="{FF2B5EF4-FFF2-40B4-BE49-F238E27FC236}">
                <a16:creationId xmlns="" xmlns:a16="http://schemas.microsoft.com/office/drawing/2014/main" id="{D87C65E8-F279-432A-8669-47ECCA34E4F6}"/>
              </a:ext>
            </a:extLst>
          </p:cNvPr>
          <p:cNvSpPr>
            <a:spLocks noEditPoints="1"/>
          </p:cNvSpPr>
          <p:nvPr/>
        </p:nvSpPr>
        <p:spPr bwMode="auto">
          <a:xfrm>
            <a:off x="389576" y="654843"/>
            <a:ext cx="95342" cy="160356"/>
          </a:xfrm>
          <a:custGeom>
            <a:avLst/>
            <a:gdLst>
              <a:gd name="T0" fmla="*/ 937 w 1926"/>
              <a:gd name="T1" fmla="*/ 3639 h 4045"/>
              <a:gd name="T2" fmla="*/ 893 w 1926"/>
              <a:gd name="T3" fmla="*/ 3665 h 4045"/>
              <a:gd name="T4" fmla="*/ 863 w 1926"/>
              <a:gd name="T5" fmla="*/ 3712 h 4045"/>
              <a:gd name="T6" fmla="*/ 851 w 1926"/>
              <a:gd name="T7" fmla="*/ 3772 h 4045"/>
              <a:gd name="T8" fmla="*/ 863 w 1926"/>
              <a:gd name="T9" fmla="*/ 3832 h 4045"/>
              <a:gd name="T10" fmla="*/ 893 w 1926"/>
              <a:gd name="T11" fmla="*/ 3878 h 4045"/>
              <a:gd name="T12" fmla="*/ 937 w 1926"/>
              <a:gd name="T13" fmla="*/ 3905 h 4045"/>
              <a:gd name="T14" fmla="*/ 988 w 1926"/>
              <a:gd name="T15" fmla="*/ 3905 h 4045"/>
              <a:gd name="T16" fmla="*/ 1033 w 1926"/>
              <a:gd name="T17" fmla="*/ 3878 h 4045"/>
              <a:gd name="T18" fmla="*/ 1064 w 1926"/>
              <a:gd name="T19" fmla="*/ 3832 h 4045"/>
              <a:gd name="T20" fmla="*/ 1075 w 1926"/>
              <a:gd name="T21" fmla="*/ 3772 h 4045"/>
              <a:gd name="T22" fmla="*/ 1064 w 1926"/>
              <a:gd name="T23" fmla="*/ 3712 h 4045"/>
              <a:gd name="T24" fmla="*/ 1033 w 1926"/>
              <a:gd name="T25" fmla="*/ 3665 h 4045"/>
              <a:gd name="T26" fmla="*/ 988 w 1926"/>
              <a:gd name="T27" fmla="*/ 3639 h 4045"/>
              <a:gd name="T28" fmla="*/ 156 w 1926"/>
              <a:gd name="T29" fmla="*/ 434 h 4045"/>
              <a:gd name="T30" fmla="*/ 1770 w 1926"/>
              <a:gd name="T31" fmla="*/ 3540 h 4045"/>
              <a:gd name="T32" fmla="*/ 156 w 1926"/>
              <a:gd name="T33" fmla="*/ 434 h 4045"/>
              <a:gd name="T34" fmla="*/ 716 w 1926"/>
              <a:gd name="T35" fmla="*/ 200 h 4045"/>
              <a:gd name="T36" fmla="*/ 701 w 1926"/>
              <a:gd name="T37" fmla="*/ 217 h 4045"/>
              <a:gd name="T38" fmla="*/ 701 w 1926"/>
              <a:gd name="T39" fmla="*/ 243 h 4045"/>
              <a:gd name="T40" fmla="*/ 716 w 1926"/>
              <a:gd name="T41" fmla="*/ 260 h 4045"/>
              <a:gd name="T42" fmla="*/ 1199 w 1926"/>
              <a:gd name="T43" fmla="*/ 262 h 4045"/>
              <a:gd name="T44" fmla="*/ 1218 w 1926"/>
              <a:gd name="T45" fmla="*/ 254 h 4045"/>
              <a:gd name="T46" fmla="*/ 1226 w 1926"/>
              <a:gd name="T47" fmla="*/ 230 h 4045"/>
              <a:gd name="T48" fmla="*/ 1218 w 1926"/>
              <a:gd name="T49" fmla="*/ 207 h 4045"/>
              <a:gd name="T50" fmla="*/ 1199 w 1926"/>
              <a:gd name="T51" fmla="*/ 197 h 4045"/>
              <a:gd name="T52" fmla="*/ 224 w 1926"/>
              <a:gd name="T53" fmla="*/ 0 h 4045"/>
              <a:gd name="T54" fmla="*/ 1738 w 1926"/>
              <a:gd name="T55" fmla="*/ 4 h 4045"/>
              <a:gd name="T56" fmla="*/ 1805 w 1926"/>
              <a:gd name="T57" fmla="*/ 31 h 4045"/>
              <a:gd name="T58" fmla="*/ 1860 w 1926"/>
              <a:gd name="T59" fmla="*/ 81 h 4045"/>
              <a:gd name="T60" fmla="*/ 1900 w 1926"/>
              <a:gd name="T61" fmla="*/ 148 h 4045"/>
              <a:gd name="T62" fmla="*/ 1923 w 1926"/>
              <a:gd name="T63" fmla="*/ 229 h 4045"/>
              <a:gd name="T64" fmla="*/ 1926 w 1926"/>
              <a:gd name="T65" fmla="*/ 3772 h 4045"/>
              <a:gd name="T66" fmla="*/ 1915 w 1926"/>
              <a:gd name="T67" fmla="*/ 3857 h 4045"/>
              <a:gd name="T68" fmla="*/ 1882 w 1926"/>
              <a:gd name="T69" fmla="*/ 3932 h 4045"/>
              <a:gd name="T70" fmla="*/ 1834 w 1926"/>
              <a:gd name="T71" fmla="*/ 3992 h 4045"/>
              <a:gd name="T72" fmla="*/ 1773 w 1926"/>
              <a:gd name="T73" fmla="*/ 4032 h 4045"/>
              <a:gd name="T74" fmla="*/ 1702 w 1926"/>
              <a:gd name="T75" fmla="*/ 4045 h 4045"/>
              <a:gd name="T76" fmla="*/ 188 w 1926"/>
              <a:gd name="T77" fmla="*/ 4041 h 4045"/>
              <a:gd name="T78" fmla="*/ 122 w 1926"/>
              <a:gd name="T79" fmla="*/ 4014 h 4045"/>
              <a:gd name="T80" fmla="*/ 66 w 1926"/>
              <a:gd name="T81" fmla="*/ 3964 h 4045"/>
              <a:gd name="T82" fmla="*/ 25 w 1926"/>
              <a:gd name="T83" fmla="*/ 3897 h 4045"/>
              <a:gd name="T84" fmla="*/ 3 w 1926"/>
              <a:gd name="T85" fmla="*/ 3816 h 4045"/>
              <a:gd name="T86" fmla="*/ 0 w 1926"/>
              <a:gd name="T87" fmla="*/ 273 h 4045"/>
              <a:gd name="T88" fmla="*/ 12 w 1926"/>
              <a:gd name="T89" fmla="*/ 188 h 4045"/>
              <a:gd name="T90" fmla="*/ 43 w 1926"/>
              <a:gd name="T91" fmla="*/ 113 h 4045"/>
              <a:gd name="T92" fmla="*/ 92 w 1926"/>
              <a:gd name="T93" fmla="*/ 53 h 4045"/>
              <a:gd name="T94" fmla="*/ 154 w 1926"/>
              <a:gd name="T95" fmla="*/ 13 h 4045"/>
              <a:gd name="T96" fmla="*/ 224 w 1926"/>
              <a:gd name="T97" fmla="*/ 0 h 40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926" h="4045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700">
              <a:solidFill>
                <a:prstClr val="black"/>
              </a:solidFill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="" xmlns:a16="http://schemas.microsoft.com/office/drawing/2014/main" id="{5CA66723-1E68-4B3D-BC15-EA8051D9DD21}"/>
              </a:ext>
            </a:extLst>
          </p:cNvPr>
          <p:cNvSpPr/>
          <p:nvPr/>
        </p:nvSpPr>
        <p:spPr>
          <a:xfrm>
            <a:off x="314213" y="64446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prstClr val="white"/>
              </a:solidFill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="" xmlns:a16="http://schemas.microsoft.com/office/drawing/2014/main" id="{956DA584-1093-43A1-B693-DA094AA64831}"/>
              </a:ext>
            </a:extLst>
          </p:cNvPr>
          <p:cNvGrpSpPr/>
          <p:nvPr/>
        </p:nvGrpSpPr>
        <p:grpSpPr>
          <a:xfrm>
            <a:off x="2783303" y="1579967"/>
            <a:ext cx="894703" cy="894703"/>
            <a:chOff x="6444315" y="1406771"/>
            <a:chExt cx="1213018" cy="1213018"/>
          </a:xfrm>
        </p:grpSpPr>
        <p:sp>
          <p:nvSpPr>
            <p:cNvPr id="52" name="타원 51">
              <a:extLst>
                <a:ext uri="{FF2B5EF4-FFF2-40B4-BE49-F238E27FC236}">
                  <a16:creationId xmlns="" xmlns:a16="http://schemas.microsoft.com/office/drawing/2014/main" id="{B75DDB03-DD81-4193-AF56-390BA6741C00}"/>
                </a:ext>
              </a:extLst>
            </p:cNvPr>
            <p:cNvSpPr/>
            <p:nvPr/>
          </p:nvSpPr>
          <p:spPr>
            <a:xfrm>
              <a:off x="6444315" y="1406771"/>
              <a:ext cx="1213018" cy="121301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200" b="1">
                <a:solidFill>
                  <a:prstClr val="white"/>
                </a:solidFill>
              </a:endParaRPr>
            </a:p>
          </p:txBody>
        </p:sp>
        <p:pic>
          <p:nvPicPr>
            <p:cNvPr id="53" name="그림 52">
              <a:extLst>
                <a:ext uri="{FF2B5EF4-FFF2-40B4-BE49-F238E27FC236}">
                  <a16:creationId xmlns="" xmlns:a16="http://schemas.microsoft.com/office/drawing/2014/main" id="{73F2EAF2-B2C6-41E7-942A-27FCC361A4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10419" y="1572875"/>
              <a:ext cx="880809" cy="880809"/>
            </a:xfrm>
            <a:prstGeom prst="rect">
              <a:avLst/>
            </a:prstGeom>
          </p:spPr>
        </p:pic>
      </p:grpSp>
      <p:grpSp>
        <p:nvGrpSpPr>
          <p:cNvPr id="54" name="그룹 53">
            <a:extLst>
              <a:ext uri="{FF2B5EF4-FFF2-40B4-BE49-F238E27FC236}">
                <a16:creationId xmlns="" xmlns:a16="http://schemas.microsoft.com/office/drawing/2014/main" id="{9BC17D70-3A73-49CF-BEB9-6ECEDBC034DE}"/>
              </a:ext>
            </a:extLst>
          </p:cNvPr>
          <p:cNvGrpSpPr/>
          <p:nvPr/>
        </p:nvGrpSpPr>
        <p:grpSpPr>
          <a:xfrm>
            <a:off x="8562622" y="1522301"/>
            <a:ext cx="894703" cy="894703"/>
            <a:chOff x="8820797" y="3922421"/>
            <a:chExt cx="1213018" cy="1213018"/>
          </a:xfrm>
        </p:grpSpPr>
        <p:sp>
          <p:nvSpPr>
            <p:cNvPr id="55" name="타원 54">
              <a:extLst>
                <a:ext uri="{FF2B5EF4-FFF2-40B4-BE49-F238E27FC236}">
                  <a16:creationId xmlns="" xmlns:a16="http://schemas.microsoft.com/office/drawing/2014/main" id="{B3DC670B-1B9C-4CF0-8F82-034E6D8D1C2D}"/>
                </a:ext>
              </a:extLst>
            </p:cNvPr>
            <p:cNvSpPr/>
            <p:nvPr/>
          </p:nvSpPr>
          <p:spPr>
            <a:xfrm>
              <a:off x="8820797" y="3922421"/>
              <a:ext cx="1213018" cy="121301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200" b="1">
                <a:solidFill>
                  <a:prstClr val="white"/>
                </a:solidFill>
              </a:endParaRPr>
            </a:p>
          </p:txBody>
        </p:sp>
        <p:pic>
          <p:nvPicPr>
            <p:cNvPr id="56" name="그림 55">
              <a:extLst>
                <a:ext uri="{FF2B5EF4-FFF2-40B4-BE49-F238E27FC236}">
                  <a16:creationId xmlns="" xmlns:a16="http://schemas.microsoft.com/office/drawing/2014/main" id="{69B6FFEB-3D42-45C6-A570-B7E5587B6D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33591" y="4135216"/>
              <a:ext cx="787427" cy="787427"/>
            </a:xfrm>
            <a:prstGeom prst="rect">
              <a:avLst/>
            </a:prstGeom>
          </p:spPr>
        </p:pic>
      </p:grpSp>
      <p:cxnSp>
        <p:nvCxnSpPr>
          <p:cNvPr id="61" name="직선 연결선 60"/>
          <p:cNvCxnSpPr/>
          <p:nvPr/>
        </p:nvCxnSpPr>
        <p:spPr>
          <a:xfrm>
            <a:off x="1983656" y="2588078"/>
            <a:ext cx="8305403" cy="12377"/>
          </a:xfrm>
          <a:prstGeom prst="line">
            <a:avLst/>
          </a:prstGeom>
          <a:ln>
            <a:solidFill>
              <a:schemeClr val="bg1">
                <a:lumMod val="50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/>
          <p:cNvCxnSpPr/>
          <p:nvPr/>
        </p:nvCxnSpPr>
        <p:spPr>
          <a:xfrm flipV="1">
            <a:off x="4576056" y="2317714"/>
            <a:ext cx="0" cy="1592560"/>
          </a:xfrm>
          <a:prstGeom prst="line">
            <a:avLst/>
          </a:prstGeom>
          <a:ln>
            <a:solidFill>
              <a:schemeClr val="bg1">
                <a:lumMod val="50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66"/>
          <p:cNvCxnSpPr/>
          <p:nvPr/>
        </p:nvCxnSpPr>
        <p:spPr>
          <a:xfrm flipV="1">
            <a:off x="7516796" y="2378974"/>
            <a:ext cx="0" cy="1592560"/>
          </a:xfrm>
          <a:prstGeom prst="line">
            <a:avLst/>
          </a:prstGeom>
          <a:ln>
            <a:solidFill>
              <a:schemeClr val="bg1">
                <a:lumMod val="50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타원 76"/>
          <p:cNvSpPr/>
          <p:nvPr/>
        </p:nvSpPr>
        <p:spPr>
          <a:xfrm>
            <a:off x="5653919" y="1600330"/>
            <a:ext cx="817645" cy="817645"/>
          </a:xfrm>
          <a:prstGeom prst="ellipse">
            <a:avLst/>
          </a:prstGeom>
          <a:noFill/>
          <a:ln w="285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prstClr val="white"/>
              </a:solidFill>
            </a:endParaRPr>
          </a:p>
        </p:txBody>
      </p:sp>
      <p:pic>
        <p:nvPicPr>
          <p:cNvPr id="78" name="그림 7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328" y="1727907"/>
            <a:ext cx="552660" cy="552660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3783717" y="2178919"/>
            <a:ext cx="4251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준</a:t>
            </a:r>
            <a:endParaRPr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6550721" y="2187968"/>
            <a:ext cx="6655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주영</a:t>
            </a:r>
            <a:endParaRPr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9518076" y="2191284"/>
            <a:ext cx="6655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양훈</a:t>
            </a:r>
            <a:endParaRPr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2611297" y="2684467"/>
            <a:ext cx="111440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상품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/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상품 상세</a:t>
            </a:r>
          </a:p>
          <a:p>
            <a:pPr algn="ctr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상품 목록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5273923" y="2684468"/>
            <a:ext cx="154721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전문가 기능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/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상품 등록</a:t>
            </a:r>
          </a:p>
          <a:p>
            <a:pPr algn="ctr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전문가 프로필</a:t>
            </a:r>
          </a:p>
          <a:p>
            <a:pPr algn="ctr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결제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8131426" y="2684467"/>
            <a:ext cx="1770035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회원 기능 구현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/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회원탈퇴</a:t>
            </a:r>
          </a:p>
          <a:p>
            <a:pPr algn="ctr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아이디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,</a:t>
            </a:r>
            <a:r>
              <a:rPr lang="ko-KR" altLang="en-US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비번찾기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배너관리</a:t>
            </a:r>
          </a:p>
          <a:p>
            <a:pPr algn="ctr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로그기록</a:t>
            </a:r>
          </a:p>
          <a:p>
            <a:pPr algn="ctr"/>
            <a:r>
              <a:rPr lang="ko-KR" altLang="en-US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이메일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,</a:t>
            </a:r>
          </a:p>
          <a:p>
            <a:pPr algn="ctr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쪽지</a:t>
            </a:r>
          </a:p>
        </p:txBody>
      </p:sp>
      <p:cxnSp>
        <p:nvCxnSpPr>
          <p:cNvPr id="70" name="직선 연결선 69"/>
          <p:cNvCxnSpPr/>
          <p:nvPr/>
        </p:nvCxnSpPr>
        <p:spPr>
          <a:xfrm>
            <a:off x="1985715" y="3080656"/>
            <a:ext cx="8305403" cy="12377"/>
          </a:xfrm>
          <a:prstGeom prst="line">
            <a:avLst/>
          </a:prstGeom>
          <a:ln>
            <a:solidFill>
              <a:schemeClr val="bg1">
                <a:lumMod val="50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3575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1" name="표 50">
            <a:extLst>
              <a:ext uri="{FF2B5EF4-FFF2-40B4-BE49-F238E27FC236}">
                <a16:creationId xmlns="" xmlns:a16="http://schemas.microsoft.com/office/drawing/2014/main" id="{3B9ED3A5-6358-4977-87E6-501BB8957C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6781914"/>
              </p:ext>
            </p:extLst>
          </p:nvPr>
        </p:nvGraphicFramePr>
        <p:xfrm>
          <a:off x="-1" y="499532"/>
          <a:ext cx="828675" cy="63584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151">
                  <a:extLst>
                    <a:ext uri="{9D8B030D-6E8A-4147-A177-3AD203B41FA5}">
                      <a16:colId xmlns="" xmlns:a16="http://schemas.microsoft.com/office/drawing/2014/main" val="1085562414"/>
                    </a:ext>
                  </a:extLst>
                </a:gridCol>
                <a:gridCol w="771524">
                  <a:extLst>
                    <a:ext uri="{9D8B030D-6E8A-4147-A177-3AD203B41FA5}">
                      <a16:colId xmlns="" xmlns:a16="http://schemas.microsoft.com/office/drawing/2014/main" val="2801271780"/>
                    </a:ext>
                  </a:extLst>
                </a:gridCol>
              </a:tblGrid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목차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998110317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프로젝트 개요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41399603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주제 선정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034079396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B8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프로젝트 계획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9865911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사이트 구성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575254258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Use Case</a:t>
                      </a: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208850021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en-US" altLang="ko-KR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+mn-lt"/>
                          <a:ea typeface="+mn-ea"/>
                          <a:cs typeface="+mn-cs"/>
                        </a:rPr>
                        <a:t>WBS,FBS</a:t>
                      </a:r>
                      <a:endParaRPr kumimoji="0" lang="ko-KR" altLang="en-US" sz="700" b="0" i="0" u="none" strike="noStrike" kern="1200" cap="none" spc="0" normalizeH="0" dirty="0">
                        <a:solidFill>
                          <a:srgbClr val="44546A">
                            <a:lumMod val="75000"/>
                          </a:srgb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673024949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DB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설계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804849840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클래스 다이어그램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889910442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스토리보드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기술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265675496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45EE962D-08DE-45E6-A14E-CD6DAC254383}"/>
              </a:ext>
            </a:extLst>
          </p:cNvPr>
          <p:cNvSpPr/>
          <p:nvPr/>
        </p:nvSpPr>
        <p:spPr>
          <a:xfrm>
            <a:off x="0" y="10869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latinLnBrk="0">
              <a:lnSpc>
                <a:spcPct val="150000"/>
              </a:lnSpc>
              <a:defRPr/>
            </a:pPr>
            <a:r>
              <a:rPr lang="ko-KR" altLang="en-US" sz="2000" b="1" kern="0" dirty="0">
                <a:solidFill>
                  <a:srgbClr val="FA3C71"/>
                </a:solidFill>
                <a:latin typeface="+mn-ea"/>
              </a:rPr>
              <a:t>프로젝트 계획 </a:t>
            </a:r>
            <a:r>
              <a:rPr lang="en-US" altLang="ko-KR" sz="2000" b="1" kern="0" dirty="0">
                <a:solidFill>
                  <a:srgbClr val="FA3C71"/>
                </a:solidFill>
                <a:latin typeface="+mn-ea"/>
              </a:rPr>
              <a:t>– </a:t>
            </a:r>
            <a:r>
              <a:rPr lang="ko-KR" altLang="en-US" sz="2000" b="1" kern="0" dirty="0" err="1">
                <a:solidFill>
                  <a:srgbClr val="FA3C71"/>
                </a:solidFill>
                <a:latin typeface="+mn-ea"/>
              </a:rPr>
              <a:t>주차별</a:t>
            </a:r>
            <a:r>
              <a:rPr lang="ko-KR" altLang="en-US" sz="2000" b="1" kern="0" dirty="0">
                <a:solidFill>
                  <a:srgbClr val="FA3C71"/>
                </a:solidFill>
                <a:latin typeface="+mn-ea"/>
              </a:rPr>
              <a:t> 진행사항 </a:t>
            </a:r>
            <a:r>
              <a:rPr lang="en-US" altLang="ko-KR" sz="2000" b="1" kern="0" dirty="0">
                <a:solidFill>
                  <a:srgbClr val="FA3C71"/>
                </a:solidFill>
                <a:latin typeface="+mn-ea"/>
              </a:rPr>
              <a:t>- </a:t>
            </a:r>
            <a:r>
              <a:rPr lang="ko-KR" altLang="en-US" sz="2000" b="1" kern="0" dirty="0">
                <a:solidFill>
                  <a:srgbClr val="FA3C71"/>
                </a:solidFill>
                <a:latin typeface="+mn-ea"/>
              </a:rPr>
              <a:t>코딩 </a:t>
            </a:r>
            <a:r>
              <a:rPr lang="en-US" altLang="ko-KR" sz="2000" b="1" kern="0" dirty="0">
                <a:solidFill>
                  <a:srgbClr val="FA3C71"/>
                </a:solidFill>
                <a:latin typeface="+mn-ea"/>
              </a:rPr>
              <a:t>(8</a:t>
            </a:r>
            <a:r>
              <a:rPr lang="ko-KR" altLang="en-US" sz="2000" b="1" kern="0" dirty="0">
                <a:solidFill>
                  <a:srgbClr val="FA3C71"/>
                </a:solidFill>
                <a:latin typeface="+mn-ea"/>
              </a:rPr>
              <a:t>주차</a:t>
            </a:r>
            <a:r>
              <a:rPr lang="en-US" altLang="ko-KR" sz="2000" b="1" kern="0" dirty="0">
                <a:solidFill>
                  <a:srgbClr val="FA3C71"/>
                </a:solidFill>
                <a:latin typeface="+mn-ea"/>
              </a:rPr>
              <a:t>)</a:t>
            </a:r>
            <a:endParaRPr lang="ko-KR" altLang="en-US" sz="3600" kern="0" dirty="0">
              <a:solidFill>
                <a:prstClr val="black">
                  <a:lumMod val="75000"/>
                  <a:lumOff val="25000"/>
                </a:prstClr>
              </a:solidFill>
              <a:latin typeface="+mn-ea"/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="" xmlns:a16="http://schemas.microsoft.com/office/drawing/2014/main" id="{5CA66723-1E68-4B3D-BC15-EA8051D9DD21}"/>
              </a:ext>
            </a:extLst>
          </p:cNvPr>
          <p:cNvSpPr/>
          <p:nvPr/>
        </p:nvSpPr>
        <p:spPr>
          <a:xfrm>
            <a:off x="301859" y="123348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prstClr val="white"/>
              </a:solidFill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="" xmlns:a16="http://schemas.microsoft.com/office/drawing/2014/main" id="{ADE64729-725E-4910-BEF5-BD9D2266289C}"/>
              </a:ext>
            </a:extLst>
          </p:cNvPr>
          <p:cNvSpPr/>
          <p:nvPr/>
        </p:nvSpPr>
        <p:spPr>
          <a:xfrm>
            <a:off x="301858" y="187166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prstClr val="white"/>
              </a:solidFill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="" xmlns:a16="http://schemas.microsoft.com/office/drawing/2014/main" id="{357320DD-65FD-4B0B-8A0F-2A2BF13648F6}"/>
              </a:ext>
            </a:extLst>
          </p:cNvPr>
          <p:cNvSpPr/>
          <p:nvPr/>
        </p:nvSpPr>
        <p:spPr>
          <a:xfrm>
            <a:off x="301857" y="2509837"/>
            <a:ext cx="276225" cy="276225"/>
          </a:xfrm>
          <a:prstGeom prst="ellipse">
            <a:avLst/>
          </a:prstGeom>
          <a:solidFill>
            <a:srgbClr val="FF8B8B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prstClr val="white"/>
              </a:solidFill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="" xmlns:a16="http://schemas.microsoft.com/office/drawing/2014/main" id="{82785463-B226-42C5-BFA4-3C7E43936BF9}"/>
              </a:ext>
            </a:extLst>
          </p:cNvPr>
          <p:cNvSpPr/>
          <p:nvPr/>
        </p:nvSpPr>
        <p:spPr>
          <a:xfrm>
            <a:off x="301856" y="314801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prstClr val="white"/>
              </a:solidFill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="" xmlns:a16="http://schemas.microsoft.com/office/drawing/2014/main" id="{B8301A7F-085E-4070-AFFC-1CC2D658C6A6}"/>
              </a:ext>
            </a:extLst>
          </p:cNvPr>
          <p:cNvSpPr/>
          <p:nvPr/>
        </p:nvSpPr>
        <p:spPr>
          <a:xfrm>
            <a:off x="301855" y="378618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prstClr val="white"/>
              </a:solidFill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="" xmlns:a16="http://schemas.microsoft.com/office/drawing/2014/main" id="{DE91D4DF-D0CE-4ED1-A2F1-D3A9250302DB}"/>
              </a:ext>
            </a:extLst>
          </p:cNvPr>
          <p:cNvSpPr/>
          <p:nvPr/>
        </p:nvSpPr>
        <p:spPr>
          <a:xfrm>
            <a:off x="301854" y="442436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prstClr val="white"/>
              </a:solidFill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="" xmlns:a16="http://schemas.microsoft.com/office/drawing/2014/main" id="{4D4D8A87-21E6-4250-B3D6-5F4B965C1092}"/>
              </a:ext>
            </a:extLst>
          </p:cNvPr>
          <p:cNvSpPr/>
          <p:nvPr/>
        </p:nvSpPr>
        <p:spPr>
          <a:xfrm>
            <a:off x="301853" y="506253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prstClr val="white"/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="" xmlns:a16="http://schemas.microsoft.com/office/drawing/2014/main" id="{3C005B5D-F7F1-46CE-936F-1B87B6039B45}"/>
              </a:ext>
            </a:extLst>
          </p:cNvPr>
          <p:cNvSpPr/>
          <p:nvPr/>
        </p:nvSpPr>
        <p:spPr>
          <a:xfrm>
            <a:off x="301852" y="570071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prstClr val="white"/>
              </a:solidFill>
            </a:endParaRPr>
          </a:p>
        </p:txBody>
      </p:sp>
      <p:sp>
        <p:nvSpPr>
          <p:cNvPr id="43" name="타원 42">
            <a:extLst>
              <a:ext uri="{FF2B5EF4-FFF2-40B4-BE49-F238E27FC236}">
                <a16:creationId xmlns="" xmlns:a16="http://schemas.microsoft.com/office/drawing/2014/main" id="{8A87E933-8B41-4D35-AF01-62E1F6E45299}"/>
              </a:ext>
            </a:extLst>
          </p:cNvPr>
          <p:cNvSpPr/>
          <p:nvPr/>
        </p:nvSpPr>
        <p:spPr>
          <a:xfrm>
            <a:off x="301851" y="633888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prstClr val="white"/>
              </a:solidFill>
            </a:endParaRPr>
          </a:p>
        </p:txBody>
      </p:sp>
      <p:sp>
        <p:nvSpPr>
          <p:cNvPr id="44" name="Freeform 36">
            <a:extLst>
              <a:ext uri="{FF2B5EF4-FFF2-40B4-BE49-F238E27FC236}">
                <a16:creationId xmlns="" xmlns:a16="http://schemas.microsoft.com/office/drawing/2014/main" id="{D87C65E8-F279-432A-8669-47ECCA34E4F6}"/>
              </a:ext>
            </a:extLst>
          </p:cNvPr>
          <p:cNvSpPr>
            <a:spLocks noEditPoints="1"/>
          </p:cNvSpPr>
          <p:nvPr/>
        </p:nvSpPr>
        <p:spPr bwMode="auto">
          <a:xfrm>
            <a:off x="389576" y="654843"/>
            <a:ext cx="95342" cy="160356"/>
          </a:xfrm>
          <a:custGeom>
            <a:avLst/>
            <a:gdLst>
              <a:gd name="T0" fmla="*/ 937 w 1926"/>
              <a:gd name="T1" fmla="*/ 3639 h 4045"/>
              <a:gd name="T2" fmla="*/ 893 w 1926"/>
              <a:gd name="T3" fmla="*/ 3665 h 4045"/>
              <a:gd name="T4" fmla="*/ 863 w 1926"/>
              <a:gd name="T5" fmla="*/ 3712 h 4045"/>
              <a:gd name="T6" fmla="*/ 851 w 1926"/>
              <a:gd name="T7" fmla="*/ 3772 h 4045"/>
              <a:gd name="T8" fmla="*/ 863 w 1926"/>
              <a:gd name="T9" fmla="*/ 3832 h 4045"/>
              <a:gd name="T10" fmla="*/ 893 w 1926"/>
              <a:gd name="T11" fmla="*/ 3878 h 4045"/>
              <a:gd name="T12" fmla="*/ 937 w 1926"/>
              <a:gd name="T13" fmla="*/ 3905 h 4045"/>
              <a:gd name="T14" fmla="*/ 988 w 1926"/>
              <a:gd name="T15" fmla="*/ 3905 h 4045"/>
              <a:gd name="T16" fmla="*/ 1033 w 1926"/>
              <a:gd name="T17" fmla="*/ 3878 h 4045"/>
              <a:gd name="T18" fmla="*/ 1064 w 1926"/>
              <a:gd name="T19" fmla="*/ 3832 h 4045"/>
              <a:gd name="T20" fmla="*/ 1075 w 1926"/>
              <a:gd name="T21" fmla="*/ 3772 h 4045"/>
              <a:gd name="T22" fmla="*/ 1064 w 1926"/>
              <a:gd name="T23" fmla="*/ 3712 h 4045"/>
              <a:gd name="T24" fmla="*/ 1033 w 1926"/>
              <a:gd name="T25" fmla="*/ 3665 h 4045"/>
              <a:gd name="T26" fmla="*/ 988 w 1926"/>
              <a:gd name="T27" fmla="*/ 3639 h 4045"/>
              <a:gd name="T28" fmla="*/ 156 w 1926"/>
              <a:gd name="T29" fmla="*/ 434 h 4045"/>
              <a:gd name="T30" fmla="*/ 1770 w 1926"/>
              <a:gd name="T31" fmla="*/ 3540 h 4045"/>
              <a:gd name="T32" fmla="*/ 156 w 1926"/>
              <a:gd name="T33" fmla="*/ 434 h 4045"/>
              <a:gd name="T34" fmla="*/ 716 w 1926"/>
              <a:gd name="T35" fmla="*/ 200 h 4045"/>
              <a:gd name="T36" fmla="*/ 701 w 1926"/>
              <a:gd name="T37" fmla="*/ 217 h 4045"/>
              <a:gd name="T38" fmla="*/ 701 w 1926"/>
              <a:gd name="T39" fmla="*/ 243 h 4045"/>
              <a:gd name="T40" fmla="*/ 716 w 1926"/>
              <a:gd name="T41" fmla="*/ 260 h 4045"/>
              <a:gd name="T42" fmla="*/ 1199 w 1926"/>
              <a:gd name="T43" fmla="*/ 262 h 4045"/>
              <a:gd name="T44" fmla="*/ 1218 w 1926"/>
              <a:gd name="T45" fmla="*/ 254 h 4045"/>
              <a:gd name="T46" fmla="*/ 1226 w 1926"/>
              <a:gd name="T47" fmla="*/ 230 h 4045"/>
              <a:gd name="T48" fmla="*/ 1218 w 1926"/>
              <a:gd name="T49" fmla="*/ 207 h 4045"/>
              <a:gd name="T50" fmla="*/ 1199 w 1926"/>
              <a:gd name="T51" fmla="*/ 197 h 4045"/>
              <a:gd name="T52" fmla="*/ 224 w 1926"/>
              <a:gd name="T53" fmla="*/ 0 h 4045"/>
              <a:gd name="T54" fmla="*/ 1738 w 1926"/>
              <a:gd name="T55" fmla="*/ 4 h 4045"/>
              <a:gd name="T56" fmla="*/ 1805 w 1926"/>
              <a:gd name="T57" fmla="*/ 31 h 4045"/>
              <a:gd name="T58" fmla="*/ 1860 w 1926"/>
              <a:gd name="T59" fmla="*/ 81 h 4045"/>
              <a:gd name="T60" fmla="*/ 1900 w 1926"/>
              <a:gd name="T61" fmla="*/ 148 h 4045"/>
              <a:gd name="T62" fmla="*/ 1923 w 1926"/>
              <a:gd name="T63" fmla="*/ 229 h 4045"/>
              <a:gd name="T64" fmla="*/ 1926 w 1926"/>
              <a:gd name="T65" fmla="*/ 3772 h 4045"/>
              <a:gd name="T66" fmla="*/ 1915 w 1926"/>
              <a:gd name="T67" fmla="*/ 3857 h 4045"/>
              <a:gd name="T68" fmla="*/ 1882 w 1926"/>
              <a:gd name="T69" fmla="*/ 3932 h 4045"/>
              <a:gd name="T70" fmla="*/ 1834 w 1926"/>
              <a:gd name="T71" fmla="*/ 3992 h 4045"/>
              <a:gd name="T72" fmla="*/ 1773 w 1926"/>
              <a:gd name="T73" fmla="*/ 4032 h 4045"/>
              <a:gd name="T74" fmla="*/ 1702 w 1926"/>
              <a:gd name="T75" fmla="*/ 4045 h 4045"/>
              <a:gd name="T76" fmla="*/ 188 w 1926"/>
              <a:gd name="T77" fmla="*/ 4041 h 4045"/>
              <a:gd name="T78" fmla="*/ 122 w 1926"/>
              <a:gd name="T79" fmla="*/ 4014 h 4045"/>
              <a:gd name="T80" fmla="*/ 66 w 1926"/>
              <a:gd name="T81" fmla="*/ 3964 h 4045"/>
              <a:gd name="T82" fmla="*/ 25 w 1926"/>
              <a:gd name="T83" fmla="*/ 3897 h 4045"/>
              <a:gd name="T84" fmla="*/ 3 w 1926"/>
              <a:gd name="T85" fmla="*/ 3816 h 4045"/>
              <a:gd name="T86" fmla="*/ 0 w 1926"/>
              <a:gd name="T87" fmla="*/ 273 h 4045"/>
              <a:gd name="T88" fmla="*/ 12 w 1926"/>
              <a:gd name="T89" fmla="*/ 188 h 4045"/>
              <a:gd name="T90" fmla="*/ 43 w 1926"/>
              <a:gd name="T91" fmla="*/ 113 h 4045"/>
              <a:gd name="T92" fmla="*/ 92 w 1926"/>
              <a:gd name="T93" fmla="*/ 53 h 4045"/>
              <a:gd name="T94" fmla="*/ 154 w 1926"/>
              <a:gd name="T95" fmla="*/ 13 h 4045"/>
              <a:gd name="T96" fmla="*/ 224 w 1926"/>
              <a:gd name="T97" fmla="*/ 0 h 40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926" h="4045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700">
              <a:solidFill>
                <a:prstClr val="black"/>
              </a:solidFill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="" xmlns:a16="http://schemas.microsoft.com/office/drawing/2014/main" id="{5CA66723-1E68-4B3D-BC15-EA8051D9DD21}"/>
              </a:ext>
            </a:extLst>
          </p:cNvPr>
          <p:cNvSpPr/>
          <p:nvPr/>
        </p:nvSpPr>
        <p:spPr>
          <a:xfrm>
            <a:off x="314213" y="64446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prstClr val="white"/>
              </a:solidFill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="" xmlns:a16="http://schemas.microsoft.com/office/drawing/2014/main" id="{956DA584-1093-43A1-B693-DA094AA64831}"/>
              </a:ext>
            </a:extLst>
          </p:cNvPr>
          <p:cNvGrpSpPr/>
          <p:nvPr/>
        </p:nvGrpSpPr>
        <p:grpSpPr>
          <a:xfrm>
            <a:off x="2783303" y="1579967"/>
            <a:ext cx="894703" cy="894703"/>
            <a:chOff x="6444315" y="1406771"/>
            <a:chExt cx="1213018" cy="1213018"/>
          </a:xfrm>
        </p:grpSpPr>
        <p:sp>
          <p:nvSpPr>
            <p:cNvPr id="52" name="타원 51">
              <a:extLst>
                <a:ext uri="{FF2B5EF4-FFF2-40B4-BE49-F238E27FC236}">
                  <a16:creationId xmlns="" xmlns:a16="http://schemas.microsoft.com/office/drawing/2014/main" id="{B75DDB03-DD81-4193-AF56-390BA6741C00}"/>
                </a:ext>
              </a:extLst>
            </p:cNvPr>
            <p:cNvSpPr/>
            <p:nvPr/>
          </p:nvSpPr>
          <p:spPr>
            <a:xfrm>
              <a:off x="6444315" y="1406771"/>
              <a:ext cx="1213018" cy="121301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200" b="1">
                <a:solidFill>
                  <a:prstClr val="white"/>
                </a:solidFill>
              </a:endParaRPr>
            </a:p>
          </p:txBody>
        </p:sp>
        <p:pic>
          <p:nvPicPr>
            <p:cNvPr id="53" name="그림 52">
              <a:extLst>
                <a:ext uri="{FF2B5EF4-FFF2-40B4-BE49-F238E27FC236}">
                  <a16:creationId xmlns="" xmlns:a16="http://schemas.microsoft.com/office/drawing/2014/main" id="{73F2EAF2-B2C6-41E7-942A-27FCC361A4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10419" y="1572875"/>
              <a:ext cx="880809" cy="880809"/>
            </a:xfrm>
            <a:prstGeom prst="rect">
              <a:avLst/>
            </a:prstGeom>
          </p:spPr>
        </p:pic>
      </p:grpSp>
      <p:grpSp>
        <p:nvGrpSpPr>
          <p:cNvPr id="54" name="그룹 53">
            <a:extLst>
              <a:ext uri="{FF2B5EF4-FFF2-40B4-BE49-F238E27FC236}">
                <a16:creationId xmlns="" xmlns:a16="http://schemas.microsoft.com/office/drawing/2014/main" id="{9BC17D70-3A73-49CF-BEB9-6ECEDBC034DE}"/>
              </a:ext>
            </a:extLst>
          </p:cNvPr>
          <p:cNvGrpSpPr/>
          <p:nvPr/>
        </p:nvGrpSpPr>
        <p:grpSpPr>
          <a:xfrm>
            <a:off x="8562622" y="1522301"/>
            <a:ext cx="894703" cy="894703"/>
            <a:chOff x="8820797" y="3922421"/>
            <a:chExt cx="1213018" cy="1213018"/>
          </a:xfrm>
        </p:grpSpPr>
        <p:sp>
          <p:nvSpPr>
            <p:cNvPr id="55" name="타원 54">
              <a:extLst>
                <a:ext uri="{FF2B5EF4-FFF2-40B4-BE49-F238E27FC236}">
                  <a16:creationId xmlns="" xmlns:a16="http://schemas.microsoft.com/office/drawing/2014/main" id="{B3DC670B-1B9C-4CF0-8F82-034E6D8D1C2D}"/>
                </a:ext>
              </a:extLst>
            </p:cNvPr>
            <p:cNvSpPr/>
            <p:nvPr/>
          </p:nvSpPr>
          <p:spPr>
            <a:xfrm>
              <a:off x="8820797" y="3922421"/>
              <a:ext cx="1213018" cy="121301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200" b="1">
                <a:solidFill>
                  <a:prstClr val="white"/>
                </a:solidFill>
              </a:endParaRPr>
            </a:p>
          </p:txBody>
        </p:sp>
        <p:pic>
          <p:nvPicPr>
            <p:cNvPr id="56" name="그림 55">
              <a:extLst>
                <a:ext uri="{FF2B5EF4-FFF2-40B4-BE49-F238E27FC236}">
                  <a16:creationId xmlns="" xmlns:a16="http://schemas.microsoft.com/office/drawing/2014/main" id="{69B6FFEB-3D42-45C6-A570-B7E5587B6D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33591" y="4135216"/>
              <a:ext cx="787427" cy="787427"/>
            </a:xfrm>
            <a:prstGeom prst="rect">
              <a:avLst/>
            </a:prstGeom>
          </p:spPr>
        </p:pic>
      </p:grpSp>
      <p:cxnSp>
        <p:nvCxnSpPr>
          <p:cNvPr id="61" name="직선 연결선 60"/>
          <p:cNvCxnSpPr/>
          <p:nvPr/>
        </p:nvCxnSpPr>
        <p:spPr>
          <a:xfrm>
            <a:off x="1983656" y="2588078"/>
            <a:ext cx="8305403" cy="12377"/>
          </a:xfrm>
          <a:prstGeom prst="line">
            <a:avLst/>
          </a:prstGeom>
          <a:ln>
            <a:solidFill>
              <a:schemeClr val="bg1">
                <a:lumMod val="50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/>
          <p:cNvCxnSpPr/>
          <p:nvPr/>
        </p:nvCxnSpPr>
        <p:spPr>
          <a:xfrm flipV="1">
            <a:off x="4576056" y="2317714"/>
            <a:ext cx="0" cy="1592560"/>
          </a:xfrm>
          <a:prstGeom prst="line">
            <a:avLst/>
          </a:prstGeom>
          <a:ln>
            <a:solidFill>
              <a:schemeClr val="bg1">
                <a:lumMod val="50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66"/>
          <p:cNvCxnSpPr/>
          <p:nvPr/>
        </p:nvCxnSpPr>
        <p:spPr>
          <a:xfrm flipV="1">
            <a:off x="7516796" y="2378974"/>
            <a:ext cx="0" cy="1592560"/>
          </a:xfrm>
          <a:prstGeom prst="line">
            <a:avLst/>
          </a:prstGeom>
          <a:ln>
            <a:solidFill>
              <a:schemeClr val="bg1">
                <a:lumMod val="50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타원 76"/>
          <p:cNvSpPr/>
          <p:nvPr/>
        </p:nvSpPr>
        <p:spPr>
          <a:xfrm>
            <a:off x="5653919" y="1600330"/>
            <a:ext cx="817645" cy="817645"/>
          </a:xfrm>
          <a:prstGeom prst="ellipse">
            <a:avLst/>
          </a:prstGeom>
          <a:noFill/>
          <a:ln w="285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prstClr val="white"/>
              </a:solidFill>
            </a:endParaRPr>
          </a:p>
        </p:txBody>
      </p:sp>
      <p:pic>
        <p:nvPicPr>
          <p:cNvPr id="78" name="그림 7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328" y="1727907"/>
            <a:ext cx="552660" cy="552660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3783717" y="2178919"/>
            <a:ext cx="4251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준</a:t>
            </a:r>
            <a:endParaRPr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6550721" y="2187968"/>
            <a:ext cx="6655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주영</a:t>
            </a:r>
            <a:endParaRPr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9518076" y="2191284"/>
            <a:ext cx="6655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양훈</a:t>
            </a:r>
            <a:endParaRPr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2059063" y="2684467"/>
            <a:ext cx="221887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마이페이지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/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ko-KR" altLang="en-US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마이페이지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 구성</a:t>
            </a:r>
          </a:p>
          <a:p>
            <a:pPr algn="ctr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구매관리</a:t>
            </a:r>
          </a:p>
          <a:p>
            <a:pPr algn="ctr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판매관리</a:t>
            </a:r>
          </a:p>
          <a:p>
            <a:pPr algn="ctr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엑셀업로드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/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다운로드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5273922" y="2684468"/>
            <a:ext cx="154721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상품 결제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/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상품 등록</a:t>
            </a:r>
          </a:p>
          <a:p>
            <a:pPr algn="ctr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전문가 프로필</a:t>
            </a:r>
          </a:p>
          <a:p>
            <a:pPr algn="ctr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결제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8134631" y="2684467"/>
            <a:ext cx="1763623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회원 기능 구현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/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배너</a:t>
            </a:r>
          </a:p>
          <a:p>
            <a:pPr algn="ctr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상품 검색</a:t>
            </a:r>
          </a:p>
          <a:p>
            <a:pPr algn="ctr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전문가 랭킹</a:t>
            </a:r>
          </a:p>
          <a:p>
            <a:pPr algn="ctr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전문가 문의</a:t>
            </a:r>
          </a:p>
          <a:p>
            <a:pPr algn="ctr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알림</a:t>
            </a:r>
          </a:p>
          <a:p>
            <a:pPr algn="ctr"/>
            <a:r>
              <a:rPr lang="ko-KR" altLang="en-US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메인디자인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 변경</a:t>
            </a:r>
          </a:p>
          <a:p>
            <a:pPr algn="ctr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수익관리</a:t>
            </a:r>
          </a:p>
        </p:txBody>
      </p:sp>
      <p:cxnSp>
        <p:nvCxnSpPr>
          <p:cNvPr id="70" name="직선 연결선 69"/>
          <p:cNvCxnSpPr/>
          <p:nvPr/>
        </p:nvCxnSpPr>
        <p:spPr>
          <a:xfrm>
            <a:off x="1985715" y="3080656"/>
            <a:ext cx="8305403" cy="12377"/>
          </a:xfrm>
          <a:prstGeom prst="line">
            <a:avLst/>
          </a:prstGeom>
          <a:ln>
            <a:solidFill>
              <a:schemeClr val="bg1">
                <a:lumMod val="50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6472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" name="표 33">
            <a:extLst>
              <a:ext uri="{FF2B5EF4-FFF2-40B4-BE49-F238E27FC236}">
                <a16:creationId xmlns="" xmlns:a16="http://schemas.microsoft.com/office/drawing/2014/main" id="{3B9ED3A5-6358-4977-87E6-501BB8957C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1002808"/>
              </p:ext>
            </p:extLst>
          </p:nvPr>
        </p:nvGraphicFramePr>
        <p:xfrm>
          <a:off x="-1" y="499532"/>
          <a:ext cx="828675" cy="63584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151">
                  <a:extLst>
                    <a:ext uri="{9D8B030D-6E8A-4147-A177-3AD203B41FA5}">
                      <a16:colId xmlns="" xmlns:a16="http://schemas.microsoft.com/office/drawing/2014/main" val="1085562414"/>
                    </a:ext>
                  </a:extLst>
                </a:gridCol>
                <a:gridCol w="771524">
                  <a:extLst>
                    <a:ext uri="{9D8B030D-6E8A-4147-A177-3AD203B41FA5}">
                      <a16:colId xmlns="" xmlns:a16="http://schemas.microsoft.com/office/drawing/2014/main" val="2801271780"/>
                    </a:ext>
                  </a:extLst>
                </a:gridCol>
              </a:tblGrid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목차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998110317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프로젝트 개요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41399603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주제 선정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034079396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프로젝트 계획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9865911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B8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사이트 구성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575254258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Use Case</a:t>
                      </a: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208850021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en-US" altLang="ko-KR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+mn-lt"/>
                          <a:ea typeface="+mn-ea"/>
                          <a:cs typeface="+mn-cs"/>
                        </a:rPr>
                        <a:t>WBS,FBS</a:t>
                      </a:r>
                      <a:endParaRPr kumimoji="0" lang="ko-KR" altLang="en-US" sz="700" b="0" i="0" u="none" strike="noStrike" kern="1200" cap="none" spc="0" normalizeH="0" dirty="0">
                        <a:solidFill>
                          <a:srgbClr val="44546A">
                            <a:lumMod val="75000"/>
                          </a:srgb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673024949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DB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설계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804849840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클래스 다이어그램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889910442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스토리보드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기술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265675496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45EE962D-08DE-45E6-A14E-CD6DAC254383}"/>
              </a:ext>
            </a:extLst>
          </p:cNvPr>
          <p:cNvSpPr/>
          <p:nvPr/>
        </p:nvSpPr>
        <p:spPr>
          <a:xfrm>
            <a:off x="0" y="10869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latinLnBrk="0">
              <a:lnSpc>
                <a:spcPct val="150000"/>
              </a:lnSpc>
              <a:defRPr/>
            </a:pPr>
            <a:r>
              <a:rPr lang="ko-KR" altLang="en-US" sz="2000" b="1" kern="0" dirty="0">
                <a:solidFill>
                  <a:srgbClr val="FA3C71"/>
                </a:solidFill>
                <a:latin typeface="+mn-ea"/>
              </a:rPr>
              <a:t>사이트 </a:t>
            </a:r>
            <a:r>
              <a:rPr lang="ko-KR" altLang="en-US" sz="2000" b="1" kern="0" dirty="0" smtClean="0">
                <a:solidFill>
                  <a:srgbClr val="FA3C71"/>
                </a:solidFill>
                <a:latin typeface="+mn-ea"/>
              </a:rPr>
              <a:t>구성 </a:t>
            </a:r>
            <a:r>
              <a:rPr lang="en-US" altLang="ko-KR" sz="2000" b="1" kern="0" dirty="0" smtClean="0">
                <a:solidFill>
                  <a:srgbClr val="FA3C71"/>
                </a:solidFill>
                <a:latin typeface="+mn-ea"/>
              </a:rPr>
              <a:t>– </a:t>
            </a:r>
            <a:r>
              <a:rPr lang="ko-KR" altLang="en-US" sz="2000" b="1" kern="0" dirty="0" smtClean="0">
                <a:solidFill>
                  <a:srgbClr val="FA3C71"/>
                </a:solidFill>
                <a:latin typeface="+mn-ea"/>
              </a:rPr>
              <a:t>메뉴 구성</a:t>
            </a:r>
            <a:endParaRPr lang="ko-KR" altLang="en-US" sz="3600" kern="0" dirty="0">
              <a:solidFill>
                <a:prstClr val="black">
                  <a:lumMod val="75000"/>
                  <a:lumOff val="25000"/>
                </a:prstClr>
              </a:solidFill>
              <a:latin typeface="+mn-ea"/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="" xmlns:a16="http://schemas.microsoft.com/office/drawing/2014/main" id="{5CA66723-1E68-4B3D-BC15-EA8051D9DD21}"/>
              </a:ext>
            </a:extLst>
          </p:cNvPr>
          <p:cNvSpPr/>
          <p:nvPr/>
        </p:nvSpPr>
        <p:spPr>
          <a:xfrm>
            <a:off x="301859" y="123348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="" xmlns:a16="http://schemas.microsoft.com/office/drawing/2014/main" id="{ADE64729-725E-4910-BEF5-BD9D2266289C}"/>
              </a:ext>
            </a:extLst>
          </p:cNvPr>
          <p:cNvSpPr/>
          <p:nvPr/>
        </p:nvSpPr>
        <p:spPr>
          <a:xfrm>
            <a:off x="301858" y="187166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="" xmlns:a16="http://schemas.microsoft.com/office/drawing/2014/main" id="{357320DD-65FD-4B0B-8A0F-2A2BF13648F6}"/>
              </a:ext>
            </a:extLst>
          </p:cNvPr>
          <p:cNvSpPr/>
          <p:nvPr/>
        </p:nvSpPr>
        <p:spPr>
          <a:xfrm>
            <a:off x="301857" y="2509837"/>
            <a:ext cx="276225" cy="276225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="" xmlns:a16="http://schemas.microsoft.com/office/drawing/2014/main" id="{82785463-B226-42C5-BFA4-3C7E43936BF9}"/>
              </a:ext>
            </a:extLst>
          </p:cNvPr>
          <p:cNvSpPr/>
          <p:nvPr/>
        </p:nvSpPr>
        <p:spPr>
          <a:xfrm>
            <a:off x="301856" y="3148012"/>
            <a:ext cx="276225" cy="276225"/>
          </a:xfrm>
          <a:prstGeom prst="ellipse">
            <a:avLst/>
          </a:prstGeom>
          <a:solidFill>
            <a:srgbClr val="FF8B8B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="" xmlns:a16="http://schemas.microsoft.com/office/drawing/2014/main" id="{B8301A7F-085E-4070-AFFC-1CC2D658C6A6}"/>
              </a:ext>
            </a:extLst>
          </p:cNvPr>
          <p:cNvSpPr/>
          <p:nvPr/>
        </p:nvSpPr>
        <p:spPr>
          <a:xfrm>
            <a:off x="301855" y="378618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="" xmlns:a16="http://schemas.microsoft.com/office/drawing/2014/main" id="{DE91D4DF-D0CE-4ED1-A2F1-D3A9250302DB}"/>
              </a:ext>
            </a:extLst>
          </p:cNvPr>
          <p:cNvSpPr/>
          <p:nvPr/>
        </p:nvSpPr>
        <p:spPr>
          <a:xfrm>
            <a:off x="301854" y="442436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="" xmlns:a16="http://schemas.microsoft.com/office/drawing/2014/main" id="{4D4D8A87-21E6-4250-B3D6-5F4B965C1092}"/>
              </a:ext>
            </a:extLst>
          </p:cNvPr>
          <p:cNvSpPr/>
          <p:nvPr/>
        </p:nvSpPr>
        <p:spPr>
          <a:xfrm>
            <a:off x="301853" y="506253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="" xmlns:a16="http://schemas.microsoft.com/office/drawing/2014/main" id="{3C005B5D-F7F1-46CE-936F-1B87B6039B45}"/>
              </a:ext>
            </a:extLst>
          </p:cNvPr>
          <p:cNvSpPr/>
          <p:nvPr/>
        </p:nvSpPr>
        <p:spPr>
          <a:xfrm>
            <a:off x="301852" y="570071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3" name="타원 42">
            <a:extLst>
              <a:ext uri="{FF2B5EF4-FFF2-40B4-BE49-F238E27FC236}">
                <a16:creationId xmlns="" xmlns:a16="http://schemas.microsoft.com/office/drawing/2014/main" id="{8A87E933-8B41-4D35-AF01-62E1F6E45299}"/>
              </a:ext>
            </a:extLst>
          </p:cNvPr>
          <p:cNvSpPr/>
          <p:nvPr/>
        </p:nvSpPr>
        <p:spPr>
          <a:xfrm>
            <a:off x="301851" y="633888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4" name="Freeform 36">
            <a:extLst>
              <a:ext uri="{FF2B5EF4-FFF2-40B4-BE49-F238E27FC236}">
                <a16:creationId xmlns="" xmlns:a16="http://schemas.microsoft.com/office/drawing/2014/main" id="{D87C65E8-F279-432A-8669-47ECCA34E4F6}"/>
              </a:ext>
            </a:extLst>
          </p:cNvPr>
          <p:cNvSpPr>
            <a:spLocks noEditPoints="1"/>
          </p:cNvSpPr>
          <p:nvPr/>
        </p:nvSpPr>
        <p:spPr bwMode="auto">
          <a:xfrm>
            <a:off x="389576" y="654843"/>
            <a:ext cx="95342" cy="160356"/>
          </a:xfrm>
          <a:custGeom>
            <a:avLst/>
            <a:gdLst>
              <a:gd name="T0" fmla="*/ 937 w 1926"/>
              <a:gd name="T1" fmla="*/ 3639 h 4045"/>
              <a:gd name="T2" fmla="*/ 893 w 1926"/>
              <a:gd name="T3" fmla="*/ 3665 h 4045"/>
              <a:gd name="T4" fmla="*/ 863 w 1926"/>
              <a:gd name="T5" fmla="*/ 3712 h 4045"/>
              <a:gd name="T6" fmla="*/ 851 w 1926"/>
              <a:gd name="T7" fmla="*/ 3772 h 4045"/>
              <a:gd name="T8" fmla="*/ 863 w 1926"/>
              <a:gd name="T9" fmla="*/ 3832 h 4045"/>
              <a:gd name="T10" fmla="*/ 893 w 1926"/>
              <a:gd name="T11" fmla="*/ 3878 h 4045"/>
              <a:gd name="T12" fmla="*/ 937 w 1926"/>
              <a:gd name="T13" fmla="*/ 3905 h 4045"/>
              <a:gd name="T14" fmla="*/ 988 w 1926"/>
              <a:gd name="T15" fmla="*/ 3905 h 4045"/>
              <a:gd name="T16" fmla="*/ 1033 w 1926"/>
              <a:gd name="T17" fmla="*/ 3878 h 4045"/>
              <a:gd name="T18" fmla="*/ 1064 w 1926"/>
              <a:gd name="T19" fmla="*/ 3832 h 4045"/>
              <a:gd name="T20" fmla="*/ 1075 w 1926"/>
              <a:gd name="T21" fmla="*/ 3772 h 4045"/>
              <a:gd name="T22" fmla="*/ 1064 w 1926"/>
              <a:gd name="T23" fmla="*/ 3712 h 4045"/>
              <a:gd name="T24" fmla="*/ 1033 w 1926"/>
              <a:gd name="T25" fmla="*/ 3665 h 4045"/>
              <a:gd name="T26" fmla="*/ 988 w 1926"/>
              <a:gd name="T27" fmla="*/ 3639 h 4045"/>
              <a:gd name="T28" fmla="*/ 156 w 1926"/>
              <a:gd name="T29" fmla="*/ 434 h 4045"/>
              <a:gd name="T30" fmla="*/ 1770 w 1926"/>
              <a:gd name="T31" fmla="*/ 3540 h 4045"/>
              <a:gd name="T32" fmla="*/ 156 w 1926"/>
              <a:gd name="T33" fmla="*/ 434 h 4045"/>
              <a:gd name="T34" fmla="*/ 716 w 1926"/>
              <a:gd name="T35" fmla="*/ 200 h 4045"/>
              <a:gd name="T36" fmla="*/ 701 w 1926"/>
              <a:gd name="T37" fmla="*/ 217 h 4045"/>
              <a:gd name="T38" fmla="*/ 701 w 1926"/>
              <a:gd name="T39" fmla="*/ 243 h 4045"/>
              <a:gd name="T40" fmla="*/ 716 w 1926"/>
              <a:gd name="T41" fmla="*/ 260 h 4045"/>
              <a:gd name="T42" fmla="*/ 1199 w 1926"/>
              <a:gd name="T43" fmla="*/ 262 h 4045"/>
              <a:gd name="T44" fmla="*/ 1218 w 1926"/>
              <a:gd name="T45" fmla="*/ 254 h 4045"/>
              <a:gd name="T46" fmla="*/ 1226 w 1926"/>
              <a:gd name="T47" fmla="*/ 230 h 4045"/>
              <a:gd name="T48" fmla="*/ 1218 w 1926"/>
              <a:gd name="T49" fmla="*/ 207 h 4045"/>
              <a:gd name="T50" fmla="*/ 1199 w 1926"/>
              <a:gd name="T51" fmla="*/ 197 h 4045"/>
              <a:gd name="T52" fmla="*/ 224 w 1926"/>
              <a:gd name="T53" fmla="*/ 0 h 4045"/>
              <a:gd name="T54" fmla="*/ 1738 w 1926"/>
              <a:gd name="T55" fmla="*/ 4 h 4045"/>
              <a:gd name="T56" fmla="*/ 1805 w 1926"/>
              <a:gd name="T57" fmla="*/ 31 h 4045"/>
              <a:gd name="T58" fmla="*/ 1860 w 1926"/>
              <a:gd name="T59" fmla="*/ 81 h 4045"/>
              <a:gd name="T60" fmla="*/ 1900 w 1926"/>
              <a:gd name="T61" fmla="*/ 148 h 4045"/>
              <a:gd name="T62" fmla="*/ 1923 w 1926"/>
              <a:gd name="T63" fmla="*/ 229 h 4045"/>
              <a:gd name="T64" fmla="*/ 1926 w 1926"/>
              <a:gd name="T65" fmla="*/ 3772 h 4045"/>
              <a:gd name="T66" fmla="*/ 1915 w 1926"/>
              <a:gd name="T67" fmla="*/ 3857 h 4045"/>
              <a:gd name="T68" fmla="*/ 1882 w 1926"/>
              <a:gd name="T69" fmla="*/ 3932 h 4045"/>
              <a:gd name="T70" fmla="*/ 1834 w 1926"/>
              <a:gd name="T71" fmla="*/ 3992 h 4045"/>
              <a:gd name="T72" fmla="*/ 1773 w 1926"/>
              <a:gd name="T73" fmla="*/ 4032 h 4045"/>
              <a:gd name="T74" fmla="*/ 1702 w 1926"/>
              <a:gd name="T75" fmla="*/ 4045 h 4045"/>
              <a:gd name="T76" fmla="*/ 188 w 1926"/>
              <a:gd name="T77" fmla="*/ 4041 h 4045"/>
              <a:gd name="T78" fmla="*/ 122 w 1926"/>
              <a:gd name="T79" fmla="*/ 4014 h 4045"/>
              <a:gd name="T80" fmla="*/ 66 w 1926"/>
              <a:gd name="T81" fmla="*/ 3964 h 4045"/>
              <a:gd name="T82" fmla="*/ 25 w 1926"/>
              <a:gd name="T83" fmla="*/ 3897 h 4045"/>
              <a:gd name="T84" fmla="*/ 3 w 1926"/>
              <a:gd name="T85" fmla="*/ 3816 h 4045"/>
              <a:gd name="T86" fmla="*/ 0 w 1926"/>
              <a:gd name="T87" fmla="*/ 273 h 4045"/>
              <a:gd name="T88" fmla="*/ 12 w 1926"/>
              <a:gd name="T89" fmla="*/ 188 h 4045"/>
              <a:gd name="T90" fmla="*/ 43 w 1926"/>
              <a:gd name="T91" fmla="*/ 113 h 4045"/>
              <a:gd name="T92" fmla="*/ 92 w 1926"/>
              <a:gd name="T93" fmla="*/ 53 h 4045"/>
              <a:gd name="T94" fmla="*/ 154 w 1926"/>
              <a:gd name="T95" fmla="*/ 13 h 4045"/>
              <a:gd name="T96" fmla="*/ 224 w 1926"/>
              <a:gd name="T97" fmla="*/ 0 h 40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926" h="4045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="" xmlns:a16="http://schemas.microsoft.com/office/drawing/2014/main" id="{5CA66723-1E68-4B3D-BC15-EA8051D9DD21}"/>
              </a:ext>
            </a:extLst>
          </p:cNvPr>
          <p:cNvSpPr/>
          <p:nvPr/>
        </p:nvSpPr>
        <p:spPr>
          <a:xfrm>
            <a:off x="314213" y="64446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="" xmlns:a16="http://schemas.microsoft.com/office/drawing/2014/main" id="{F4C536EC-1280-4F6F-8CFF-2766D2A3C0B5}"/>
              </a:ext>
            </a:extLst>
          </p:cNvPr>
          <p:cNvSpPr/>
          <p:nvPr/>
        </p:nvSpPr>
        <p:spPr>
          <a:xfrm>
            <a:off x="4800599" y="5051417"/>
            <a:ext cx="1175082" cy="304729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서비스소개</a:t>
            </a:r>
          </a:p>
        </p:txBody>
      </p:sp>
      <p:sp>
        <p:nvSpPr>
          <p:cNvPr id="16" name="사각형: 둥근 모서리 15">
            <a:extLst>
              <a:ext uri="{FF2B5EF4-FFF2-40B4-BE49-F238E27FC236}">
                <a16:creationId xmlns="" xmlns:a16="http://schemas.microsoft.com/office/drawing/2014/main" id="{45E17459-DA5B-4AB6-A553-D0A30EB5F703}"/>
              </a:ext>
            </a:extLst>
          </p:cNvPr>
          <p:cNvSpPr/>
          <p:nvPr/>
        </p:nvSpPr>
        <p:spPr>
          <a:xfrm>
            <a:off x="4800599" y="5539689"/>
            <a:ext cx="1175082" cy="304729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공지사항</a:t>
            </a:r>
          </a:p>
        </p:txBody>
      </p:sp>
      <p:sp>
        <p:nvSpPr>
          <p:cNvPr id="17" name="사각형: 둥근 모서리 16">
            <a:extLst>
              <a:ext uri="{FF2B5EF4-FFF2-40B4-BE49-F238E27FC236}">
                <a16:creationId xmlns="" xmlns:a16="http://schemas.microsoft.com/office/drawing/2014/main" id="{D521DB0C-4508-40EC-9FF4-32BD27C81D53}"/>
              </a:ext>
            </a:extLst>
          </p:cNvPr>
          <p:cNvSpPr/>
          <p:nvPr/>
        </p:nvSpPr>
        <p:spPr>
          <a:xfrm>
            <a:off x="4800599" y="6027961"/>
            <a:ext cx="1175082" cy="304729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FAQ</a:t>
            </a:r>
            <a:endParaRPr lang="ko-KR" altLang="en-US" sz="1100" dirty="0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="" xmlns:a16="http://schemas.microsoft.com/office/drawing/2014/main" id="{69A344B3-8ED8-4EBC-9AB8-E4114DDA0685}"/>
              </a:ext>
            </a:extLst>
          </p:cNvPr>
          <p:cNvSpPr/>
          <p:nvPr/>
        </p:nvSpPr>
        <p:spPr>
          <a:xfrm>
            <a:off x="5492981" y="2698506"/>
            <a:ext cx="1175082" cy="304729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카테고리</a:t>
            </a:r>
            <a:r>
              <a:rPr lang="en-US" altLang="ko-KR" sz="1100" dirty="0"/>
              <a:t>(</a:t>
            </a:r>
            <a:r>
              <a:rPr lang="ko-KR" altLang="en-US" sz="1100" dirty="0"/>
              <a:t>대</a:t>
            </a:r>
            <a:r>
              <a:rPr lang="en-US" altLang="ko-KR" sz="1100" dirty="0"/>
              <a:t>)</a:t>
            </a:r>
            <a:endParaRPr lang="ko-KR" altLang="en-US" sz="1100" dirty="0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="" xmlns:a16="http://schemas.microsoft.com/office/drawing/2014/main" id="{00C7EC55-A498-4F92-8B12-F24054E08CAD}"/>
              </a:ext>
            </a:extLst>
          </p:cNvPr>
          <p:cNvSpPr/>
          <p:nvPr/>
        </p:nvSpPr>
        <p:spPr>
          <a:xfrm>
            <a:off x="7165268" y="2606861"/>
            <a:ext cx="1175082" cy="492976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상품 화면</a:t>
            </a:r>
          </a:p>
        </p:txBody>
      </p:sp>
      <p:sp>
        <p:nvSpPr>
          <p:cNvPr id="20" name="사각형: 둥근 모서리 19">
            <a:extLst>
              <a:ext uri="{FF2B5EF4-FFF2-40B4-BE49-F238E27FC236}">
                <a16:creationId xmlns="" xmlns:a16="http://schemas.microsoft.com/office/drawing/2014/main" id="{197EEDFC-BC70-4D41-AD53-B41438B191B6}"/>
              </a:ext>
            </a:extLst>
          </p:cNvPr>
          <p:cNvSpPr/>
          <p:nvPr/>
        </p:nvSpPr>
        <p:spPr>
          <a:xfrm>
            <a:off x="5492981" y="2214451"/>
            <a:ext cx="1175082" cy="304729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검색</a:t>
            </a:r>
          </a:p>
        </p:txBody>
      </p:sp>
      <p:sp>
        <p:nvSpPr>
          <p:cNvPr id="21" name="사각형: 둥근 모서리 20">
            <a:extLst>
              <a:ext uri="{FF2B5EF4-FFF2-40B4-BE49-F238E27FC236}">
                <a16:creationId xmlns="" xmlns:a16="http://schemas.microsoft.com/office/drawing/2014/main" id="{76278406-305A-4D32-8B96-AD75EC33D6BE}"/>
              </a:ext>
            </a:extLst>
          </p:cNvPr>
          <p:cNvSpPr/>
          <p:nvPr/>
        </p:nvSpPr>
        <p:spPr>
          <a:xfrm>
            <a:off x="5492981" y="4150672"/>
            <a:ext cx="1175082" cy="304729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/>
              <a:t>전문가 랭킹</a:t>
            </a:r>
            <a:endParaRPr lang="ko-KR" altLang="en-US" sz="1100" dirty="0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="" xmlns:a16="http://schemas.microsoft.com/office/drawing/2014/main" id="{4173959F-88EC-4A18-A438-70292110D7A6}"/>
              </a:ext>
            </a:extLst>
          </p:cNvPr>
          <p:cNvSpPr/>
          <p:nvPr/>
        </p:nvSpPr>
        <p:spPr>
          <a:xfrm>
            <a:off x="5492981" y="3666616"/>
            <a:ext cx="1175082" cy="304729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이용후기</a:t>
            </a:r>
          </a:p>
        </p:txBody>
      </p:sp>
      <p:sp>
        <p:nvSpPr>
          <p:cNvPr id="23" name="사각형: 둥근 모서리 22">
            <a:extLst>
              <a:ext uri="{FF2B5EF4-FFF2-40B4-BE49-F238E27FC236}">
                <a16:creationId xmlns="" xmlns:a16="http://schemas.microsoft.com/office/drawing/2014/main" id="{68024CCD-7651-431E-A32A-DD610D3A7DFA}"/>
              </a:ext>
            </a:extLst>
          </p:cNvPr>
          <p:cNvSpPr/>
          <p:nvPr/>
        </p:nvSpPr>
        <p:spPr>
          <a:xfrm>
            <a:off x="5492981" y="3182561"/>
            <a:ext cx="1175082" cy="304729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배너광고</a:t>
            </a:r>
          </a:p>
        </p:txBody>
      </p:sp>
      <p:sp>
        <p:nvSpPr>
          <p:cNvPr id="24" name="사각형: 둥근 모서리 23">
            <a:extLst>
              <a:ext uri="{FF2B5EF4-FFF2-40B4-BE49-F238E27FC236}">
                <a16:creationId xmlns="" xmlns:a16="http://schemas.microsoft.com/office/drawing/2014/main" id="{AB260AFC-26F0-4083-82BD-9D1F490357E6}"/>
              </a:ext>
            </a:extLst>
          </p:cNvPr>
          <p:cNvSpPr/>
          <p:nvPr/>
        </p:nvSpPr>
        <p:spPr>
          <a:xfrm>
            <a:off x="6161192" y="5051417"/>
            <a:ext cx="1175082" cy="304729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구매안내</a:t>
            </a:r>
          </a:p>
        </p:txBody>
      </p:sp>
      <p:sp>
        <p:nvSpPr>
          <p:cNvPr id="25" name="사각형: 둥근 모서리 24">
            <a:extLst>
              <a:ext uri="{FF2B5EF4-FFF2-40B4-BE49-F238E27FC236}">
                <a16:creationId xmlns="" xmlns:a16="http://schemas.microsoft.com/office/drawing/2014/main" id="{08288429-22D0-4574-976F-E64269282BD8}"/>
              </a:ext>
            </a:extLst>
          </p:cNvPr>
          <p:cNvSpPr/>
          <p:nvPr/>
        </p:nvSpPr>
        <p:spPr>
          <a:xfrm>
            <a:off x="6160191" y="5539689"/>
            <a:ext cx="1175082" cy="304729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판매안내</a:t>
            </a:r>
          </a:p>
        </p:txBody>
      </p:sp>
      <p:sp>
        <p:nvSpPr>
          <p:cNvPr id="26" name="화살표: 오각형 25">
            <a:extLst>
              <a:ext uri="{FF2B5EF4-FFF2-40B4-BE49-F238E27FC236}">
                <a16:creationId xmlns="" xmlns:a16="http://schemas.microsoft.com/office/drawing/2014/main" id="{78D3EBD7-7E3A-4372-942C-9590F21249B5}"/>
              </a:ext>
            </a:extLst>
          </p:cNvPr>
          <p:cNvSpPr/>
          <p:nvPr/>
        </p:nvSpPr>
        <p:spPr>
          <a:xfrm>
            <a:off x="3360989" y="1479929"/>
            <a:ext cx="803358" cy="304729"/>
          </a:xfrm>
          <a:prstGeom prst="homePlate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header</a:t>
            </a:r>
            <a:endParaRPr lang="ko-KR" altLang="en-US" sz="1200" dirty="0"/>
          </a:p>
        </p:txBody>
      </p:sp>
      <p:sp>
        <p:nvSpPr>
          <p:cNvPr id="27" name="화살표: 오각형 26">
            <a:extLst>
              <a:ext uri="{FF2B5EF4-FFF2-40B4-BE49-F238E27FC236}">
                <a16:creationId xmlns="" xmlns:a16="http://schemas.microsoft.com/office/drawing/2014/main" id="{CE63A08F-53F4-44B7-A455-E4838DDD7B48}"/>
              </a:ext>
            </a:extLst>
          </p:cNvPr>
          <p:cNvSpPr/>
          <p:nvPr/>
        </p:nvSpPr>
        <p:spPr>
          <a:xfrm>
            <a:off x="3360989" y="2216787"/>
            <a:ext cx="803358" cy="304729"/>
          </a:xfrm>
          <a:prstGeom prst="homePlate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body</a:t>
            </a:r>
            <a:endParaRPr lang="ko-KR" altLang="en-US" sz="1200" dirty="0"/>
          </a:p>
        </p:txBody>
      </p:sp>
      <p:sp>
        <p:nvSpPr>
          <p:cNvPr id="28" name="화살표: 오각형 27">
            <a:extLst>
              <a:ext uri="{FF2B5EF4-FFF2-40B4-BE49-F238E27FC236}">
                <a16:creationId xmlns="" xmlns:a16="http://schemas.microsoft.com/office/drawing/2014/main" id="{1BD0E1E6-DF72-4FCE-A1FF-A6CBACDB2439}"/>
              </a:ext>
            </a:extLst>
          </p:cNvPr>
          <p:cNvSpPr/>
          <p:nvPr/>
        </p:nvSpPr>
        <p:spPr>
          <a:xfrm>
            <a:off x="3360989" y="5056645"/>
            <a:ext cx="803358" cy="304729"/>
          </a:xfrm>
          <a:prstGeom prst="homePlate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footer</a:t>
            </a:r>
            <a:endParaRPr lang="ko-KR" altLang="en-US" sz="1200" dirty="0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="" xmlns:a16="http://schemas.microsoft.com/office/drawing/2014/main" id="{19C943BA-B6E0-4396-A0D8-EF24759C9536}"/>
              </a:ext>
            </a:extLst>
          </p:cNvPr>
          <p:cNvSpPr/>
          <p:nvPr/>
        </p:nvSpPr>
        <p:spPr>
          <a:xfrm>
            <a:off x="6160191" y="6027961"/>
            <a:ext cx="1175082" cy="304729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회사정보</a:t>
            </a:r>
          </a:p>
        </p:txBody>
      </p:sp>
      <p:sp>
        <p:nvSpPr>
          <p:cNvPr id="30" name="화살표: 오각형 29">
            <a:extLst>
              <a:ext uri="{FF2B5EF4-FFF2-40B4-BE49-F238E27FC236}">
                <a16:creationId xmlns="" xmlns:a16="http://schemas.microsoft.com/office/drawing/2014/main" id="{BBFAC580-B450-4862-A102-78D5D43AAB0D}"/>
              </a:ext>
            </a:extLst>
          </p:cNvPr>
          <p:cNvSpPr/>
          <p:nvPr/>
        </p:nvSpPr>
        <p:spPr>
          <a:xfrm>
            <a:off x="4398920" y="2216041"/>
            <a:ext cx="803358" cy="304729"/>
          </a:xfrm>
          <a:prstGeom prst="homePlate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section</a:t>
            </a:r>
            <a:endParaRPr lang="ko-KR" altLang="en-US" sz="1200" dirty="0"/>
          </a:p>
        </p:txBody>
      </p:sp>
      <p:cxnSp>
        <p:nvCxnSpPr>
          <p:cNvPr id="31" name="직선 연결선 30">
            <a:extLst>
              <a:ext uri="{FF2B5EF4-FFF2-40B4-BE49-F238E27FC236}">
                <a16:creationId xmlns="" xmlns:a16="http://schemas.microsoft.com/office/drawing/2014/main" id="{FDE8E5C3-9F72-47C4-94A3-EB2DF4227500}"/>
              </a:ext>
            </a:extLst>
          </p:cNvPr>
          <p:cNvCxnSpPr>
            <a:cxnSpLocks/>
          </p:cNvCxnSpPr>
          <p:nvPr/>
        </p:nvCxnSpPr>
        <p:spPr>
          <a:xfrm flipH="1">
            <a:off x="1799122" y="1346338"/>
            <a:ext cx="7593873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="" xmlns:a16="http://schemas.microsoft.com/office/drawing/2014/main" id="{A5C0CB8D-381E-4BC7-83B6-F5CD6AA8E4B9}"/>
              </a:ext>
            </a:extLst>
          </p:cNvPr>
          <p:cNvCxnSpPr>
            <a:cxnSpLocks/>
          </p:cNvCxnSpPr>
          <p:nvPr/>
        </p:nvCxnSpPr>
        <p:spPr>
          <a:xfrm flipH="1">
            <a:off x="3261315" y="2089169"/>
            <a:ext cx="613168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="" xmlns:a16="http://schemas.microsoft.com/office/drawing/2014/main" id="{53175D68-44A4-4A76-A31C-B0BB819A332A}"/>
              </a:ext>
            </a:extLst>
          </p:cNvPr>
          <p:cNvCxnSpPr>
            <a:cxnSpLocks/>
          </p:cNvCxnSpPr>
          <p:nvPr/>
        </p:nvCxnSpPr>
        <p:spPr>
          <a:xfrm flipH="1">
            <a:off x="3261315" y="4885194"/>
            <a:ext cx="613168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="" xmlns:a16="http://schemas.microsoft.com/office/drawing/2014/main" id="{C0AFF7D2-E849-4884-A756-D279184B3212}"/>
              </a:ext>
            </a:extLst>
          </p:cNvPr>
          <p:cNvCxnSpPr>
            <a:stCxn id="18" idx="3"/>
            <a:endCxn id="19" idx="1"/>
          </p:cNvCxnSpPr>
          <p:nvPr/>
        </p:nvCxnSpPr>
        <p:spPr>
          <a:xfrm>
            <a:off x="6668063" y="2850871"/>
            <a:ext cx="497205" cy="24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사각형: 둥근 모서리 46">
            <a:extLst>
              <a:ext uri="{FF2B5EF4-FFF2-40B4-BE49-F238E27FC236}">
                <a16:creationId xmlns="" xmlns:a16="http://schemas.microsoft.com/office/drawing/2014/main" id="{0CAE7030-5205-49E5-9CBB-2EC1B7618611}"/>
              </a:ext>
            </a:extLst>
          </p:cNvPr>
          <p:cNvSpPr/>
          <p:nvPr/>
        </p:nvSpPr>
        <p:spPr>
          <a:xfrm>
            <a:off x="5492981" y="1479929"/>
            <a:ext cx="1175082" cy="304729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회원가입</a:t>
            </a:r>
          </a:p>
        </p:txBody>
      </p:sp>
      <p:sp>
        <p:nvSpPr>
          <p:cNvPr id="48" name="사각형: 둥근 모서리 47">
            <a:extLst>
              <a:ext uri="{FF2B5EF4-FFF2-40B4-BE49-F238E27FC236}">
                <a16:creationId xmlns="" xmlns:a16="http://schemas.microsoft.com/office/drawing/2014/main" id="{998FCBE3-31AB-40FC-9D4F-064BDE6A919F}"/>
              </a:ext>
            </a:extLst>
          </p:cNvPr>
          <p:cNvSpPr/>
          <p:nvPr/>
        </p:nvSpPr>
        <p:spPr>
          <a:xfrm>
            <a:off x="6893195" y="1479929"/>
            <a:ext cx="1175082" cy="304729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로그인</a:t>
            </a:r>
          </a:p>
        </p:txBody>
      </p:sp>
      <p:sp>
        <p:nvSpPr>
          <p:cNvPr id="49" name="화살표: 오각형 48">
            <a:extLst>
              <a:ext uri="{FF2B5EF4-FFF2-40B4-BE49-F238E27FC236}">
                <a16:creationId xmlns="" xmlns:a16="http://schemas.microsoft.com/office/drawing/2014/main" id="{BA2C9B15-1EC0-4D1C-B279-0EC177200D46}"/>
              </a:ext>
            </a:extLst>
          </p:cNvPr>
          <p:cNvSpPr/>
          <p:nvPr/>
        </p:nvSpPr>
        <p:spPr>
          <a:xfrm>
            <a:off x="4398920" y="1479929"/>
            <a:ext cx="803358" cy="304729"/>
          </a:xfrm>
          <a:prstGeom prst="homePlate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nav</a:t>
            </a:r>
            <a:endParaRPr lang="ko-KR" altLang="en-US" sz="1200" dirty="0"/>
          </a:p>
        </p:txBody>
      </p:sp>
      <p:sp>
        <p:nvSpPr>
          <p:cNvPr id="50" name="사각형: 둥근 모서리 49">
            <a:extLst>
              <a:ext uri="{FF2B5EF4-FFF2-40B4-BE49-F238E27FC236}">
                <a16:creationId xmlns="" xmlns:a16="http://schemas.microsoft.com/office/drawing/2014/main" id="{A57FA399-4902-48D4-A81A-F8F52BE18726}"/>
              </a:ext>
            </a:extLst>
          </p:cNvPr>
          <p:cNvSpPr/>
          <p:nvPr/>
        </p:nvSpPr>
        <p:spPr>
          <a:xfrm>
            <a:off x="4675966" y="915042"/>
            <a:ext cx="803358" cy="30472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비회원</a:t>
            </a:r>
          </a:p>
        </p:txBody>
      </p:sp>
      <p:sp>
        <p:nvSpPr>
          <p:cNvPr id="51" name="사각형: 둥근 모서리 50">
            <a:extLst>
              <a:ext uri="{FF2B5EF4-FFF2-40B4-BE49-F238E27FC236}">
                <a16:creationId xmlns="" xmlns:a16="http://schemas.microsoft.com/office/drawing/2014/main" id="{C4AA56C6-0BA0-4325-A498-14CF955C4384}"/>
              </a:ext>
            </a:extLst>
          </p:cNvPr>
          <p:cNvSpPr/>
          <p:nvPr/>
        </p:nvSpPr>
        <p:spPr>
          <a:xfrm>
            <a:off x="5760377" y="915042"/>
            <a:ext cx="803358" cy="304729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개인회원</a:t>
            </a:r>
          </a:p>
        </p:txBody>
      </p:sp>
      <p:sp>
        <p:nvSpPr>
          <p:cNvPr id="52" name="사각형: 둥근 모서리 51">
            <a:extLst>
              <a:ext uri="{FF2B5EF4-FFF2-40B4-BE49-F238E27FC236}">
                <a16:creationId xmlns="" xmlns:a16="http://schemas.microsoft.com/office/drawing/2014/main" id="{0290D295-2443-434F-B933-C936C0D77178}"/>
              </a:ext>
            </a:extLst>
          </p:cNvPr>
          <p:cNvSpPr/>
          <p:nvPr/>
        </p:nvSpPr>
        <p:spPr>
          <a:xfrm>
            <a:off x="6844788" y="915042"/>
            <a:ext cx="902936" cy="304729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전문가</a:t>
            </a:r>
          </a:p>
        </p:txBody>
      </p:sp>
      <p:sp>
        <p:nvSpPr>
          <p:cNvPr id="53" name="사각형: 둥근 모서리 52">
            <a:extLst>
              <a:ext uri="{FF2B5EF4-FFF2-40B4-BE49-F238E27FC236}">
                <a16:creationId xmlns="" xmlns:a16="http://schemas.microsoft.com/office/drawing/2014/main" id="{8A0B0704-6A73-477A-B794-BB333D31D477}"/>
              </a:ext>
            </a:extLst>
          </p:cNvPr>
          <p:cNvSpPr/>
          <p:nvPr/>
        </p:nvSpPr>
        <p:spPr>
          <a:xfrm>
            <a:off x="8028777" y="915042"/>
            <a:ext cx="902936" cy="304729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관리자</a:t>
            </a:r>
          </a:p>
        </p:txBody>
      </p:sp>
      <p:sp>
        <p:nvSpPr>
          <p:cNvPr id="54" name="사각형: 둥근 모서리 53">
            <a:extLst>
              <a:ext uri="{FF2B5EF4-FFF2-40B4-BE49-F238E27FC236}">
                <a16:creationId xmlns="" xmlns:a16="http://schemas.microsoft.com/office/drawing/2014/main" id="{9A4502DE-3B2A-47C9-A2AB-7F78D5F69851}"/>
              </a:ext>
            </a:extLst>
          </p:cNvPr>
          <p:cNvSpPr/>
          <p:nvPr/>
        </p:nvSpPr>
        <p:spPr>
          <a:xfrm>
            <a:off x="3219831" y="792486"/>
            <a:ext cx="1175082" cy="427286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메인</a:t>
            </a:r>
          </a:p>
        </p:txBody>
      </p:sp>
      <p:sp>
        <p:nvSpPr>
          <p:cNvPr id="55" name="사각형: 둥근 모서리 54">
            <a:extLst>
              <a:ext uri="{FF2B5EF4-FFF2-40B4-BE49-F238E27FC236}">
                <a16:creationId xmlns="" xmlns:a16="http://schemas.microsoft.com/office/drawing/2014/main" id="{5418E1CF-B30F-44AF-B21A-A32FD45DA5BA}"/>
              </a:ext>
            </a:extLst>
          </p:cNvPr>
          <p:cNvSpPr/>
          <p:nvPr/>
        </p:nvSpPr>
        <p:spPr>
          <a:xfrm>
            <a:off x="1854367" y="792486"/>
            <a:ext cx="1175082" cy="427286"/>
          </a:xfrm>
          <a:prstGeom prst="round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공통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="" xmlns:a16="http://schemas.microsoft.com/office/drawing/2014/main" id="{62BFD6FF-1216-4BC1-89D0-243272FE1506}"/>
              </a:ext>
            </a:extLst>
          </p:cNvPr>
          <p:cNvSpPr txBox="1"/>
          <p:nvPr/>
        </p:nvSpPr>
        <p:spPr>
          <a:xfrm>
            <a:off x="9850849" y="915042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C00000"/>
                </a:solidFill>
              </a:rPr>
              <a:t>구현 기능</a:t>
            </a:r>
            <a:endParaRPr lang="en-US" altLang="ko-KR" b="1" dirty="0">
              <a:solidFill>
                <a:srgbClr val="C00000"/>
              </a:solidFill>
            </a:endParaRPr>
          </a:p>
        </p:txBody>
      </p:sp>
      <p:cxnSp>
        <p:nvCxnSpPr>
          <p:cNvPr id="57" name="직선 연결선 56">
            <a:extLst>
              <a:ext uri="{FF2B5EF4-FFF2-40B4-BE49-F238E27FC236}">
                <a16:creationId xmlns="" xmlns:a16="http://schemas.microsoft.com/office/drawing/2014/main" id="{94C666BA-A70A-4B97-9C96-79369B7CFF3C}"/>
              </a:ext>
            </a:extLst>
          </p:cNvPr>
          <p:cNvCxnSpPr/>
          <p:nvPr/>
        </p:nvCxnSpPr>
        <p:spPr>
          <a:xfrm>
            <a:off x="9762565" y="915042"/>
            <a:ext cx="0" cy="5417648"/>
          </a:xfrm>
          <a:prstGeom prst="line">
            <a:avLst/>
          </a:prstGeom>
          <a:ln w="25400" cmpd="dbl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="" xmlns:a16="http://schemas.microsoft.com/office/drawing/2014/main" id="{095A2D8C-5276-4CEE-BEFB-5647C0474F40}"/>
              </a:ext>
            </a:extLst>
          </p:cNvPr>
          <p:cNvSpPr txBox="1"/>
          <p:nvPr/>
        </p:nvSpPr>
        <p:spPr>
          <a:xfrm>
            <a:off x="10018127" y="1401460"/>
            <a:ext cx="1749197" cy="19956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회원가입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로그인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아이디</a:t>
            </a:r>
            <a:r>
              <a:rPr lang="en-US" altLang="ko-KR" sz="1200" dirty="0"/>
              <a:t>, </a:t>
            </a:r>
            <a:r>
              <a:rPr lang="ko-KR" altLang="en-US" sz="1200" dirty="0"/>
              <a:t>비밀번호 찾기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동적 게시판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검색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랭킹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회사정보 </a:t>
            </a:r>
            <a:r>
              <a:rPr lang="en-US" altLang="ko-KR" sz="1200" dirty="0"/>
              <a:t>(</a:t>
            </a:r>
            <a:r>
              <a:rPr lang="ko-KR" altLang="en-US" sz="1200" dirty="0"/>
              <a:t>지도 </a:t>
            </a:r>
            <a:r>
              <a:rPr lang="en-US" altLang="ko-KR" sz="1200" dirty="0"/>
              <a:t>API)</a:t>
            </a:r>
          </a:p>
        </p:txBody>
      </p:sp>
    </p:spTree>
    <p:extLst>
      <p:ext uri="{BB962C8B-B14F-4D97-AF65-F5344CB8AC3E}">
        <p14:creationId xmlns:p14="http://schemas.microsoft.com/office/powerpoint/2010/main" val="2034711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9" name="표 58">
            <a:extLst>
              <a:ext uri="{FF2B5EF4-FFF2-40B4-BE49-F238E27FC236}">
                <a16:creationId xmlns="" xmlns:a16="http://schemas.microsoft.com/office/drawing/2014/main" id="{29B29A20-FEF3-43A1-B2C6-694B1225BF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8298124"/>
              </p:ext>
            </p:extLst>
          </p:nvPr>
        </p:nvGraphicFramePr>
        <p:xfrm>
          <a:off x="-1" y="499532"/>
          <a:ext cx="828675" cy="63584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151">
                  <a:extLst>
                    <a:ext uri="{9D8B030D-6E8A-4147-A177-3AD203B41FA5}">
                      <a16:colId xmlns="" xmlns:a16="http://schemas.microsoft.com/office/drawing/2014/main" val="1085562414"/>
                    </a:ext>
                  </a:extLst>
                </a:gridCol>
                <a:gridCol w="771524">
                  <a:extLst>
                    <a:ext uri="{9D8B030D-6E8A-4147-A177-3AD203B41FA5}">
                      <a16:colId xmlns="" xmlns:a16="http://schemas.microsoft.com/office/drawing/2014/main" val="2801271780"/>
                    </a:ext>
                  </a:extLst>
                </a:gridCol>
              </a:tblGrid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목차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998110317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프로젝트 개요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41399603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주제 선정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034079396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프로젝트 계획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9865911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B8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사이트 구성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575254258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Use Case</a:t>
                      </a: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208850021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en-US" altLang="ko-KR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+mn-lt"/>
                          <a:ea typeface="+mn-ea"/>
                          <a:cs typeface="+mn-cs"/>
                        </a:rPr>
                        <a:t>WBS,FBS</a:t>
                      </a:r>
                      <a:endParaRPr kumimoji="0" lang="ko-KR" altLang="en-US" sz="700" b="0" i="0" u="none" strike="noStrike" kern="1200" cap="none" spc="0" normalizeH="0" dirty="0">
                        <a:solidFill>
                          <a:srgbClr val="44546A">
                            <a:lumMod val="75000"/>
                          </a:srgb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673024949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DB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설계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804849840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클래스 다이어그램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889910442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스토리보드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기술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265675496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45EE962D-08DE-45E6-A14E-CD6DAC254383}"/>
              </a:ext>
            </a:extLst>
          </p:cNvPr>
          <p:cNvSpPr/>
          <p:nvPr/>
        </p:nvSpPr>
        <p:spPr>
          <a:xfrm>
            <a:off x="0" y="10869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latinLnBrk="0">
              <a:lnSpc>
                <a:spcPct val="150000"/>
              </a:lnSpc>
              <a:defRPr/>
            </a:pPr>
            <a:r>
              <a:rPr lang="ko-KR" altLang="en-US" sz="2000" b="1" kern="0" dirty="0" smtClean="0">
                <a:solidFill>
                  <a:srgbClr val="FA3C7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사이트 구성</a:t>
            </a:r>
            <a:r>
              <a:rPr lang="en-US" altLang="ko-KR" sz="2000" b="1" kern="0" dirty="0">
                <a:solidFill>
                  <a:srgbClr val="FA3C7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b="1" kern="0" dirty="0" smtClean="0">
                <a:solidFill>
                  <a:srgbClr val="FA3C7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2000" b="1" kern="0" dirty="0" smtClean="0">
                <a:solidFill>
                  <a:srgbClr val="FA3C7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메뉴 구성</a:t>
            </a:r>
            <a:endParaRPr lang="ko-KR" altLang="en-US" sz="3600" kern="0" dirty="0">
              <a:solidFill>
                <a:prstClr val="black">
                  <a:lumMod val="75000"/>
                  <a:lumOff val="2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="" xmlns:a16="http://schemas.microsoft.com/office/drawing/2014/main" id="{5CA66723-1E68-4B3D-BC15-EA8051D9DD21}"/>
              </a:ext>
            </a:extLst>
          </p:cNvPr>
          <p:cNvSpPr/>
          <p:nvPr/>
        </p:nvSpPr>
        <p:spPr>
          <a:xfrm>
            <a:off x="301859" y="123348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="" xmlns:a16="http://schemas.microsoft.com/office/drawing/2014/main" id="{ADE64729-725E-4910-BEF5-BD9D2266289C}"/>
              </a:ext>
            </a:extLst>
          </p:cNvPr>
          <p:cNvSpPr/>
          <p:nvPr/>
        </p:nvSpPr>
        <p:spPr>
          <a:xfrm>
            <a:off x="301858" y="187166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="" xmlns:a16="http://schemas.microsoft.com/office/drawing/2014/main" id="{357320DD-65FD-4B0B-8A0F-2A2BF13648F6}"/>
              </a:ext>
            </a:extLst>
          </p:cNvPr>
          <p:cNvSpPr/>
          <p:nvPr/>
        </p:nvSpPr>
        <p:spPr>
          <a:xfrm>
            <a:off x="301857" y="2509837"/>
            <a:ext cx="276225" cy="276225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="" xmlns:a16="http://schemas.microsoft.com/office/drawing/2014/main" id="{82785463-B226-42C5-BFA4-3C7E43936BF9}"/>
              </a:ext>
            </a:extLst>
          </p:cNvPr>
          <p:cNvSpPr/>
          <p:nvPr/>
        </p:nvSpPr>
        <p:spPr>
          <a:xfrm>
            <a:off x="301856" y="3148012"/>
            <a:ext cx="276225" cy="276225"/>
          </a:xfrm>
          <a:prstGeom prst="ellipse">
            <a:avLst/>
          </a:prstGeom>
          <a:solidFill>
            <a:srgbClr val="FF8B8B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="" xmlns:a16="http://schemas.microsoft.com/office/drawing/2014/main" id="{B8301A7F-085E-4070-AFFC-1CC2D658C6A6}"/>
              </a:ext>
            </a:extLst>
          </p:cNvPr>
          <p:cNvSpPr/>
          <p:nvPr/>
        </p:nvSpPr>
        <p:spPr>
          <a:xfrm>
            <a:off x="301855" y="378618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="" xmlns:a16="http://schemas.microsoft.com/office/drawing/2014/main" id="{DE91D4DF-D0CE-4ED1-A2F1-D3A9250302DB}"/>
              </a:ext>
            </a:extLst>
          </p:cNvPr>
          <p:cNvSpPr/>
          <p:nvPr/>
        </p:nvSpPr>
        <p:spPr>
          <a:xfrm>
            <a:off x="301854" y="442436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="" xmlns:a16="http://schemas.microsoft.com/office/drawing/2014/main" id="{4D4D8A87-21E6-4250-B3D6-5F4B965C1092}"/>
              </a:ext>
            </a:extLst>
          </p:cNvPr>
          <p:cNvSpPr/>
          <p:nvPr/>
        </p:nvSpPr>
        <p:spPr>
          <a:xfrm>
            <a:off x="301853" y="506253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="" xmlns:a16="http://schemas.microsoft.com/office/drawing/2014/main" id="{3C005B5D-F7F1-46CE-936F-1B87B6039B45}"/>
              </a:ext>
            </a:extLst>
          </p:cNvPr>
          <p:cNvSpPr/>
          <p:nvPr/>
        </p:nvSpPr>
        <p:spPr>
          <a:xfrm>
            <a:off x="301852" y="570071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3" name="타원 42">
            <a:extLst>
              <a:ext uri="{FF2B5EF4-FFF2-40B4-BE49-F238E27FC236}">
                <a16:creationId xmlns="" xmlns:a16="http://schemas.microsoft.com/office/drawing/2014/main" id="{8A87E933-8B41-4D35-AF01-62E1F6E45299}"/>
              </a:ext>
            </a:extLst>
          </p:cNvPr>
          <p:cNvSpPr/>
          <p:nvPr/>
        </p:nvSpPr>
        <p:spPr>
          <a:xfrm>
            <a:off x="301851" y="633888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4" name="Freeform 36">
            <a:extLst>
              <a:ext uri="{FF2B5EF4-FFF2-40B4-BE49-F238E27FC236}">
                <a16:creationId xmlns="" xmlns:a16="http://schemas.microsoft.com/office/drawing/2014/main" id="{D87C65E8-F279-432A-8669-47ECCA34E4F6}"/>
              </a:ext>
            </a:extLst>
          </p:cNvPr>
          <p:cNvSpPr>
            <a:spLocks noEditPoints="1"/>
          </p:cNvSpPr>
          <p:nvPr/>
        </p:nvSpPr>
        <p:spPr bwMode="auto">
          <a:xfrm>
            <a:off x="389576" y="654843"/>
            <a:ext cx="95342" cy="160356"/>
          </a:xfrm>
          <a:custGeom>
            <a:avLst/>
            <a:gdLst>
              <a:gd name="T0" fmla="*/ 937 w 1926"/>
              <a:gd name="T1" fmla="*/ 3639 h 4045"/>
              <a:gd name="T2" fmla="*/ 893 w 1926"/>
              <a:gd name="T3" fmla="*/ 3665 h 4045"/>
              <a:gd name="T4" fmla="*/ 863 w 1926"/>
              <a:gd name="T5" fmla="*/ 3712 h 4045"/>
              <a:gd name="T6" fmla="*/ 851 w 1926"/>
              <a:gd name="T7" fmla="*/ 3772 h 4045"/>
              <a:gd name="T8" fmla="*/ 863 w 1926"/>
              <a:gd name="T9" fmla="*/ 3832 h 4045"/>
              <a:gd name="T10" fmla="*/ 893 w 1926"/>
              <a:gd name="T11" fmla="*/ 3878 h 4045"/>
              <a:gd name="T12" fmla="*/ 937 w 1926"/>
              <a:gd name="T13" fmla="*/ 3905 h 4045"/>
              <a:gd name="T14" fmla="*/ 988 w 1926"/>
              <a:gd name="T15" fmla="*/ 3905 h 4045"/>
              <a:gd name="T16" fmla="*/ 1033 w 1926"/>
              <a:gd name="T17" fmla="*/ 3878 h 4045"/>
              <a:gd name="T18" fmla="*/ 1064 w 1926"/>
              <a:gd name="T19" fmla="*/ 3832 h 4045"/>
              <a:gd name="T20" fmla="*/ 1075 w 1926"/>
              <a:gd name="T21" fmla="*/ 3772 h 4045"/>
              <a:gd name="T22" fmla="*/ 1064 w 1926"/>
              <a:gd name="T23" fmla="*/ 3712 h 4045"/>
              <a:gd name="T24" fmla="*/ 1033 w 1926"/>
              <a:gd name="T25" fmla="*/ 3665 h 4045"/>
              <a:gd name="T26" fmla="*/ 988 w 1926"/>
              <a:gd name="T27" fmla="*/ 3639 h 4045"/>
              <a:gd name="T28" fmla="*/ 156 w 1926"/>
              <a:gd name="T29" fmla="*/ 434 h 4045"/>
              <a:gd name="T30" fmla="*/ 1770 w 1926"/>
              <a:gd name="T31" fmla="*/ 3540 h 4045"/>
              <a:gd name="T32" fmla="*/ 156 w 1926"/>
              <a:gd name="T33" fmla="*/ 434 h 4045"/>
              <a:gd name="T34" fmla="*/ 716 w 1926"/>
              <a:gd name="T35" fmla="*/ 200 h 4045"/>
              <a:gd name="T36" fmla="*/ 701 w 1926"/>
              <a:gd name="T37" fmla="*/ 217 h 4045"/>
              <a:gd name="T38" fmla="*/ 701 w 1926"/>
              <a:gd name="T39" fmla="*/ 243 h 4045"/>
              <a:gd name="T40" fmla="*/ 716 w 1926"/>
              <a:gd name="T41" fmla="*/ 260 h 4045"/>
              <a:gd name="T42" fmla="*/ 1199 w 1926"/>
              <a:gd name="T43" fmla="*/ 262 h 4045"/>
              <a:gd name="T44" fmla="*/ 1218 w 1926"/>
              <a:gd name="T45" fmla="*/ 254 h 4045"/>
              <a:gd name="T46" fmla="*/ 1226 w 1926"/>
              <a:gd name="T47" fmla="*/ 230 h 4045"/>
              <a:gd name="T48" fmla="*/ 1218 w 1926"/>
              <a:gd name="T49" fmla="*/ 207 h 4045"/>
              <a:gd name="T50" fmla="*/ 1199 w 1926"/>
              <a:gd name="T51" fmla="*/ 197 h 4045"/>
              <a:gd name="T52" fmla="*/ 224 w 1926"/>
              <a:gd name="T53" fmla="*/ 0 h 4045"/>
              <a:gd name="T54" fmla="*/ 1738 w 1926"/>
              <a:gd name="T55" fmla="*/ 4 h 4045"/>
              <a:gd name="T56" fmla="*/ 1805 w 1926"/>
              <a:gd name="T57" fmla="*/ 31 h 4045"/>
              <a:gd name="T58" fmla="*/ 1860 w 1926"/>
              <a:gd name="T59" fmla="*/ 81 h 4045"/>
              <a:gd name="T60" fmla="*/ 1900 w 1926"/>
              <a:gd name="T61" fmla="*/ 148 h 4045"/>
              <a:gd name="T62" fmla="*/ 1923 w 1926"/>
              <a:gd name="T63" fmla="*/ 229 h 4045"/>
              <a:gd name="T64" fmla="*/ 1926 w 1926"/>
              <a:gd name="T65" fmla="*/ 3772 h 4045"/>
              <a:gd name="T66" fmla="*/ 1915 w 1926"/>
              <a:gd name="T67" fmla="*/ 3857 h 4045"/>
              <a:gd name="T68" fmla="*/ 1882 w 1926"/>
              <a:gd name="T69" fmla="*/ 3932 h 4045"/>
              <a:gd name="T70" fmla="*/ 1834 w 1926"/>
              <a:gd name="T71" fmla="*/ 3992 h 4045"/>
              <a:gd name="T72" fmla="*/ 1773 w 1926"/>
              <a:gd name="T73" fmla="*/ 4032 h 4045"/>
              <a:gd name="T74" fmla="*/ 1702 w 1926"/>
              <a:gd name="T75" fmla="*/ 4045 h 4045"/>
              <a:gd name="T76" fmla="*/ 188 w 1926"/>
              <a:gd name="T77" fmla="*/ 4041 h 4045"/>
              <a:gd name="T78" fmla="*/ 122 w 1926"/>
              <a:gd name="T79" fmla="*/ 4014 h 4045"/>
              <a:gd name="T80" fmla="*/ 66 w 1926"/>
              <a:gd name="T81" fmla="*/ 3964 h 4045"/>
              <a:gd name="T82" fmla="*/ 25 w 1926"/>
              <a:gd name="T83" fmla="*/ 3897 h 4045"/>
              <a:gd name="T84" fmla="*/ 3 w 1926"/>
              <a:gd name="T85" fmla="*/ 3816 h 4045"/>
              <a:gd name="T86" fmla="*/ 0 w 1926"/>
              <a:gd name="T87" fmla="*/ 273 h 4045"/>
              <a:gd name="T88" fmla="*/ 12 w 1926"/>
              <a:gd name="T89" fmla="*/ 188 h 4045"/>
              <a:gd name="T90" fmla="*/ 43 w 1926"/>
              <a:gd name="T91" fmla="*/ 113 h 4045"/>
              <a:gd name="T92" fmla="*/ 92 w 1926"/>
              <a:gd name="T93" fmla="*/ 53 h 4045"/>
              <a:gd name="T94" fmla="*/ 154 w 1926"/>
              <a:gd name="T95" fmla="*/ 13 h 4045"/>
              <a:gd name="T96" fmla="*/ 224 w 1926"/>
              <a:gd name="T97" fmla="*/ 0 h 40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926" h="4045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="" xmlns:a16="http://schemas.microsoft.com/office/drawing/2014/main" id="{5CA66723-1E68-4B3D-BC15-EA8051D9DD21}"/>
              </a:ext>
            </a:extLst>
          </p:cNvPr>
          <p:cNvSpPr/>
          <p:nvPr/>
        </p:nvSpPr>
        <p:spPr>
          <a:xfrm>
            <a:off x="314213" y="64446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="" xmlns:a16="http://schemas.microsoft.com/office/drawing/2014/main" id="{86068B59-8146-495A-8B7C-97986E448DA3}"/>
              </a:ext>
            </a:extLst>
          </p:cNvPr>
          <p:cNvSpPr/>
          <p:nvPr/>
        </p:nvSpPr>
        <p:spPr>
          <a:xfrm>
            <a:off x="4398919" y="5004790"/>
            <a:ext cx="1094062" cy="304729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검색 필터</a:t>
            </a:r>
          </a:p>
        </p:txBody>
      </p:sp>
      <p:sp>
        <p:nvSpPr>
          <p:cNvPr id="16" name="사각형: 둥근 모서리 15">
            <a:extLst>
              <a:ext uri="{FF2B5EF4-FFF2-40B4-BE49-F238E27FC236}">
                <a16:creationId xmlns="" xmlns:a16="http://schemas.microsoft.com/office/drawing/2014/main" id="{A781A540-96E6-4FE9-8BD0-79621C36820C}"/>
              </a:ext>
            </a:extLst>
          </p:cNvPr>
          <p:cNvSpPr/>
          <p:nvPr/>
        </p:nvSpPr>
        <p:spPr>
          <a:xfrm>
            <a:off x="6189665" y="3829338"/>
            <a:ext cx="2565480" cy="81405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상품</a:t>
            </a:r>
            <a:endParaRPr lang="en-US" altLang="ko-KR" sz="1600" dirty="0"/>
          </a:p>
          <a:p>
            <a:pPr algn="ctr"/>
            <a:r>
              <a:rPr lang="ko-KR" altLang="en-US" sz="1600" dirty="0"/>
              <a:t>이미지 게시판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="" xmlns:a16="http://schemas.microsoft.com/office/drawing/2014/main" id="{741B3927-A48B-445B-8ED4-651AF2DA89DB}"/>
              </a:ext>
            </a:extLst>
          </p:cNvPr>
          <p:cNvCxnSpPr>
            <a:cxnSpLocks/>
          </p:cNvCxnSpPr>
          <p:nvPr/>
        </p:nvCxnSpPr>
        <p:spPr>
          <a:xfrm flipH="1">
            <a:off x="1799122" y="1346338"/>
            <a:ext cx="7593873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화살표: 오각형 17">
            <a:extLst>
              <a:ext uri="{FF2B5EF4-FFF2-40B4-BE49-F238E27FC236}">
                <a16:creationId xmlns="" xmlns:a16="http://schemas.microsoft.com/office/drawing/2014/main" id="{4CDDA330-AEC0-4B3E-80FC-0166F712550F}"/>
              </a:ext>
            </a:extLst>
          </p:cNvPr>
          <p:cNvSpPr/>
          <p:nvPr/>
        </p:nvSpPr>
        <p:spPr>
          <a:xfrm>
            <a:off x="3360989" y="1479929"/>
            <a:ext cx="803358" cy="304729"/>
          </a:xfrm>
          <a:prstGeom prst="homePlate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header</a:t>
            </a:r>
            <a:endParaRPr lang="ko-KR" altLang="en-US" sz="1200" dirty="0"/>
          </a:p>
        </p:txBody>
      </p:sp>
      <p:sp>
        <p:nvSpPr>
          <p:cNvPr id="19" name="화살표: 오각형 18">
            <a:extLst>
              <a:ext uri="{FF2B5EF4-FFF2-40B4-BE49-F238E27FC236}">
                <a16:creationId xmlns="" xmlns:a16="http://schemas.microsoft.com/office/drawing/2014/main" id="{282297E8-EDF1-4458-957D-48D1F9A59AF8}"/>
              </a:ext>
            </a:extLst>
          </p:cNvPr>
          <p:cNvSpPr/>
          <p:nvPr/>
        </p:nvSpPr>
        <p:spPr>
          <a:xfrm>
            <a:off x="3360989" y="3325268"/>
            <a:ext cx="803358" cy="304729"/>
          </a:xfrm>
          <a:prstGeom prst="homePlate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body</a:t>
            </a:r>
            <a:endParaRPr lang="ko-KR" altLang="en-US" sz="1200" dirty="0"/>
          </a:p>
        </p:txBody>
      </p:sp>
      <p:sp>
        <p:nvSpPr>
          <p:cNvPr id="20" name="화살표: 오각형 19">
            <a:extLst>
              <a:ext uri="{FF2B5EF4-FFF2-40B4-BE49-F238E27FC236}">
                <a16:creationId xmlns="" xmlns:a16="http://schemas.microsoft.com/office/drawing/2014/main" id="{6F42A2B3-B5B5-4391-A6BD-78A81EE3F3BA}"/>
              </a:ext>
            </a:extLst>
          </p:cNvPr>
          <p:cNvSpPr/>
          <p:nvPr/>
        </p:nvSpPr>
        <p:spPr>
          <a:xfrm>
            <a:off x="3360989" y="6061956"/>
            <a:ext cx="803358" cy="304729"/>
          </a:xfrm>
          <a:prstGeom prst="homePlate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footer</a:t>
            </a:r>
            <a:endParaRPr lang="ko-KR" altLang="en-US" sz="1200" dirty="0"/>
          </a:p>
        </p:txBody>
      </p:sp>
      <p:sp>
        <p:nvSpPr>
          <p:cNvPr id="21" name="화살표: 오각형 20">
            <a:extLst>
              <a:ext uri="{FF2B5EF4-FFF2-40B4-BE49-F238E27FC236}">
                <a16:creationId xmlns="" xmlns:a16="http://schemas.microsoft.com/office/drawing/2014/main" id="{BFA589DC-8341-4C24-8081-13AB18F4A204}"/>
              </a:ext>
            </a:extLst>
          </p:cNvPr>
          <p:cNvSpPr/>
          <p:nvPr/>
        </p:nvSpPr>
        <p:spPr>
          <a:xfrm>
            <a:off x="4398919" y="3815777"/>
            <a:ext cx="803358" cy="304729"/>
          </a:xfrm>
          <a:prstGeom prst="homePlate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aside</a:t>
            </a:r>
            <a:endParaRPr lang="ko-KR" altLang="en-US" sz="1200" dirty="0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="" xmlns:a16="http://schemas.microsoft.com/office/drawing/2014/main" id="{3CBDF2BA-1128-4AE4-94BA-943ECD69F801}"/>
              </a:ext>
            </a:extLst>
          </p:cNvPr>
          <p:cNvSpPr/>
          <p:nvPr/>
        </p:nvSpPr>
        <p:spPr>
          <a:xfrm>
            <a:off x="4398919" y="1984754"/>
            <a:ext cx="4994076" cy="304729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카테고리</a:t>
            </a:r>
            <a:r>
              <a:rPr lang="en-US" altLang="ko-KR" sz="1100" dirty="0"/>
              <a:t>(</a:t>
            </a:r>
            <a:r>
              <a:rPr lang="ko-KR" altLang="en-US" sz="1100" dirty="0"/>
              <a:t>대</a:t>
            </a:r>
            <a:r>
              <a:rPr lang="en-US" altLang="ko-KR" sz="1100" dirty="0"/>
              <a:t>)</a:t>
            </a:r>
            <a:endParaRPr lang="ko-KR" altLang="en-US" sz="1100" dirty="0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="" xmlns:a16="http://schemas.microsoft.com/office/drawing/2014/main" id="{3C2EDE98-00CE-495D-9749-D9BBDFF79EF8}"/>
              </a:ext>
            </a:extLst>
          </p:cNvPr>
          <p:cNvSpPr/>
          <p:nvPr/>
        </p:nvSpPr>
        <p:spPr>
          <a:xfrm>
            <a:off x="4398919" y="4309848"/>
            <a:ext cx="1094062" cy="304729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카테고리</a:t>
            </a:r>
            <a:r>
              <a:rPr lang="en-US" altLang="ko-KR" sz="1100" dirty="0"/>
              <a:t>(</a:t>
            </a:r>
            <a:r>
              <a:rPr lang="ko-KR" altLang="en-US" sz="1100" dirty="0"/>
              <a:t>중</a:t>
            </a:r>
            <a:r>
              <a:rPr lang="en-US" altLang="ko-KR" sz="1100" dirty="0"/>
              <a:t>)</a:t>
            </a:r>
            <a:endParaRPr lang="ko-KR" altLang="en-US" sz="1100" dirty="0"/>
          </a:p>
        </p:txBody>
      </p:sp>
      <p:sp>
        <p:nvSpPr>
          <p:cNvPr id="24" name="화살표: 오각형 23">
            <a:extLst>
              <a:ext uri="{FF2B5EF4-FFF2-40B4-BE49-F238E27FC236}">
                <a16:creationId xmlns="" xmlns:a16="http://schemas.microsoft.com/office/drawing/2014/main" id="{26EE8926-2C0F-4651-AD1D-993BABE2FB3E}"/>
              </a:ext>
            </a:extLst>
          </p:cNvPr>
          <p:cNvSpPr/>
          <p:nvPr/>
        </p:nvSpPr>
        <p:spPr>
          <a:xfrm>
            <a:off x="6189665" y="3334477"/>
            <a:ext cx="803358" cy="304729"/>
          </a:xfrm>
          <a:prstGeom prst="homePlate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section</a:t>
            </a:r>
            <a:endParaRPr lang="ko-KR" altLang="en-US" sz="1200" dirty="0"/>
          </a:p>
        </p:txBody>
      </p:sp>
      <p:cxnSp>
        <p:nvCxnSpPr>
          <p:cNvPr id="25" name="직선 연결선 24">
            <a:extLst>
              <a:ext uri="{FF2B5EF4-FFF2-40B4-BE49-F238E27FC236}">
                <a16:creationId xmlns="" xmlns:a16="http://schemas.microsoft.com/office/drawing/2014/main" id="{D4E34177-306E-47EE-A6A0-905BB554AC3C}"/>
              </a:ext>
            </a:extLst>
          </p:cNvPr>
          <p:cNvCxnSpPr>
            <a:cxnSpLocks/>
            <a:stCxn id="15" idx="0"/>
            <a:endCxn id="23" idx="2"/>
          </p:cNvCxnSpPr>
          <p:nvPr/>
        </p:nvCxnSpPr>
        <p:spPr>
          <a:xfrm flipV="1">
            <a:off x="4945950" y="4614577"/>
            <a:ext cx="0" cy="3902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="" xmlns:a16="http://schemas.microsoft.com/office/drawing/2014/main" id="{DB74759C-DE06-4EA1-AAC1-428AF9EA43BD}"/>
              </a:ext>
            </a:extLst>
          </p:cNvPr>
          <p:cNvCxnSpPr>
            <a:cxnSpLocks/>
            <a:stCxn id="23" idx="3"/>
            <a:endCxn id="16" idx="1"/>
          </p:cNvCxnSpPr>
          <p:nvPr/>
        </p:nvCxnSpPr>
        <p:spPr>
          <a:xfrm flipV="1">
            <a:off x="5492981" y="4236363"/>
            <a:ext cx="696684" cy="2258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="" xmlns:a16="http://schemas.microsoft.com/office/drawing/2014/main" id="{74B3BA9C-47D4-4678-8483-3722A33C287F}"/>
              </a:ext>
            </a:extLst>
          </p:cNvPr>
          <p:cNvCxnSpPr>
            <a:cxnSpLocks/>
          </p:cNvCxnSpPr>
          <p:nvPr/>
        </p:nvCxnSpPr>
        <p:spPr>
          <a:xfrm flipH="1">
            <a:off x="3261315" y="5904097"/>
            <a:ext cx="613168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화살표: 오각형 27">
            <a:extLst>
              <a:ext uri="{FF2B5EF4-FFF2-40B4-BE49-F238E27FC236}">
                <a16:creationId xmlns="" xmlns:a16="http://schemas.microsoft.com/office/drawing/2014/main" id="{D6E98B9F-E872-4B7C-A70B-39A2A665A71E}"/>
              </a:ext>
            </a:extLst>
          </p:cNvPr>
          <p:cNvSpPr/>
          <p:nvPr/>
        </p:nvSpPr>
        <p:spPr>
          <a:xfrm>
            <a:off x="4398920" y="1479929"/>
            <a:ext cx="803358" cy="304729"/>
          </a:xfrm>
          <a:prstGeom prst="homePlate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nav</a:t>
            </a:r>
            <a:endParaRPr lang="ko-KR" altLang="en-US" sz="1200" dirty="0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="" xmlns:a16="http://schemas.microsoft.com/office/drawing/2014/main" id="{EC28FFFE-46CB-41DF-977C-AB38BD01E724}"/>
              </a:ext>
            </a:extLst>
          </p:cNvPr>
          <p:cNvSpPr/>
          <p:nvPr/>
        </p:nvSpPr>
        <p:spPr>
          <a:xfrm>
            <a:off x="6631944" y="4938189"/>
            <a:ext cx="1680922" cy="42333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상품 상세 화면</a:t>
            </a: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="" xmlns:a16="http://schemas.microsoft.com/office/drawing/2014/main" id="{D673B6D9-F89C-46E0-8AD6-493E43DF5011}"/>
              </a:ext>
            </a:extLst>
          </p:cNvPr>
          <p:cNvCxnSpPr>
            <a:stCxn id="16" idx="2"/>
            <a:endCxn id="29" idx="0"/>
          </p:cNvCxnSpPr>
          <p:nvPr/>
        </p:nvCxnSpPr>
        <p:spPr>
          <a:xfrm>
            <a:off x="7472405" y="4643388"/>
            <a:ext cx="0" cy="2948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사각형: 둥근 모서리 30">
            <a:extLst>
              <a:ext uri="{FF2B5EF4-FFF2-40B4-BE49-F238E27FC236}">
                <a16:creationId xmlns="" xmlns:a16="http://schemas.microsoft.com/office/drawing/2014/main" id="{DEC3D131-915E-448A-829D-A93697020436}"/>
              </a:ext>
            </a:extLst>
          </p:cNvPr>
          <p:cNvSpPr/>
          <p:nvPr/>
        </p:nvSpPr>
        <p:spPr>
          <a:xfrm>
            <a:off x="6852573" y="1479929"/>
            <a:ext cx="1175082" cy="304729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회원가입</a:t>
            </a:r>
          </a:p>
        </p:txBody>
      </p:sp>
      <p:sp>
        <p:nvSpPr>
          <p:cNvPr id="32" name="사각형: 둥근 모서리 31">
            <a:extLst>
              <a:ext uri="{FF2B5EF4-FFF2-40B4-BE49-F238E27FC236}">
                <a16:creationId xmlns="" xmlns:a16="http://schemas.microsoft.com/office/drawing/2014/main" id="{251C6AC3-B3CC-4629-85A3-F7027BF944D2}"/>
              </a:ext>
            </a:extLst>
          </p:cNvPr>
          <p:cNvSpPr/>
          <p:nvPr/>
        </p:nvSpPr>
        <p:spPr>
          <a:xfrm>
            <a:off x="8223358" y="1479929"/>
            <a:ext cx="1175082" cy="304729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로그인</a:t>
            </a:r>
          </a:p>
        </p:txBody>
      </p:sp>
      <p:sp>
        <p:nvSpPr>
          <p:cNvPr id="33" name="사각형: 둥근 모서리 32">
            <a:extLst>
              <a:ext uri="{FF2B5EF4-FFF2-40B4-BE49-F238E27FC236}">
                <a16:creationId xmlns="" xmlns:a16="http://schemas.microsoft.com/office/drawing/2014/main" id="{B9171DF6-F68F-41FE-881C-79413B3D07D7}"/>
              </a:ext>
            </a:extLst>
          </p:cNvPr>
          <p:cNvSpPr/>
          <p:nvPr/>
        </p:nvSpPr>
        <p:spPr>
          <a:xfrm>
            <a:off x="5492981" y="1479929"/>
            <a:ext cx="1175082" cy="304729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검색</a:t>
            </a:r>
          </a:p>
        </p:txBody>
      </p:sp>
      <p:sp>
        <p:nvSpPr>
          <p:cNvPr id="46" name="사각형: 둥근 모서리 45">
            <a:extLst>
              <a:ext uri="{FF2B5EF4-FFF2-40B4-BE49-F238E27FC236}">
                <a16:creationId xmlns="" xmlns:a16="http://schemas.microsoft.com/office/drawing/2014/main" id="{CCA49920-8E8B-4C79-84AB-77F4DB397C24}"/>
              </a:ext>
            </a:extLst>
          </p:cNvPr>
          <p:cNvSpPr/>
          <p:nvPr/>
        </p:nvSpPr>
        <p:spPr>
          <a:xfrm>
            <a:off x="5414270" y="2622763"/>
            <a:ext cx="2963374" cy="31087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상품 화면 </a:t>
            </a:r>
            <a:r>
              <a:rPr lang="en-US" altLang="ko-KR" sz="1100" dirty="0"/>
              <a:t>aside</a:t>
            </a:r>
            <a:r>
              <a:rPr lang="ko-KR" altLang="en-US" sz="1100" dirty="0"/>
              <a:t> 카테고리</a:t>
            </a:r>
            <a:r>
              <a:rPr lang="en-US" altLang="ko-KR" sz="1100" dirty="0"/>
              <a:t>(</a:t>
            </a:r>
            <a:r>
              <a:rPr lang="ko-KR" altLang="en-US" sz="1100" dirty="0"/>
              <a:t>중</a:t>
            </a:r>
            <a:r>
              <a:rPr lang="en-US" altLang="ko-KR" sz="1100" dirty="0"/>
              <a:t>) </a:t>
            </a:r>
            <a:r>
              <a:rPr lang="ko-KR" altLang="en-US" sz="1100" dirty="0"/>
              <a:t>변경</a:t>
            </a: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="" xmlns:a16="http://schemas.microsoft.com/office/drawing/2014/main" id="{30CDDE9D-E7E3-4AB4-AD1A-A9005CE477C9}"/>
              </a:ext>
            </a:extLst>
          </p:cNvPr>
          <p:cNvCxnSpPr>
            <a:cxnSpLocks/>
            <a:stCxn id="22" idx="2"/>
            <a:endCxn id="46" idx="0"/>
          </p:cNvCxnSpPr>
          <p:nvPr/>
        </p:nvCxnSpPr>
        <p:spPr>
          <a:xfrm>
            <a:off x="6895957" y="2289483"/>
            <a:ext cx="0" cy="3332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사각형: 둥근 모서리 47">
            <a:extLst>
              <a:ext uri="{FF2B5EF4-FFF2-40B4-BE49-F238E27FC236}">
                <a16:creationId xmlns="" xmlns:a16="http://schemas.microsoft.com/office/drawing/2014/main" id="{72D3D7AD-22EB-4BCD-99BF-5396E0084C3A}"/>
              </a:ext>
            </a:extLst>
          </p:cNvPr>
          <p:cNvSpPr/>
          <p:nvPr/>
        </p:nvSpPr>
        <p:spPr>
          <a:xfrm>
            <a:off x="4398919" y="6060042"/>
            <a:ext cx="4994076" cy="304729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메인 화면 </a:t>
            </a:r>
            <a:r>
              <a:rPr lang="en-US" altLang="ko-KR" sz="1100" dirty="0"/>
              <a:t>footer</a:t>
            </a:r>
            <a:r>
              <a:rPr lang="ko-KR" altLang="en-US" sz="1100" dirty="0"/>
              <a:t>와 동일</a:t>
            </a:r>
          </a:p>
        </p:txBody>
      </p:sp>
      <p:sp>
        <p:nvSpPr>
          <p:cNvPr id="49" name="사각형: 둥근 모서리 48">
            <a:extLst>
              <a:ext uri="{FF2B5EF4-FFF2-40B4-BE49-F238E27FC236}">
                <a16:creationId xmlns="" xmlns:a16="http://schemas.microsoft.com/office/drawing/2014/main" id="{F501E9DA-C608-4568-84A2-DCCCC91331FA}"/>
              </a:ext>
            </a:extLst>
          </p:cNvPr>
          <p:cNvSpPr/>
          <p:nvPr/>
        </p:nvSpPr>
        <p:spPr>
          <a:xfrm>
            <a:off x="4675966" y="915042"/>
            <a:ext cx="803358" cy="30472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비회원</a:t>
            </a:r>
          </a:p>
        </p:txBody>
      </p:sp>
      <p:sp>
        <p:nvSpPr>
          <p:cNvPr id="50" name="사각형: 둥근 모서리 49">
            <a:extLst>
              <a:ext uri="{FF2B5EF4-FFF2-40B4-BE49-F238E27FC236}">
                <a16:creationId xmlns="" xmlns:a16="http://schemas.microsoft.com/office/drawing/2014/main" id="{998E9762-6189-4451-8C33-0A706BD25DD6}"/>
              </a:ext>
            </a:extLst>
          </p:cNvPr>
          <p:cNvSpPr/>
          <p:nvPr/>
        </p:nvSpPr>
        <p:spPr>
          <a:xfrm>
            <a:off x="5760377" y="915042"/>
            <a:ext cx="803358" cy="304729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개인회원</a:t>
            </a:r>
          </a:p>
        </p:txBody>
      </p:sp>
      <p:sp>
        <p:nvSpPr>
          <p:cNvPr id="51" name="사각형: 둥근 모서리 50">
            <a:extLst>
              <a:ext uri="{FF2B5EF4-FFF2-40B4-BE49-F238E27FC236}">
                <a16:creationId xmlns="" xmlns:a16="http://schemas.microsoft.com/office/drawing/2014/main" id="{FB951337-355A-4C1A-B3C8-6C4C6E261A01}"/>
              </a:ext>
            </a:extLst>
          </p:cNvPr>
          <p:cNvSpPr/>
          <p:nvPr/>
        </p:nvSpPr>
        <p:spPr>
          <a:xfrm>
            <a:off x="6844788" y="915042"/>
            <a:ext cx="902936" cy="304729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전문가</a:t>
            </a:r>
          </a:p>
        </p:txBody>
      </p:sp>
      <p:sp>
        <p:nvSpPr>
          <p:cNvPr id="52" name="사각형: 둥근 모서리 51">
            <a:extLst>
              <a:ext uri="{FF2B5EF4-FFF2-40B4-BE49-F238E27FC236}">
                <a16:creationId xmlns="" xmlns:a16="http://schemas.microsoft.com/office/drawing/2014/main" id="{C9485E5E-9A76-4830-B1E9-810DB17AC26F}"/>
              </a:ext>
            </a:extLst>
          </p:cNvPr>
          <p:cNvSpPr/>
          <p:nvPr/>
        </p:nvSpPr>
        <p:spPr>
          <a:xfrm>
            <a:off x="8028777" y="915042"/>
            <a:ext cx="902936" cy="304729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관리자</a:t>
            </a:r>
          </a:p>
        </p:txBody>
      </p:sp>
      <p:sp>
        <p:nvSpPr>
          <p:cNvPr id="53" name="사각형: 둥근 모서리 52">
            <a:extLst>
              <a:ext uri="{FF2B5EF4-FFF2-40B4-BE49-F238E27FC236}">
                <a16:creationId xmlns="" xmlns:a16="http://schemas.microsoft.com/office/drawing/2014/main" id="{C9F2C365-33FB-4349-8ED6-A20FF01E65B0}"/>
              </a:ext>
            </a:extLst>
          </p:cNvPr>
          <p:cNvSpPr/>
          <p:nvPr/>
        </p:nvSpPr>
        <p:spPr>
          <a:xfrm>
            <a:off x="3219831" y="792486"/>
            <a:ext cx="1175082" cy="427286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상품</a:t>
            </a:r>
          </a:p>
        </p:txBody>
      </p:sp>
      <p:sp>
        <p:nvSpPr>
          <p:cNvPr id="54" name="사각형: 둥근 모서리 53">
            <a:extLst>
              <a:ext uri="{FF2B5EF4-FFF2-40B4-BE49-F238E27FC236}">
                <a16:creationId xmlns="" xmlns:a16="http://schemas.microsoft.com/office/drawing/2014/main" id="{6DBFF1A2-C2B5-4084-984A-F41B70A001D8}"/>
              </a:ext>
            </a:extLst>
          </p:cNvPr>
          <p:cNvSpPr/>
          <p:nvPr/>
        </p:nvSpPr>
        <p:spPr>
          <a:xfrm>
            <a:off x="1854367" y="792486"/>
            <a:ext cx="1175082" cy="427286"/>
          </a:xfrm>
          <a:prstGeom prst="round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공통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="" xmlns:a16="http://schemas.microsoft.com/office/drawing/2014/main" id="{08BCEE1A-C98B-4636-AF5A-6CF7AEA10125}"/>
              </a:ext>
            </a:extLst>
          </p:cNvPr>
          <p:cNvSpPr txBox="1"/>
          <p:nvPr/>
        </p:nvSpPr>
        <p:spPr>
          <a:xfrm>
            <a:off x="9850849" y="915042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C00000"/>
                </a:solidFill>
              </a:rPr>
              <a:t>구현 기능</a:t>
            </a:r>
            <a:endParaRPr lang="en-US" altLang="ko-KR" b="1" dirty="0">
              <a:solidFill>
                <a:srgbClr val="C00000"/>
              </a:solidFill>
            </a:endParaRPr>
          </a:p>
        </p:txBody>
      </p:sp>
      <p:cxnSp>
        <p:nvCxnSpPr>
          <p:cNvPr id="56" name="직선 연결선 55">
            <a:extLst>
              <a:ext uri="{FF2B5EF4-FFF2-40B4-BE49-F238E27FC236}">
                <a16:creationId xmlns="" xmlns:a16="http://schemas.microsoft.com/office/drawing/2014/main" id="{25985067-19A5-44F0-B0D1-35844A04E214}"/>
              </a:ext>
            </a:extLst>
          </p:cNvPr>
          <p:cNvCxnSpPr/>
          <p:nvPr/>
        </p:nvCxnSpPr>
        <p:spPr>
          <a:xfrm>
            <a:off x="9762565" y="915042"/>
            <a:ext cx="0" cy="5417648"/>
          </a:xfrm>
          <a:prstGeom prst="line">
            <a:avLst/>
          </a:prstGeom>
          <a:ln w="25400" cmpd="dbl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="" xmlns:a16="http://schemas.microsoft.com/office/drawing/2014/main" id="{F1388E03-457D-458C-9B35-94B18697E450}"/>
              </a:ext>
            </a:extLst>
          </p:cNvPr>
          <p:cNvSpPr txBox="1"/>
          <p:nvPr/>
        </p:nvSpPr>
        <p:spPr>
          <a:xfrm>
            <a:off x="10018127" y="1401460"/>
            <a:ext cx="1712328" cy="19956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회원가입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로그인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아이디</a:t>
            </a:r>
            <a:r>
              <a:rPr lang="en-US" altLang="ko-KR" sz="1200" dirty="0"/>
              <a:t>, </a:t>
            </a:r>
            <a:r>
              <a:rPr lang="ko-KR" altLang="en-US" sz="1200" dirty="0"/>
              <a:t>비밀번호 찾기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동적 게시판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이미지 게시판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검색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다중 조건 검색</a:t>
            </a:r>
            <a:endParaRPr lang="en-US" altLang="ko-KR" sz="1200" dirty="0"/>
          </a:p>
        </p:txBody>
      </p:sp>
      <p:cxnSp>
        <p:nvCxnSpPr>
          <p:cNvPr id="58" name="직선 연결선 57">
            <a:extLst>
              <a:ext uri="{FF2B5EF4-FFF2-40B4-BE49-F238E27FC236}">
                <a16:creationId xmlns="" xmlns:a16="http://schemas.microsoft.com/office/drawing/2014/main" id="{193577E9-7EB7-4BD0-A38F-15B72A115819}"/>
              </a:ext>
            </a:extLst>
          </p:cNvPr>
          <p:cNvCxnSpPr>
            <a:cxnSpLocks/>
          </p:cNvCxnSpPr>
          <p:nvPr/>
        </p:nvCxnSpPr>
        <p:spPr>
          <a:xfrm flipH="1">
            <a:off x="3261315" y="3129454"/>
            <a:ext cx="613168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9043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TextBox 172"/>
          <p:cNvSpPr txBox="1"/>
          <p:nvPr/>
        </p:nvSpPr>
        <p:spPr>
          <a:xfrm>
            <a:off x="1414595" y="920692"/>
            <a:ext cx="9931486" cy="2077492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○ 사이트 설명</a:t>
            </a:r>
            <a:endParaRPr lang="en-US" altLang="ko-KR" b="1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1200" b="1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각 분야별 기술에 따른 수요자와 공급자를 연결하는  온라인 중개 플랫폼</a:t>
            </a:r>
            <a:endParaRPr lang="en-US" altLang="ko-KR" sz="1400" b="1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기술을 갖고 있는 사람은 누구나 자신이 갖고 있는 기술을 필요로 하는 고객을 찾을 수 있음</a:t>
            </a:r>
            <a:endParaRPr lang="en-US" altLang="ko-KR" sz="1400" b="1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고객은 자신의 요구에 맞는 일을 맡길 업체나 사람을 구할 수 있음</a:t>
            </a:r>
            <a:endParaRPr lang="en-US" altLang="ko-KR" sz="1400" b="1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사용자들끼리 프리랜서에 대한 정보를 공유 할 수 있음</a:t>
            </a:r>
            <a:endParaRPr lang="en-US" altLang="ko-KR" sz="1400" b="1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74" name="TextBox 173"/>
          <p:cNvSpPr txBox="1"/>
          <p:nvPr/>
        </p:nvSpPr>
        <p:spPr>
          <a:xfrm>
            <a:off x="1428358" y="3548808"/>
            <a:ext cx="9931486" cy="1431161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○ 대상</a:t>
            </a:r>
            <a:endParaRPr lang="en-US" altLang="ko-KR" b="1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200" b="1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기술은 있지만 고객이 없는 프리랜서</a:t>
            </a:r>
            <a:endParaRPr lang="en-US" altLang="ko-KR" sz="1400" b="1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일을 맡길 전문인이 필요하지만 어디에 </a:t>
            </a:r>
            <a:r>
              <a:rPr lang="ko-KR" altLang="en-US" sz="14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요청해야 하는지 </a:t>
            </a:r>
            <a:r>
              <a:rPr lang="ko-KR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정보가 없는 고객 </a:t>
            </a:r>
            <a:endParaRPr lang="en-US" altLang="ko-KR" sz="1400" b="1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77" name="직사각형 176">
            <a:extLst>
              <a:ext uri="{FF2B5EF4-FFF2-40B4-BE49-F238E27FC236}">
                <a16:creationId xmlns="" xmlns:a16="http://schemas.microsoft.com/office/drawing/2014/main" id="{45EE962D-08DE-45E6-A14E-CD6DAC254383}"/>
              </a:ext>
            </a:extLst>
          </p:cNvPr>
          <p:cNvSpPr/>
          <p:nvPr/>
        </p:nvSpPr>
        <p:spPr>
          <a:xfrm>
            <a:off x="0" y="0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latinLnBrk="0">
              <a:lnSpc>
                <a:spcPct val="150000"/>
              </a:lnSpc>
              <a:defRPr/>
            </a:pPr>
            <a:endParaRPr lang="en-US" altLang="ko-KR" sz="2000" b="1" kern="0" dirty="0">
              <a:solidFill>
                <a:srgbClr val="FA3C71"/>
              </a:solidFill>
              <a:latin typeface="+mn-ea"/>
            </a:endParaRPr>
          </a:p>
          <a:p>
            <a:pPr lvl="2" latinLnBrk="0">
              <a:lnSpc>
                <a:spcPct val="150000"/>
              </a:lnSpc>
              <a:defRPr/>
            </a:pPr>
            <a:r>
              <a:rPr lang="ko-KR" altLang="en-US" sz="2000" b="1" kern="0" dirty="0">
                <a:solidFill>
                  <a:srgbClr val="FA3C71"/>
                </a:solidFill>
                <a:latin typeface="+mn-ea"/>
              </a:rPr>
              <a:t>프로젝트 개요 </a:t>
            </a:r>
            <a:r>
              <a:rPr lang="en-US" altLang="ko-KR" sz="2000" b="1" kern="0" dirty="0">
                <a:solidFill>
                  <a:srgbClr val="FA3C71"/>
                </a:solidFill>
                <a:latin typeface="+mn-ea"/>
              </a:rPr>
              <a:t>- </a:t>
            </a:r>
            <a:r>
              <a:rPr lang="ko-KR" altLang="en-US" sz="2000" b="1" kern="0" dirty="0">
                <a:solidFill>
                  <a:srgbClr val="FA3C71"/>
                </a:solidFill>
                <a:latin typeface="+mn-ea"/>
              </a:rPr>
              <a:t>사이트 설명</a:t>
            </a:r>
            <a:r>
              <a:rPr lang="en-US" altLang="ko-KR" sz="2000" b="1" kern="0" dirty="0">
                <a:solidFill>
                  <a:srgbClr val="FA3C71"/>
                </a:solidFill>
                <a:latin typeface="+mn-ea"/>
              </a:rPr>
              <a:t>, </a:t>
            </a:r>
            <a:r>
              <a:rPr lang="ko-KR" altLang="en-US" sz="2000" b="1" kern="0" dirty="0">
                <a:solidFill>
                  <a:srgbClr val="FA3C71"/>
                </a:solidFill>
                <a:latin typeface="+mn-ea"/>
              </a:rPr>
              <a:t>대상</a:t>
            </a:r>
            <a:endParaRPr lang="ko-KR" altLang="en-US" sz="3600" kern="0" dirty="0">
              <a:solidFill>
                <a:prstClr val="black">
                  <a:lumMod val="75000"/>
                  <a:lumOff val="25000"/>
                </a:prstClr>
              </a:solidFill>
              <a:latin typeface="+mn-ea"/>
            </a:endParaRPr>
          </a:p>
          <a:p>
            <a:pPr lvl="2" latinLnBrk="0">
              <a:lnSpc>
                <a:spcPct val="150000"/>
              </a:lnSpc>
              <a:defRPr/>
            </a:pPr>
            <a:r>
              <a:rPr lang="en-US" altLang="ko-KR" sz="2000" b="1" i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 </a:t>
            </a:r>
            <a:endParaRPr lang="ko-KR" altLang="en-US" sz="3600" kern="0" dirty="0">
              <a:solidFill>
                <a:prstClr val="black">
                  <a:lumMod val="75000"/>
                  <a:lumOff val="25000"/>
                </a:prstClr>
              </a:solidFill>
              <a:latin typeface="+mn-ea"/>
            </a:endParaRPr>
          </a:p>
        </p:txBody>
      </p:sp>
      <p:graphicFrame>
        <p:nvGraphicFramePr>
          <p:cNvPr id="18" name="표 17">
            <a:extLst>
              <a:ext uri="{FF2B5EF4-FFF2-40B4-BE49-F238E27FC236}">
                <a16:creationId xmlns="" xmlns:a16="http://schemas.microsoft.com/office/drawing/2014/main" id="{3B9ED3A5-6358-4977-87E6-501BB8957C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4297307"/>
              </p:ext>
            </p:extLst>
          </p:nvPr>
        </p:nvGraphicFramePr>
        <p:xfrm>
          <a:off x="-1" y="499532"/>
          <a:ext cx="828675" cy="63584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151">
                  <a:extLst>
                    <a:ext uri="{9D8B030D-6E8A-4147-A177-3AD203B41FA5}">
                      <a16:colId xmlns="" xmlns:a16="http://schemas.microsoft.com/office/drawing/2014/main" val="1085562414"/>
                    </a:ext>
                  </a:extLst>
                </a:gridCol>
                <a:gridCol w="771524">
                  <a:extLst>
                    <a:ext uri="{9D8B030D-6E8A-4147-A177-3AD203B41FA5}">
                      <a16:colId xmlns="" xmlns:a16="http://schemas.microsoft.com/office/drawing/2014/main" val="2801271780"/>
                    </a:ext>
                  </a:extLst>
                </a:gridCol>
              </a:tblGrid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목차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998110317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B8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프로젝트 개요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41399603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주제 선정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034079396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프로젝트 계획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9865911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사이트 구성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575254258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Use Case</a:t>
                      </a: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208850021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en-US" altLang="ko-KR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+mn-lt"/>
                          <a:ea typeface="+mn-ea"/>
                          <a:cs typeface="+mn-cs"/>
                        </a:rPr>
                        <a:t>WBS,FBS</a:t>
                      </a:r>
                      <a:endParaRPr kumimoji="0" lang="ko-KR" altLang="en-US" sz="700" b="0" i="0" u="none" strike="noStrike" kern="1200" cap="none" spc="0" normalizeH="0" dirty="0">
                        <a:solidFill>
                          <a:srgbClr val="44546A">
                            <a:lumMod val="75000"/>
                          </a:srgb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673024949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DB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설계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804849840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클래스 다이어그램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889910442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스토리보드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기술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265675496"/>
                  </a:ext>
                </a:extLst>
              </a:tr>
            </a:tbl>
          </a:graphicData>
        </a:graphic>
      </p:graphicFrame>
      <p:sp>
        <p:nvSpPr>
          <p:cNvPr id="19" name="타원 18">
            <a:extLst>
              <a:ext uri="{FF2B5EF4-FFF2-40B4-BE49-F238E27FC236}">
                <a16:creationId xmlns="" xmlns:a16="http://schemas.microsoft.com/office/drawing/2014/main" id="{5CA66723-1E68-4B3D-BC15-EA8051D9DD21}"/>
              </a:ext>
            </a:extLst>
          </p:cNvPr>
          <p:cNvSpPr/>
          <p:nvPr/>
        </p:nvSpPr>
        <p:spPr>
          <a:xfrm>
            <a:off x="301859" y="123348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="" xmlns:a16="http://schemas.microsoft.com/office/drawing/2014/main" id="{ADE64729-725E-4910-BEF5-BD9D2266289C}"/>
              </a:ext>
            </a:extLst>
          </p:cNvPr>
          <p:cNvSpPr/>
          <p:nvPr/>
        </p:nvSpPr>
        <p:spPr>
          <a:xfrm>
            <a:off x="301858" y="187166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="" xmlns:a16="http://schemas.microsoft.com/office/drawing/2014/main" id="{357320DD-65FD-4B0B-8A0F-2A2BF13648F6}"/>
              </a:ext>
            </a:extLst>
          </p:cNvPr>
          <p:cNvSpPr/>
          <p:nvPr/>
        </p:nvSpPr>
        <p:spPr>
          <a:xfrm>
            <a:off x="301857" y="250983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="" xmlns:a16="http://schemas.microsoft.com/office/drawing/2014/main" id="{82785463-B226-42C5-BFA4-3C7E43936BF9}"/>
              </a:ext>
            </a:extLst>
          </p:cNvPr>
          <p:cNvSpPr/>
          <p:nvPr/>
        </p:nvSpPr>
        <p:spPr>
          <a:xfrm>
            <a:off x="301856" y="314801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="" xmlns:a16="http://schemas.microsoft.com/office/drawing/2014/main" id="{B8301A7F-085E-4070-AFFC-1CC2D658C6A6}"/>
              </a:ext>
            </a:extLst>
          </p:cNvPr>
          <p:cNvSpPr/>
          <p:nvPr/>
        </p:nvSpPr>
        <p:spPr>
          <a:xfrm>
            <a:off x="301855" y="378618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="" xmlns:a16="http://schemas.microsoft.com/office/drawing/2014/main" id="{DE91D4DF-D0CE-4ED1-A2F1-D3A9250302DB}"/>
              </a:ext>
            </a:extLst>
          </p:cNvPr>
          <p:cNvSpPr/>
          <p:nvPr/>
        </p:nvSpPr>
        <p:spPr>
          <a:xfrm>
            <a:off x="301854" y="442436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="" xmlns:a16="http://schemas.microsoft.com/office/drawing/2014/main" id="{4D4D8A87-21E6-4250-B3D6-5F4B965C1092}"/>
              </a:ext>
            </a:extLst>
          </p:cNvPr>
          <p:cNvSpPr/>
          <p:nvPr/>
        </p:nvSpPr>
        <p:spPr>
          <a:xfrm>
            <a:off x="301853" y="506253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="" xmlns:a16="http://schemas.microsoft.com/office/drawing/2014/main" id="{3C005B5D-F7F1-46CE-936F-1B87B6039B45}"/>
              </a:ext>
            </a:extLst>
          </p:cNvPr>
          <p:cNvSpPr/>
          <p:nvPr/>
        </p:nvSpPr>
        <p:spPr>
          <a:xfrm>
            <a:off x="301852" y="570071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="" xmlns:a16="http://schemas.microsoft.com/office/drawing/2014/main" id="{8A87E933-8B41-4D35-AF01-62E1F6E45299}"/>
              </a:ext>
            </a:extLst>
          </p:cNvPr>
          <p:cNvSpPr/>
          <p:nvPr/>
        </p:nvSpPr>
        <p:spPr>
          <a:xfrm>
            <a:off x="301851" y="633888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9" name="Freeform 36">
            <a:extLst>
              <a:ext uri="{FF2B5EF4-FFF2-40B4-BE49-F238E27FC236}">
                <a16:creationId xmlns="" xmlns:a16="http://schemas.microsoft.com/office/drawing/2014/main" id="{D87C65E8-F279-432A-8669-47ECCA34E4F6}"/>
              </a:ext>
            </a:extLst>
          </p:cNvPr>
          <p:cNvSpPr>
            <a:spLocks noEditPoints="1"/>
          </p:cNvSpPr>
          <p:nvPr/>
        </p:nvSpPr>
        <p:spPr bwMode="auto">
          <a:xfrm>
            <a:off x="389576" y="654843"/>
            <a:ext cx="95342" cy="160356"/>
          </a:xfrm>
          <a:custGeom>
            <a:avLst/>
            <a:gdLst>
              <a:gd name="T0" fmla="*/ 937 w 1926"/>
              <a:gd name="T1" fmla="*/ 3639 h 4045"/>
              <a:gd name="T2" fmla="*/ 893 w 1926"/>
              <a:gd name="T3" fmla="*/ 3665 h 4045"/>
              <a:gd name="T4" fmla="*/ 863 w 1926"/>
              <a:gd name="T5" fmla="*/ 3712 h 4045"/>
              <a:gd name="T6" fmla="*/ 851 w 1926"/>
              <a:gd name="T7" fmla="*/ 3772 h 4045"/>
              <a:gd name="T8" fmla="*/ 863 w 1926"/>
              <a:gd name="T9" fmla="*/ 3832 h 4045"/>
              <a:gd name="T10" fmla="*/ 893 w 1926"/>
              <a:gd name="T11" fmla="*/ 3878 h 4045"/>
              <a:gd name="T12" fmla="*/ 937 w 1926"/>
              <a:gd name="T13" fmla="*/ 3905 h 4045"/>
              <a:gd name="T14" fmla="*/ 988 w 1926"/>
              <a:gd name="T15" fmla="*/ 3905 h 4045"/>
              <a:gd name="T16" fmla="*/ 1033 w 1926"/>
              <a:gd name="T17" fmla="*/ 3878 h 4045"/>
              <a:gd name="T18" fmla="*/ 1064 w 1926"/>
              <a:gd name="T19" fmla="*/ 3832 h 4045"/>
              <a:gd name="T20" fmla="*/ 1075 w 1926"/>
              <a:gd name="T21" fmla="*/ 3772 h 4045"/>
              <a:gd name="T22" fmla="*/ 1064 w 1926"/>
              <a:gd name="T23" fmla="*/ 3712 h 4045"/>
              <a:gd name="T24" fmla="*/ 1033 w 1926"/>
              <a:gd name="T25" fmla="*/ 3665 h 4045"/>
              <a:gd name="T26" fmla="*/ 988 w 1926"/>
              <a:gd name="T27" fmla="*/ 3639 h 4045"/>
              <a:gd name="T28" fmla="*/ 156 w 1926"/>
              <a:gd name="T29" fmla="*/ 434 h 4045"/>
              <a:gd name="T30" fmla="*/ 1770 w 1926"/>
              <a:gd name="T31" fmla="*/ 3540 h 4045"/>
              <a:gd name="T32" fmla="*/ 156 w 1926"/>
              <a:gd name="T33" fmla="*/ 434 h 4045"/>
              <a:gd name="T34" fmla="*/ 716 w 1926"/>
              <a:gd name="T35" fmla="*/ 200 h 4045"/>
              <a:gd name="T36" fmla="*/ 701 w 1926"/>
              <a:gd name="T37" fmla="*/ 217 h 4045"/>
              <a:gd name="T38" fmla="*/ 701 w 1926"/>
              <a:gd name="T39" fmla="*/ 243 h 4045"/>
              <a:gd name="T40" fmla="*/ 716 w 1926"/>
              <a:gd name="T41" fmla="*/ 260 h 4045"/>
              <a:gd name="T42" fmla="*/ 1199 w 1926"/>
              <a:gd name="T43" fmla="*/ 262 h 4045"/>
              <a:gd name="T44" fmla="*/ 1218 w 1926"/>
              <a:gd name="T45" fmla="*/ 254 h 4045"/>
              <a:gd name="T46" fmla="*/ 1226 w 1926"/>
              <a:gd name="T47" fmla="*/ 230 h 4045"/>
              <a:gd name="T48" fmla="*/ 1218 w 1926"/>
              <a:gd name="T49" fmla="*/ 207 h 4045"/>
              <a:gd name="T50" fmla="*/ 1199 w 1926"/>
              <a:gd name="T51" fmla="*/ 197 h 4045"/>
              <a:gd name="T52" fmla="*/ 224 w 1926"/>
              <a:gd name="T53" fmla="*/ 0 h 4045"/>
              <a:gd name="T54" fmla="*/ 1738 w 1926"/>
              <a:gd name="T55" fmla="*/ 4 h 4045"/>
              <a:gd name="T56" fmla="*/ 1805 w 1926"/>
              <a:gd name="T57" fmla="*/ 31 h 4045"/>
              <a:gd name="T58" fmla="*/ 1860 w 1926"/>
              <a:gd name="T59" fmla="*/ 81 h 4045"/>
              <a:gd name="T60" fmla="*/ 1900 w 1926"/>
              <a:gd name="T61" fmla="*/ 148 h 4045"/>
              <a:gd name="T62" fmla="*/ 1923 w 1926"/>
              <a:gd name="T63" fmla="*/ 229 h 4045"/>
              <a:gd name="T64" fmla="*/ 1926 w 1926"/>
              <a:gd name="T65" fmla="*/ 3772 h 4045"/>
              <a:gd name="T66" fmla="*/ 1915 w 1926"/>
              <a:gd name="T67" fmla="*/ 3857 h 4045"/>
              <a:gd name="T68" fmla="*/ 1882 w 1926"/>
              <a:gd name="T69" fmla="*/ 3932 h 4045"/>
              <a:gd name="T70" fmla="*/ 1834 w 1926"/>
              <a:gd name="T71" fmla="*/ 3992 h 4045"/>
              <a:gd name="T72" fmla="*/ 1773 w 1926"/>
              <a:gd name="T73" fmla="*/ 4032 h 4045"/>
              <a:gd name="T74" fmla="*/ 1702 w 1926"/>
              <a:gd name="T75" fmla="*/ 4045 h 4045"/>
              <a:gd name="T76" fmla="*/ 188 w 1926"/>
              <a:gd name="T77" fmla="*/ 4041 h 4045"/>
              <a:gd name="T78" fmla="*/ 122 w 1926"/>
              <a:gd name="T79" fmla="*/ 4014 h 4045"/>
              <a:gd name="T80" fmla="*/ 66 w 1926"/>
              <a:gd name="T81" fmla="*/ 3964 h 4045"/>
              <a:gd name="T82" fmla="*/ 25 w 1926"/>
              <a:gd name="T83" fmla="*/ 3897 h 4045"/>
              <a:gd name="T84" fmla="*/ 3 w 1926"/>
              <a:gd name="T85" fmla="*/ 3816 h 4045"/>
              <a:gd name="T86" fmla="*/ 0 w 1926"/>
              <a:gd name="T87" fmla="*/ 273 h 4045"/>
              <a:gd name="T88" fmla="*/ 12 w 1926"/>
              <a:gd name="T89" fmla="*/ 188 h 4045"/>
              <a:gd name="T90" fmla="*/ 43 w 1926"/>
              <a:gd name="T91" fmla="*/ 113 h 4045"/>
              <a:gd name="T92" fmla="*/ 92 w 1926"/>
              <a:gd name="T93" fmla="*/ 53 h 4045"/>
              <a:gd name="T94" fmla="*/ 154 w 1926"/>
              <a:gd name="T95" fmla="*/ 13 h 4045"/>
              <a:gd name="T96" fmla="*/ 224 w 1926"/>
              <a:gd name="T97" fmla="*/ 0 h 40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926" h="4045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="" xmlns:a16="http://schemas.microsoft.com/office/drawing/2014/main" id="{5CA66723-1E68-4B3D-BC15-EA8051D9DD21}"/>
              </a:ext>
            </a:extLst>
          </p:cNvPr>
          <p:cNvSpPr/>
          <p:nvPr/>
        </p:nvSpPr>
        <p:spPr>
          <a:xfrm>
            <a:off x="314213" y="64446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="" xmlns:a16="http://schemas.microsoft.com/office/drawing/2014/main" id="{357320DD-65FD-4B0B-8A0F-2A2BF13648F6}"/>
              </a:ext>
            </a:extLst>
          </p:cNvPr>
          <p:cNvSpPr/>
          <p:nvPr/>
        </p:nvSpPr>
        <p:spPr>
          <a:xfrm>
            <a:off x="299134" y="1233486"/>
            <a:ext cx="276225" cy="276225"/>
          </a:xfrm>
          <a:prstGeom prst="ellipse">
            <a:avLst/>
          </a:prstGeom>
          <a:solidFill>
            <a:srgbClr val="FF8B8B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0511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7" name="표 106">
            <a:extLst>
              <a:ext uri="{FF2B5EF4-FFF2-40B4-BE49-F238E27FC236}">
                <a16:creationId xmlns="" xmlns:a16="http://schemas.microsoft.com/office/drawing/2014/main" id="{EC20A3E2-A41C-4F9E-9C21-739197CF40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2450739"/>
              </p:ext>
            </p:extLst>
          </p:nvPr>
        </p:nvGraphicFramePr>
        <p:xfrm>
          <a:off x="-1" y="499532"/>
          <a:ext cx="828675" cy="63584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151">
                  <a:extLst>
                    <a:ext uri="{9D8B030D-6E8A-4147-A177-3AD203B41FA5}">
                      <a16:colId xmlns="" xmlns:a16="http://schemas.microsoft.com/office/drawing/2014/main" val="1085562414"/>
                    </a:ext>
                  </a:extLst>
                </a:gridCol>
                <a:gridCol w="771524">
                  <a:extLst>
                    <a:ext uri="{9D8B030D-6E8A-4147-A177-3AD203B41FA5}">
                      <a16:colId xmlns="" xmlns:a16="http://schemas.microsoft.com/office/drawing/2014/main" val="2801271780"/>
                    </a:ext>
                  </a:extLst>
                </a:gridCol>
              </a:tblGrid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목차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998110317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프로젝트 개요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41399603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주제 선정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034079396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프로젝트 계획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9865911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B8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사이트 구성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575254258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Use Case</a:t>
                      </a: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208850021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en-US" altLang="ko-KR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+mn-lt"/>
                          <a:ea typeface="+mn-ea"/>
                          <a:cs typeface="+mn-cs"/>
                        </a:rPr>
                        <a:t>WBS,FBS</a:t>
                      </a:r>
                      <a:endParaRPr kumimoji="0" lang="ko-KR" altLang="en-US" sz="700" b="0" i="0" u="none" strike="noStrike" kern="1200" cap="none" spc="0" normalizeH="0" dirty="0">
                        <a:solidFill>
                          <a:srgbClr val="44546A">
                            <a:lumMod val="75000"/>
                          </a:srgb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673024949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DB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설계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804849840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클래스 다이어그램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889910442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스토리보드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기술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265675496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45EE962D-08DE-45E6-A14E-CD6DAC254383}"/>
              </a:ext>
            </a:extLst>
          </p:cNvPr>
          <p:cNvSpPr/>
          <p:nvPr/>
        </p:nvSpPr>
        <p:spPr>
          <a:xfrm>
            <a:off x="0" y="10869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latinLnBrk="0">
              <a:lnSpc>
                <a:spcPct val="150000"/>
              </a:lnSpc>
              <a:defRPr/>
            </a:pPr>
            <a:r>
              <a:rPr lang="ko-KR" altLang="en-US" sz="2000" b="1" kern="0" dirty="0">
                <a:solidFill>
                  <a:srgbClr val="FA3C7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사이트 </a:t>
            </a:r>
            <a:r>
              <a:rPr lang="ko-KR" altLang="en-US" sz="2000" b="1" kern="0" dirty="0" smtClean="0">
                <a:solidFill>
                  <a:srgbClr val="FA3C7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구성 </a:t>
            </a:r>
            <a:r>
              <a:rPr lang="en-US" altLang="ko-KR" sz="2000" b="1" kern="0" dirty="0" smtClean="0">
                <a:solidFill>
                  <a:srgbClr val="FA3C7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2000" b="1" kern="0" dirty="0" smtClean="0">
                <a:solidFill>
                  <a:srgbClr val="FA3C7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메뉴 구성</a:t>
            </a:r>
            <a:endParaRPr lang="ko-KR" altLang="en-US" sz="3600" kern="0" dirty="0">
              <a:solidFill>
                <a:prstClr val="black">
                  <a:lumMod val="75000"/>
                  <a:lumOff val="2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="" xmlns:a16="http://schemas.microsoft.com/office/drawing/2014/main" id="{5CA66723-1E68-4B3D-BC15-EA8051D9DD21}"/>
              </a:ext>
            </a:extLst>
          </p:cNvPr>
          <p:cNvSpPr/>
          <p:nvPr/>
        </p:nvSpPr>
        <p:spPr>
          <a:xfrm>
            <a:off x="301859" y="123348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="" xmlns:a16="http://schemas.microsoft.com/office/drawing/2014/main" id="{ADE64729-725E-4910-BEF5-BD9D2266289C}"/>
              </a:ext>
            </a:extLst>
          </p:cNvPr>
          <p:cNvSpPr/>
          <p:nvPr/>
        </p:nvSpPr>
        <p:spPr>
          <a:xfrm>
            <a:off x="301858" y="187166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="" xmlns:a16="http://schemas.microsoft.com/office/drawing/2014/main" id="{357320DD-65FD-4B0B-8A0F-2A2BF13648F6}"/>
              </a:ext>
            </a:extLst>
          </p:cNvPr>
          <p:cNvSpPr/>
          <p:nvPr/>
        </p:nvSpPr>
        <p:spPr>
          <a:xfrm>
            <a:off x="301857" y="2509837"/>
            <a:ext cx="276225" cy="276225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="" xmlns:a16="http://schemas.microsoft.com/office/drawing/2014/main" id="{82785463-B226-42C5-BFA4-3C7E43936BF9}"/>
              </a:ext>
            </a:extLst>
          </p:cNvPr>
          <p:cNvSpPr/>
          <p:nvPr/>
        </p:nvSpPr>
        <p:spPr>
          <a:xfrm>
            <a:off x="301856" y="3148012"/>
            <a:ext cx="276225" cy="276225"/>
          </a:xfrm>
          <a:prstGeom prst="ellipse">
            <a:avLst/>
          </a:prstGeom>
          <a:solidFill>
            <a:srgbClr val="FF8B8B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="" xmlns:a16="http://schemas.microsoft.com/office/drawing/2014/main" id="{B8301A7F-085E-4070-AFFC-1CC2D658C6A6}"/>
              </a:ext>
            </a:extLst>
          </p:cNvPr>
          <p:cNvSpPr/>
          <p:nvPr/>
        </p:nvSpPr>
        <p:spPr>
          <a:xfrm>
            <a:off x="301855" y="378618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="" xmlns:a16="http://schemas.microsoft.com/office/drawing/2014/main" id="{DE91D4DF-D0CE-4ED1-A2F1-D3A9250302DB}"/>
              </a:ext>
            </a:extLst>
          </p:cNvPr>
          <p:cNvSpPr/>
          <p:nvPr/>
        </p:nvSpPr>
        <p:spPr>
          <a:xfrm>
            <a:off x="301854" y="442436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="" xmlns:a16="http://schemas.microsoft.com/office/drawing/2014/main" id="{4D4D8A87-21E6-4250-B3D6-5F4B965C1092}"/>
              </a:ext>
            </a:extLst>
          </p:cNvPr>
          <p:cNvSpPr/>
          <p:nvPr/>
        </p:nvSpPr>
        <p:spPr>
          <a:xfrm>
            <a:off x="301853" y="506253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="" xmlns:a16="http://schemas.microsoft.com/office/drawing/2014/main" id="{3C005B5D-F7F1-46CE-936F-1B87B6039B45}"/>
              </a:ext>
            </a:extLst>
          </p:cNvPr>
          <p:cNvSpPr/>
          <p:nvPr/>
        </p:nvSpPr>
        <p:spPr>
          <a:xfrm>
            <a:off x="301852" y="570071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3" name="타원 42">
            <a:extLst>
              <a:ext uri="{FF2B5EF4-FFF2-40B4-BE49-F238E27FC236}">
                <a16:creationId xmlns="" xmlns:a16="http://schemas.microsoft.com/office/drawing/2014/main" id="{8A87E933-8B41-4D35-AF01-62E1F6E45299}"/>
              </a:ext>
            </a:extLst>
          </p:cNvPr>
          <p:cNvSpPr/>
          <p:nvPr/>
        </p:nvSpPr>
        <p:spPr>
          <a:xfrm>
            <a:off x="301851" y="633888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4" name="Freeform 36">
            <a:extLst>
              <a:ext uri="{FF2B5EF4-FFF2-40B4-BE49-F238E27FC236}">
                <a16:creationId xmlns="" xmlns:a16="http://schemas.microsoft.com/office/drawing/2014/main" id="{D87C65E8-F279-432A-8669-47ECCA34E4F6}"/>
              </a:ext>
            </a:extLst>
          </p:cNvPr>
          <p:cNvSpPr>
            <a:spLocks noEditPoints="1"/>
          </p:cNvSpPr>
          <p:nvPr/>
        </p:nvSpPr>
        <p:spPr bwMode="auto">
          <a:xfrm>
            <a:off x="389576" y="654843"/>
            <a:ext cx="95342" cy="160356"/>
          </a:xfrm>
          <a:custGeom>
            <a:avLst/>
            <a:gdLst>
              <a:gd name="T0" fmla="*/ 937 w 1926"/>
              <a:gd name="T1" fmla="*/ 3639 h 4045"/>
              <a:gd name="T2" fmla="*/ 893 w 1926"/>
              <a:gd name="T3" fmla="*/ 3665 h 4045"/>
              <a:gd name="T4" fmla="*/ 863 w 1926"/>
              <a:gd name="T5" fmla="*/ 3712 h 4045"/>
              <a:gd name="T6" fmla="*/ 851 w 1926"/>
              <a:gd name="T7" fmla="*/ 3772 h 4045"/>
              <a:gd name="T8" fmla="*/ 863 w 1926"/>
              <a:gd name="T9" fmla="*/ 3832 h 4045"/>
              <a:gd name="T10" fmla="*/ 893 w 1926"/>
              <a:gd name="T11" fmla="*/ 3878 h 4045"/>
              <a:gd name="T12" fmla="*/ 937 w 1926"/>
              <a:gd name="T13" fmla="*/ 3905 h 4045"/>
              <a:gd name="T14" fmla="*/ 988 w 1926"/>
              <a:gd name="T15" fmla="*/ 3905 h 4045"/>
              <a:gd name="T16" fmla="*/ 1033 w 1926"/>
              <a:gd name="T17" fmla="*/ 3878 h 4045"/>
              <a:gd name="T18" fmla="*/ 1064 w 1926"/>
              <a:gd name="T19" fmla="*/ 3832 h 4045"/>
              <a:gd name="T20" fmla="*/ 1075 w 1926"/>
              <a:gd name="T21" fmla="*/ 3772 h 4045"/>
              <a:gd name="T22" fmla="*/ 1064 w 1926"/>
              <a:gd name="T23" fmla="*/ 3712 h 4045"/>
              <a:gd name="T24" fmla="*/ 1033 w 1926"/>
              <a:gd name="T25" fmla="*/ 3665 h 4045"/>
              <a:gd name="T26" fmla="*/ 988 w 1926"/>
              <a:gd name="T27" fmla="*/ 3639 h 4045"/>
              <a:gd name="T28" fmla="*/ 156 w 1926"/>
              <a:gd name="T29" fmla="*/ 434 h 4045"/>
              <a:gd name="T30" fmla="*/ 1770 w 1926"/>
              <a:gd name="T31" fmla="*/ 3540 h 4045"/>
              <a:gd name="T32" fmla="*/ 156 w 1926"/>
              <a:gd name="T33" fmla="*/ 434 h 4045"/>
              <a:gd name="T34" fmla="*/ 716 w 1926"/>
              <a:gd name="T35" fmla="*/ 200 h 4045"/>
              <a:gd name="T36" fmla="*/ 701 w 1926"/>
              <a:gd name="T37" fmla="*/ 217 h 4045"/>
              <a:gd name="T38" fmla="*/ 701 w 1926"/>
              <a:gd name="T39" fmla="*/ 243 h 4045"/>
              <a:gd name="T40" fmla="*/ 716 w 1926"/>
              <a:gd name="T41" fmla="*/ 260 h 4045"/>
              <a:gd name="T42" fmla="*/ 1199 w 1926"/>
              <a:gd name="T43" fmla="*/ 262 h 4045"/>
              <a:gd name="T44" fmla="*/ 1218 w 1926"/>
              <a:gd name="T45" fmla="*/ 254 h 4045"/>
              <a:gd name="T46" fmla="*/ 1226 w 1926"/>
              <a:gd name="T47" fmla="*/ 230 h 4045"/>
              <a:gd name="T48" fmla="*/ 1218 w 1926"/>
              <a:gd name="T49" fmla="*/ 207 h 4045"/>
              <a:gd name="T50" fmla="*/ 1199 w 1926"/>
              <a:gd name="T51" fmla="*/ 197 h 4045"/>
              <a:gd name="T52" fmla="*/ 224 w 1926"/>
              <a:gd name="T53" fmla="*/ 0 h 4045"/>
              <a:gd name="T54" fmla="*/ 1738 w 1926"/>
              <a:gd name="T55" fmla="*/ 4 h 4045"/>
              <a:gd name="T56" fmla="*/ 1805 w 1926"/>
              <a:gd name="T57" fmla="*/ 31 h 4045"/>
              <a:gd name="T58" fmla="*/ 1860 w 1926"/>
              <a:gd name="T59" fmla="*/ 81 h 4045"/>
              <a:gd name="T60" fmla="*/ 1900 w 1926"/>
              <a:gd name="T61" fmla="*/ 148 h 4045"/>
              <a:gd name="T62" fmla="*/ 1923 w 1926"/>
              <a:gd name="T63" fmla="*/ 229 h 4045"/>
              <a:gd name="T64" fmla="*/ 1926 w 1926"/>
              <a:gd name="T65" fmla="*/ 3772 h 4045"/>
              <a:gd name="T66" fmla="*/ 1915 w 1926"/>
              <a:gd name="T67" fmla="*/ 3857 h 4045"/>
              <a:gd name="T68" fmla="*/ 1882 w 1926"/>
              <a:gd name="T69" fmla="*/ 3932 h 4045"/>
              <a:gd name="T70" fmla="*/ 1834 w 1926"/>
              <a:gd name="T71" fmla="*/ 3992 h 4045"/>
              <a:gd name="T72" fmla="*/ 1773 w 1926"/>
              <a:gd name="T73" fmla="*/ 4032 h 4045"/>
              <a:gd name="T74" fmla="*/ 1702 w 1926"/>
              <a:gd name="T75" fmla="*/ 4045 h 4045"/>
              <a:gd name="T76" fmla="*/ 188 w 1926"/>
              <a:gd name="T77" fmla="*/ 4041 h 4045"/>
              <a:gd name="T78" fmla="*/ 122 w 1926"/>
              <a:gd name="T79" fmla="*/ 4014 h 4045"/>
              <a:gd name="T80" fmla="*/ 66 w 1926"/>
              <a:gd name="T81" fmla="*/ 3964 h 4045"/>
              <a:gd name="T82" fmla="*/ 25 w 1926"/>
              <a:gd name="T83" fmla="*/ 3897 h 4045"/>
              <a:gd name="T84" fmla="*/ 3 w 1926"/>
              <a:gd name="T85" fmla="*/ 3816 h 4045"/>
              <a:gd name="T86" fmla="*/ 0 w 1926"/>
              <a:gd name="T87" fmla="*/ 273 h 4045"/>
              <a:gd name="T88" fmla="*/ 12 w 1926"/>
              <a:gd name="T89" fmla="*/ 188 h 4045"/>
              <a:gd name="T90" fmla="*/ 43 w 1926"/>
              <a:gd name="T91" fmla="*/ 113 h 4045"/>
              <a:gd name="T92" fmla="*/ 92 w 1926"/>
              <a:gd name="T93" fmla="*/ 53 h 4045"/>
              <a:gd name="T94" fmla="*/ 154 w 1926"/>
              <a:gd name="T95" fmla="*/ 13 h 4045"/>
              <a:gd name="T96" fmla="*/ 224 w 1926"/>
              <a:gd name="T97" fmla="*/ 0 h 40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926" h="4045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="" xmlns:a16="http://schemas.microsoft.com/office/drawing/2014/main" id="{5CA66723-1E68-4B3D-BC15-EA8051D9DD21}"/>
              </a:ext>
            </a:extLst>
          </p:cNvPr>
          <p:cNvSpPr/>
          <p:nvPr/>
        </p:nvSpPr>
        <p:spPr>
          <a:xfrm>
            <a:off x="314213" y="64446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1" name="사각형: 둥근 모서리 50">
            <a:extLst>
              <a:ext uri="{FF2B5EF4-FFF2-40B4-BE49-F238E27FC236}">
                <a16:creationId xmlns="" xmlns:a16="http://schemas.microsoft.com/office/drawing/2014/main" id="{AED4AEE5-EFBE-450E-A676-AE24A803E34B}"/>
              </a:ext>
            </a:extLst>
          </p:cNvPr>
          <p:cNvSpPr/>
          <p:nvPr/>
        </p:nvSpPr>
        <p:spPr>
          <a:xfrm>
            <a:off x="4398919" y="3801862"/>
            <a:ext cx="1531618" cy="319117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상품 대표 이미지</a:t>
            </a:r>
            <a:endParaRPr lang="en-US" altLang="ko-KR" sz="1100" dirty="0"/>
          </a:p>
        </p:txBody>
      </p:sp>
      <p:cxnSp>
        <p:nvCxnSpPr>
          <p:cNvPr id="57" name="직선 연결선 56">
            <a:extLst>
              <a:ext uri="{FF2B5EF4-FFF2-40B4-BE49-F238E27FC236}">
                <a16:creationId xmlns="" xmlns:a16="http://schemas.microsoft.com/office/drawing/2014/main" id="{499D4DA4-B440-4823-8675-FC6C167AB1A9}"/>
              </a:ext>
            </a:extLst>
          </p:cNvPr>
          <p:cNvCxnSpPr>
            <a:cxnSpLocks/>
          </p:cNvCxnSpPr>
          <p:nvPr/>
        </p:nvCxnSpPr>
        <p:spPr>
          <a:xfrm flipH="1">
            <a:off x="1799122" y="1346338"/>
            <a:ext cx="7593873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화살표: 오각형 58">
            <a:extLst>
              <a:ext uri="{FF2B5EF4-FFF2-40B4-BE49-F238E27FC236}">
                <a16:creationId xmlns="" xmlns:a16="http://schemas.microsoft.com/office/drawing/2014/main" id="{7EECD7E4-E9D6-4313-8B07-056BB64ADD9D}"/>
              </a:ext>
            </a:extLst>
          </p:cNvPr>
          <p:cNvSpPr/>
          <p:nvPr/>
        </p:nvSpPr>
        <p:spPr>
          <a:xfrm>
            <a:off x="3360989" y="1479929"/>
            <a:ext cx="803358" cy="304729"/>
          </a:xfrm>
          <a:prstGeom prst="homePlate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header</a:t>
            </a:r>
            <a:endParaRPr lang="ko-KR" altLang="en-US" sz="1200" dirty="0"/>
          </a:p>
        </p:txBody>
      </p:sp>
      <p:sp>
        <p:nvSpPr>
          <p:cNvPr id="63" name="화살표: 오각형 62">
            <a:extLst>
              <a:ext uri="{FF2B5EF4-FFF2-40B4-BE49-F238E27FC236}">
                <a16:creationId xmlns="" xmlns:a16="http://schemas.microsoft.com/office/drawing/2014/main" id="{23D73330-9E5C-49E9-9B04-AF5E776BDF35}"/>
              </a:ext>
            </a:extLst>
          </p:cNvPr>
          <p:cNvSpPr/>
          <p:nvPr/>
        </p:nvSpPr>
        <p:spPr>
          <a:xfrm>
            <a:off x="3360989" y="3272939"/>
            <a:ext cx="803358" cy="304729"/>
          </a:xfrm>
          <a:prstGeom prst="homePlate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body</a:t>
            </a:r>
            <a:endParaRPr lang="ko-KR" altLang="en-US" sz="1200" dirty="0"/>
          </a:p>
        </p:txBody>
      </p:sp>
      <p:cxnSp>
        <p:nvCxnSpPr>
          <p:cNvPr id="65" name="직선 연결선 64">
            <a:extLst>
              <a:ext uri="{FF2B5EF4-FFF2-40B4-BE49-F238E27FC236}">
                <a16:creationId xmlns="" xmlns:a16="http://schemas.microsoft.com/office/drawing/2014/main" id="{91DD384A-E920-4867-9719-07D22BE55367}"/>
              </a:ext>
            </a:extLst>
          </p:cNvPr>
          <p:cNvCxnSpPr>
            <a:cxnSpLocks/>
          </p:cNvCxnSpPr>
          <p:nvPr/>
        </p:nvCxnSpPr>
        <p:spPr>
          <a:xfrm flipH="1">
            <a:off x="3261315" y="3129454"/>
            <a:ext cx="613168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사각형: 둥근 모서리 69">
            <a:extLst>
              <a:ext uri="{FF2B5EF4-FFF2-40B4-BE49-F238E27FC236}">
                <a16:creationId xmlns="" xmlns:a16="http://schemas.microsoft.com/office/drawing/2014/main" id="{1EE508DC-1F91-4DEA-98C3-B4893F0D7354}"/>
              </a:ext>
            </a:extLst>
          </p:cNvPr>
          <p:cNvSpPr/>
          <p:nvPr/>
        </p:nvSpPr>
        <p:spPr>
          <a:xfrm>
            <a:off x="4398919" y="1984754"/>
            <a:ext cx="4994076" cy="304729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카테고리</a:t>
            </a:r>
            <a:r>
              <a:rPr lang="en-US" altLang="ko-KR" sz="1100" dirty="0"/>
              <a:t>(</a:t>
            </a:r>
            <a:r>
              <a:rPr lang="ko-KR" altLang="en-US" sz="1100" dirty="0"/>
              <a:t>대</a:t>
            </a:r>
            <a:r>
              <a:rPr lang="en-US" altLang="ko-KR" sz="1100" dirty="0"/>
              <a:t>)</a:t>
            </a:r>
            <a:endParaRPr lang="ko-KR" altLang="en-US" sz="1100" dirty="0"/>
          </a:p>
        </p:txBody>
      </p:sp>
      <p:sp>
        <p:nvSpPr>
          <p:cNvPr id="71" name="화살표: 오각형 70">
            <a:extLst>
              <a:ext uri="{FF2B5EF4-FFF2-40B4-BE49-F238E27FC236}">
                <a16:creationId xmlns="" xmlns:a16="http://schemas.microsoft.com/office/drawing/2014/main" id="{302B7BBA-A6E4-4957-BD1E-549FF1497894}"/>
              </a:ext>
            </a:extLst>
          </p:cNvPr>
          <p:cNvSpPr/>
          <p:nvPr/>
        </p:nvSpPr>
        <p:spPr>
          <a:xfrm>
            <a:off x="4398919" y="3307000"/>
            <a:ext cx="803358" cy="304729"/>
          </a:xfrm>
          <a:prstGeom prst="homePlate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section</a:t>
            </a:r>
            <a:endParaRPr lang="ko-KR" altLang="en-US" sz="1200" dirty="0"/>
          </a:p>
        </p:txBody>
      </p:sp>
      <p:sp>
        <p:nvSpPr>
          <p:cNvPr id="72" name="화살표: 오각형 71">
            <a:extLst>
              <a:ext uri="{FF2B5EF4-FFF2-40B4-BE49-F238E27FC236}">
                <a16:creationId xmlns="" xmlns:a16="http://schemas.microsoft.com/office/drawing/2014/main" id="{CCD94FD2-9856-4FE7-AE3C-012E9CBC66F8}"/>
              </a:ext>
            </a:extLst>
          </p:cNvPr>
          <p:cNvSpPr/>
          <p:nvPr/>
        </p:nvSpPr>
        <p:spPr>
          <a:xfrm>
            <a:off x="4398920" y="1479929"/>
            <a:ext cx="803358" cy="304729"/>
          </a:xfrm>
          <a:prstGeom prst="homePlate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nav</a:t>
            </a:r>
            <a:endParaRPr lang="ko-KR" altLang="en-US" sz="1200" dirty="0"/>
          </a:p>
        </p:txBody>
      </p:sp>
      <p:sp>
        <p:nvSpPr>
          <p:cNvPr id="73" name="사각형: 둥근 모서리 72">
            <a:extLst>
              <a:ext uri="{FF2B5EF4-FFF2-40B4-BE49-F238E27FC236}">
                <a16:creationId xmlns="" xmlns:a16="http://schemas.microsoft.com/office/drawing/2014/main" id="{C8CDC06F-08EE-437E-B8B3-581B35AA7F75}"/>
              </a:ext>
            </a:extLst>
          </p:cNvPr>
          <p:cNvSpPr/>
          <p:nvPr/>
        </p:nvSpPr>
        <p:spPr>
          <a:xfrm>
            <a:off x="6852573" y="1479929"/>
            <a:ext cx="1175082" cy="304729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회원가입</a:t>
            </a:r>
          </a:p>
        </p:txBody>
      </p:sp>
      <p:sp>
        <p:nvSpPr>
          <p:cNvPr id="74" name="사각형: 둥근 모서리 73">
            <a:extLst>
              <a:ext uri="{FF2B5EF4-FFF2-40B4-BE49-F238E27FC236}">
                <a16:creationId xmlns="" xmlns:a16="http://schemas.microsoft.com/office/drawing/2014/main" id="{85B021C6-4978-44D9-B6D2-29518702CF64}"/>
              </a:ext>
            </a:extLst>
          </p:cNvPr>
          <p:cNvSpPr/>
          <p:nvPr/>
        </p:nvSpPr>
        <p:spPr>
          <a:xfrm>
            <a:off x="8223358" y="1479929"/>
            <a:ext cx="1175082" cy="304729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로그인</a:t>
            </a:r>
          </a:p>
        </p:txBody>
      </p:sp>
      <p:sp>
        <p:nvSpPr>
          <p:cNvPr id="75" name="사각형: 둥근 모서리 74">
            <a:extLst>
              <a:ext uri="{FF2B5EF4-FFF2-40B4-BE49-F238E27FC236}">
                <a16:creationId xmlns="" xmlns:a16="http://schemas.microsoft.com/office/drawing/2014/main" id="{C810553E-D921-4CF0-BE35-4386E6922525}"/>
              </a:ext>
            </a:extLst>
          </p:cNvPr>
          <p:cNvSpPr/>
          <p:nvPr/>
        </p:nvSpPr>
        <p:spPr>
          <a:xfrm>
            <a:off x="5492981" y="1479929"/>
            <a:ext cx="1175082" cy="304729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검색</a:t>
            </a:r>
          </a:p>
        </p:txBody>
      </p:sp>
      <p:sp>
        <p:nvSpPr>
          <p:cNvPr id="76" name="화살표: 오각형 75">
            <a:extLst>
              <a:ext uri="{FF2B5EF4-FFF2-40B4-BE49-F238E27FC236}">
                <a16:creationId xmlns="" xmlns:a16="http://schemas.microsoft.com/office/drawing/2014/main" id="{5D2948D4-A546-4D41-AB76-2F162ED3FDCB}"/>
              </a:ext>
            </a:extLst>
          </p:cNvPr>
          <p:cNvSpPr/>
          <p:nvPr/>
        </p:nvSpPr>
        <p:spPr>
          <a:xfrm>
            <a:off x="3360989" y="6270961"/>
            <a:ext cx="803358" cy="304729"/>
          </a:xfrm>
          <a:prstGeom prst="homePlate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footer</a:t>
            </a:r>
            <a:endParaRPr lang="ko-KR" altLang="en-US" sz="1200" dirty="0"/>
          </a:p>
        </p:txBody>
      </p:sp>
      <p:cxnSp>
        <p:nvCxnSpPr>
          <p:cNvPr id="79" name="직선 연결선 78">
            <a:extLst>
              <a:ext uri="{FF2B5EF4-FFF2-40B4-BE49-F238E27FC236}">
                <a16:creationId xmlns="" xmlns:a16="http://schemas.microsoft.com/office/drawing/2014/main" id="{A3601E3F-9793-40AB-8078-6C049044486E}"/>
              </a:ext>
            </a:extLst>
          </p:cNvPr>
          <p:cNvCxnSpPr>
            <a:cxnSpLocks/>
          </p:cNvCxnSpPr>
          <p:nvPr/>
        </p:nvCxnSpPr>
        <p:spPr>
          <a:xfrm flipH="1">
            <a:off x="3261315" y="6113102"/>
            <a:ext cx="613168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사각형: 둥근 모서리 79">
            <a:extLst>
              <a:ext uri="{FF2B5EF4-FFF2-40B4-BE49-F238E27FC236}">
                <a16:creationId xmlns="" xmlns:a16="http://schemas.microsoft.com/office/drawing/2014/main" id="{D9506B92-2532-427B-BDC5-E2F9BF834D5B}"/>
              </a:ext>
            </a:extLst>
          </p:cNvPr>
          <p:cNvSpPr/>
          <p:nvPr/>
        </p:nvSpPr>
        <p:spPr>
          <a:xfrm>
            <a:off x="4398919" y="6269047"/>
            <a:ext cx="4994076" cy="304729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메인 화면 </a:t>
            </a:r>
            <a:r>
              <a:rPr lang="en-US" altLang="ko-KR" sz="1100" dirty="0"/>
              <a:t>footer</a:t>
            </a:r>
            <a:r>
              <a:rPr lang="ko-KR" altLang="en-US" sz="1100" dirty="0"/>
              <a:t>와 동일</a:t>
            </a:r>
          </a:p>
        </p:txBody>
      </p:sp>
      <p:sp>
        <p:nvSpPr>
          <p:cNvPr id="81" name="사각형: 둥근 모서리 80">
            <a:extLst>
              <a:ext uri="{FF2B5EF4-FFF2-40B4-BE49-F238E27FC236}">
                <a16:creationId xmlns="" xmlns:a16="http://schemas.microsoft.com/office/drawing/2014/main" id="{9AFF0F8D-52C1-4EFA-B29E-E94AC266D1E0}"/>
              </a:ext>
            </a:extLst>
          </p:cNvPr>
          <p:cNvSpPr/>
          <p:nvPr/>
        </p:nvSpPr>
        <p:spPr>
          <a:xfrm>
            <a:off x="4398919" y="4259707"/>
            <a:ext cx="1531618" cy="319117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서비스 설명</a:t>
            </a:r>
            <a:endParaRPr lang="en-US" altLang="ko-KR" sz="1100" dirty="0"/>
          </a:p>
        </p:txBody>
      </p:sp>
      <p:sp>
        <p:nvSpPr>
          <p:cNvPr id="82" name="사각형: 둥근 모서리 81">
            <a:extLst>
              <a:ext uri="{FF2B5EF4-FFF2-40B4-BE49-F238E27FC236}">
                <a16:creationId xmlns="" xmlns:a16="http://schemas.microsoft.com/office/drawing/2014/main" id="{8DE7F78C-E0CF-4488-BF28-BEE311282CF4}"/>
              </a:ext>
            </a:extLst>
          </p:cNvPr>
          <p:cNvSpPr/>
          <p:nvPr/>
        </p:nvSpPr>
        <p:spPr>
          <a:xfrm>
            <a:off x="4398919" y="4744433"/>
            <a:ext cx="1531618" cy="319117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서비스 샘플 이미지</a:t>
            </a:r>
            <a:endParaRPr lang="en-US" altLang="ko-KR" sz="1100" dirty="0"/>
          </a:p>
        </p:txBody>
      </p:sp>
      <p:sp>
        <p:nvSpPr>
          <p:cNvPr id="83" name="사각형: 둥근 모서리 82">
            <a:extLst>
              <a:ext uri="{FF2B5EF4-FFF2-40B4-BE49-F238E27FC236}">
                <a16:creationId xmlns="" xmlns:a16="http://schemas.microsoft.com/office/drawing/2014/main" id="{9CEE4768-7C58-4910-93D7-2B09ADAC6CFE}"/>
              </a:ext>
            </a:extLst>
          </p:cNvPr>
          <p:cNvSpPr/>
          <p:nvPr/>
        </p:nvSpPr>
        <p:spPr>
          <a:xfrm>
            <a:off x="4398919" y="5214453"/>
            <a:ext cx="1531618" cy="319117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서비스 평가</a:t>
            </a:r>
            <a:endParaRPr lang="en-US" altLang="ko-KR" sz="1100" dirty="0"/>
          </a:p>
        </p:txBody>
      </p:sp>
      <p:cxnSp>
        <p:nvCxnSpPr>
          <p:cNvPr id="84" name="직선 연결선 83">
            <a:extLst>
              <a:ext uri="{FF2B5EF4-FFF2-40B4-BE49-F238E27FC236}">
                <a16:creationId xmlns="" xmlns:a16="http://schemas.microsoft.com/office/drawing/2014/main" id="{E1CABECC-9445-455E-9101-44E767C3F740}"/>
              </a:ext>
            </a:extLst>
          </p:cNvPr>
          <p:cNvCxnSpPr>
            <a:stCxn id="51" idx="2"/>
            <a:endCxn id="81" idx="0"/>
          </p:cNvCxnSpPr>
          <p:nvPr/>
        </p:nvCxnSpPr>
        <p:spPr>
          <a:xfrm>
            <a:off x="5164728" y="4120979"/>
            <a:ext cx="0" cy="1387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연결선 84">
            <a:extLst>
              <a:ext uri="{FF2B5EF4-FFF2-40B4-BE49-F238E27FC236}">
                <a16:creationId xmlns="" xmlns:a16="http://schemas.microsoft.com/office/drawing/2014/main" id="{A894466D-97D4-484E-957D-985F76BE5A73}"/>
              </a:ext>
            </a:extLst>
          </p:cNvPr>
          <p:cNvCxnSpPr>
            <a:stCxn id="81" idx="2"/>
            <a:endCxn id="82" idx="0"/>
          </p:cNvCxnSpPr>
          <p:nvPr/>
        </p:nvCxnSpPr>
        <p:spPr>
          <a:xfrm>
            <a:off x="5164728" y="4578824"/>
            <a:ext cx="0" cy="1656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사각형: 둥근 모서리 85">
            <a:extLst>
              <a:ext uri="{FF2B5EF4-FFF2-40B4-BE49-F238E27FC236}">
                <a16:creationId xmlns="" xmlns:a16="http://schemas.microsoft.com/office/drawing/2014/main" id="{7FEC1415-A021-4099-9CD8-C98B5C2F4ADD}"/>
              </a:ext>
            </a:extLst>
          </p:cNvPr>
          <p:cNvSpPr/>
          <p:nvPr/>
        </p:nvSpPr>
        <p:spPr>
          <a:xfrm>
            <a:off x="5414270" y="2622763"/>
            <a:ext cx="2963374" cy="31087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상품 화면 </a:t>
            </a:r>
            <a:r>
              <a:rPr lang="en-US" altLang="ko-KR" sz="1100" dirty="0"/>
              <a:t>aside</a:t>
            </a:r>
            <a:r>
              <a:rPr lang="ko-KR" altLang="en-US" sz="1100" dirty="0"/>
              <a:t> 카테고리</a:t>
            </a:r>
            <a:r>
              <a:rPr lang="en-US" altLang="ko-KR" sz="1100" dirty="0"/>
              <a:t>(</a:t>
            </a:r>
            <a:r>
              <a:rPr lang="ko-KR" altLang="en-US" sz="1100" dirty="0"/>
              <a:t>중</a:t>
            </a:r>
            <a:r>
              <a:rPr lang="en-US" altLang="ko-KR" sz="1100" dirty="0"/>
              <a:t>) </a:t>
            </a:r>
            <a:r>
              <a:rPr lang="ko-KR" altLang="en-US" sz="1100" dirty="0"/>
              <a:t>변경</a:t>
            </a:r>
          </a:p>
        </p:txBody>
      </p:sp>
      <p:cxnSp>
        <p:nvCxnSpPr>
          <p:cNvPr id="87" name="직선 화살표 연결선 86">
            <a:extLst>
              <a:ext uri="{FF2B5EF4-FFF2-40B4-BE49-F238E27FC236}">
                <a16:creationId xmlns="" xmlns:a16="http://schemas.microsoft.com/office/drawing/2014/main" id="{DDEED3C2-5EB1-4745-8500-85FF4F5624B4}"/>
              </a:ext>
            </a:extLst>
          </p:cNvPr>
          <p:cNvCxnSpPr>
            <a:stCxn id="70" idx="2"/>
            <a:endCxn id="86" idx="0"/>
          </p:cNvCxnSpPr>
          <p:nvPr/>
        </p:nvCxnSpPr>
        <p:spPr>
          <a:xfrm>
            <a:off x="6895957" y="2289483"/>
            <a:ext cx="0" cy="3332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사각형: 둥근 모서리 87">
            <a:extLst>
              <a:ext uri="{FF2B5EF4-FFF2-40B4-BE49-F238E27FC236}">
                <a16:creationId xmlns="" xmlns:a16="http://schemas.microsoft.com/office/drawing/2014/main" id="{308D40FF-8C4D-4974-824E-DC62B468AE9E}"/>
              </a:ext>
            </a:extLst>
          </p:cNvPr>
          <p:cNvSpPr/>
          <p:nvPr/>
        </p:nvSpPr>
        <p:spPr>
          <a:xfrm>
            <a:off x="4675966" y="915042"/>
            <a:ext cx="803358" cy="30472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비회원</a:t>
            </a:r>
          </a:p>
        </p:txBody>
      </p:sp>
      <p:sp>
        <p:nvSpPr>
          <p:cNvPr id="89" name="사각형: 둥근 모서리 88">
            <a:extLst>
              <a:ext uri="{FF2B5EF4-FFF2-40B4-BE49-F238E27FC236}">
                <a16:creationId xmlns="" xmlns:a16="http://schemas.microsoft.com/office/drawing/2014/main" id="{7220FAC3-820D-440F-AA88-A20BD90A69CD}"/>
              </a:ext>
            </a:extLst>
          </p:cNvPr>
          <p:cNvSpPr/>
          <p:nvPr/>
        </p:nvSpPr>
        <p:spPr>
          <a:xfrm>
            <a:off x="5760377" y="915042"/>
            <a:ext cx="803358" cy="304729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개인회원</a:t>
            </a:r>
          </a:p>
        </p:txBody>
      </p:sp>
      <p:sp>
        <p:nvSpPr>
          <p:cNvPr id="90" name="사각형: 둥근 모서리 89">
            <a:extLst>
              <a:ext uri="{FF2B5EF4-FFF2-40B4-BE49-F238E27FC236}">
                <a16:creationId xmlns="" xmlns:a16="http://schemas.microsoft.com/office/drawing/2014/main" id="{8C0077F8-3CDF-4F75-B94B-505507530C05}"/>
              </a:ext>
            </a:extLst>
          </p:cNvPr>
          <p:cNvSpPr/>
          <p:nvPr/>
        </p:nvSpPr>
        <p:spPr>
          <a:xfrm>
            <a:off x="6844788" y="915042"/>
            <a:ext cx="902936" cy="304729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전문가</a:t>
            </a:r>
          </a:p>
        </p:txBody>
      </p:sp>
      <p:sp>
        <p:nvSpPr>
          <p:cNvPr id="91" name="사각형: 둥근 모서리 90">
            <a:extLst>
              <a:ext uri="{FF2B5EF4-FFF2-40B4-BE49-F238E27FC236}">
                <a16:creationId xmlns="" xmlns:a16="http://schemas.microsoft.com/office/drawing/2014/main" id="{454E6997-F5C4-4BD8-A66A-1C3786DBA580}"/>
              </a:ext>
            </a:extLst>
          </p:cNvPr>
          <p:cNvSpPr/>
          <p:nvPr/>
        </p:nvSpPr>
        <p:spPr>
          <a:xfrm>
            <a:off x="8028777" y="915042"/>
            <a:ext cx="902936" cy="304729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관리자</a:t>
            </a:r>
          </a:p>
        </p:txBody>
      </p:sp>
      <p:sp>
        <p:nvSpPr>
          <p:cNvPr id="92" name="사각형: 둥근 모서리 91">
            <a:extLst>
              <a:ext uri="{FF2B5EF4-FFF2-40B4-BE49-F238E27FC236}">
                <a16:creationId xmlns="" xmlns:a16="http://schemas.microsoft.com/office/drawing/2014/main" id="{E5FC9E37-BCB6-4FAB-850F-454CFF8C1A1E}"/>
              </a:ext>
            </a:extLst>
          </p:cNvPr>
          <p:cNvSpPr/>
          <p:nvPr/>
        </p:nvSpPr>
        <p:spPr>
          <a:xfrm>
            <a:off x="3219831" y="792486"/>
            <a:ext cx="1175082" cy="427286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상품 상세</a:t>
            </a:r>
          </a:p>
        </p:txBody>
      </p:sp>
      <p:sp>
        <p:nvSpPr>
          <p:cNvPr id="93" name="사각형: 둥근 모서리 92">
            <a:extLst>
              <a:ext uri="{FF2B5EF4-FFF2-40B4-BE49-F238E27FC236}">
                <a16:creationId xmlns="" xmlns:a16="http://schemas.microsoft.com/office/drawing/2014/main" id="{034A1E5B-5526-422E-ADD6-14B59B9FA31E}"/>
              </a:ext>
            </a:extLst>
          </p:cNvPr>
          <p:cNvSpPr/>
          <p:nvPr/>
        </p:nvSpPr>
        <p:spPr>
          <a:xfrm>
            <a:off x="1854367" y="792486"/>
            <a:ext cx="1175082" cy="427286"/>
          </a:xfrm>
          <a:prstGeom prst="round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공통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="" xmlns:a16="http://schemas.microsoft.com/office/drawing/2014/main" id="{4FA17364-6AE4-4F03-BC66-01A21815ABAF}"/>
              </a:ext>
            </a:extLst>
          </p:cNvPr>
          <p:cNvSpPr txBox="1"/>
          <p:nvPr/>
        </p:nvSpPr>
        <p:spPr>
          <a:xfrm>
            <a:off x="9850849" y="915042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C00000"/>
                </a:solidFill>
              </a:rPr>
              <a:t>구현 기능</a:t>
            </a:r>
            <a:endParaRPr lang="en-US" altLang="ko-KR" b="1" dirty="0">
              <a:solidFill>
                <a:srgbClr val="C00000"/>
              </a:solidFill>
            </a:endParaRPr>
          </a:p>
        </p:txBody>
      </p:sp>
      <p:cxnSp>
        <p:nvCxnSpPr>
          <p:cNvPr id="95" name="직선 연결선 94">
            <a:extLst>
              <a:ext uri="{FF2B5EF4-FFF2-40B4-BE49-F238E27FC236}">
                <a16:creationId xmlns="" xmlns:a16="http://schemas.microsoft.com/office/drawing/2014/main" id="{C8F442BF-9A7C-491B-8AD4-5BA468D8F271}"/>
              </a:ext>
            </a:extLst>
          </p:cNvPr>
          <p:cNvCxnSpPr/>
          <p:nvPr/>
        </p:nvCxnSpPr>
        <p:spPr>
          <a:xfrm>
            <a:off x="9762565" y="915042"/>
            <a:ext cx="0" cy="5417648"/>
          </a:xfrm>
          <a:prstGeom prst="line">
            <a:avLst/>
          </a:prstGeom>
          <a:ln w="25400" cmpd="dbl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="" xmlns:a16="http://schemas.microsoft.com/office/drawing/2014/main" id="{8106877B-78BD-4152-B747-30767F202BAB}"/>
              </a:ext>
            </a:extLst>
          </p:cNvPr>
          <p:cNvSpPr txBox="1"/>
          <p:nvPr/>
        </p:nvSpPr>
        <p:spPr>
          <a:xfrm>
            <a:off x="10018127" y="1401460"/>
            <a:ext cx="1712328" cy="19956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회원가입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로그인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아이디</a:t>
            </a:r>
            <a:r>
              <a:rPr lang="en-US" altLang="ko-KR" sz="1200" dirty="0"/>
              <a:t>, </a:t>
            </a:r>
            <a:r>
              <a:rPr lang="ko-KR" altLang="en-US" sz="1200" dirty="0"/>
              <a:t>비밀번호 찾기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동적 게시판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이미지 게시판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메시지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평가 댓글 게시판</a:t>
            </a:r>
            <a:endParaRPr lang="en-US" altLang="ko-KR" sz="1200" dirty="0"/>
          </a:p>
        </p:txBody>
      </p:sp>
      <p:sp>
        <p:nvSpPr>
          <p:cNvPr id="97" name="화살표: 오각형 96">
            <a:extLst>
              <a:ext uri="{FF2B5EF4-FFF2-40B4-BE49-F238E27FC236}">
                <a16:creationId xmlns="" xmlns:a16="http://schemas.microsoft.com/office/drawing/2014/main" id="{0C09AF60-9F5F-4C85-8AFE-EA9DB637EE12}"/>
              </a:ext>
            </a:extLst>
          </p:cNvPr>
          <p:cNvSpPr/>
          <p:nvPr/>
        </p:nvSpPr>
        <p:spPr>
          <a:xfrm>
            <a:off x="6578112" y="3307822"/>
            <a:ext cx="803358" cy="304729"/>
          </a:xfrm>
          <a:prstGeom prst="homePlate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aside</a:t>
            </a:r>
            <a:endParaRPr lang="ko-KR" altLang="en-US" sz="1200" dirty="0"/>
          </a:p>
        </p:txBody>
      </p:sp>
      <p:sp>
        <p:nvSpPr>
          <p:cNvPr id="98" name="사각형: 둥근 모서리 97">
            <a:extLst>
              <a:ext uri="{FF2B5EF4-FFF2-40B4-BE49-F238E27FC236}">
                <a16:creationId xmlns="" xmlns:a16="http://schemas.microsoft.com/office/drawing/2014/main" id="{EC6B6F2B-E957-4BC3-8D5A-27E92CFABB86}"/>
              </a:ext>
            </a:extLst>
          </p:cNvPr>
          <p:cNvSpPr/>
          <p:nvPr/>
        </p:nvSpPr>
        <p:spPr>
          <a:xfrm>
            <a:off x="6578111" y="3801893"/>
            <a:ext cx="1312159" cy="304729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서비스 요약 설명</a:t>
            </a:r>
          </a:p>
        </p:txBody>
      </p:sp>
      <p:sp>
        <p:nvSpPr>
          <p:cNvPr id="99" name="사각형: 둥근 모서리 98">
            <a:extLst>
              <a:ext uri="{FF2B5EF4-FFF2-40B4-BE49-F238E27FC236}">
                <a16:creationId xmlns="" xmlns:a16="http://schemas.microsoft.com/office/drawing/2014/main" id="{DAB1FC9E-53FE-4514-83CE-45AD4571BD48}"/>
              </a:ext>
            </a:extLst>
          </p:cNvPr>
          <p:cNvSpPr/>
          <p:nvPr/>
        </p:nvSpPr>
        <p:spPr>
          <a:xfrm>
            <a:off x="6578111" y="4254599"/>
            <a:ext cx="1312159" cy="304729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패키지 별 구매</a:t>
            </a:r>
          </a:p>
        </p:txBody>
      </p:sp>
      <p:sp>
        <p:nvSpPr>
          <p:cNvPr id="100" name="사각형: 둥근 모서리 99">
            <a:extLst>
              <a:ext uri="{FF2B5EF4-FFF2-40B4-BE49-F238E27FC236}">
                <a16:creationId xmlns="" xmlns:a16="http://schemas.microsoft.com/office/drawing/2014/main" id="{7A736A46-45B3-4503-BD0C-37847C193782}"/>
              </a:ext>
            </a:extLst>
          </p:cNvPr>
          <p:cNvSpPr/>
          <p:nvPr/>
        </p:nvSpPr>
        <p:spPr>
          <a:xfrm>
            <a:off x="6578111" y="4760205"/>
            <a:ext cx="1312159" cy="304729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전문가 정보</a:t>
            </a:r>
          </a:p>
        </p:txBody>
      </p:sp>
      <p:sp>
        <p:nvSpPr>
          <p:cNvPr id="101" name="사각형: 둥근 모서리 100">
            <a:extLst>
              <a:ext uri="{FF2B5EF4-FFF2-40B4-BE49-F238E27FC236}">
                <a16:creationId xmlns="" xmlns:a16="http://schemas.microsoft.com/office/drawing/2014/main" id="{B2B81E12-4B0E-4A99-BE24-7DD8AC49F80D}"/>
              </a:ext>
            </a:extLst>
          </p:cNvPr>
          <p:cNvSpPr/>
          <p:nvPr/>
        </p:nvSpPr>
        <p:spPr>
          <a:xfrm>
            <a:off x="6578111" y="5214453"/>
            <a:ext cx="1312159" cy="304729"/>
          </a:xfrm>
          <a:prstGeom prst="roundRect">
            <a:avLst/>
          </a:prstGeom>
          <a:pattFill prst="wdUpDiag">
            <a:fgClr>
              <a:schemeClr val="accent3"/>
            </a:fgClr>
            <a:bgClr>
              <a:schemeClr val="bg1"/>
            </a:bgClr>
          </a:pattFill>
          <a:ln>
            <a:solidFill>
              <a:schemeClr val="accent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전문가 문의</a:t>
            </a:r>
          </a:p>
        </p:txBody>
      </p:sp>
      <p:cxnSp>
        <p:nvCxnSpPr>
          <p:cNvPr id="102" name="직선 연결선 101">
            <a:extLst>
              <a:ext uri="{FF2B5EF4-FFF2-40B4-BE49-F238E27FC236}">
                <a16:creationId xmlns="" xmlns:a16="http://schemas.microsoft.com/office/drawing/2014/main" id="{67CF7BC0-2022-47C0-8CE9-99FF30A7D02C}"/>
              </a:ext>
            </a:extLst>
          </p:cNvPr>
          <p:cNvCxnSpPr>
            <a:stCxn id="100" idx="2"/>
            <a:endCxn id="101" idx="0"/>
          </p:cNvCxnSpPr>
          <p:nvPr/>
        </p:nvCxnSpPr>
        <p:spPr>
          <a:xfrm>
            <a:off x="7234191" y="5064934"/>
            <a:ext cx="0" cy="1495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사각형: 둥근 모서리 102">
            <a:extLst>
              <a:ext uri="{FF2B5EF4-FFF2-40B4-BE49-F238E27FC236}">
                <a16:creationId xmlns="" xmlns:a16="http://schemas.microsoft.com/office/drawing/2014/main" id="{C314BD65-77F4-4281-B76B-E02FF3DE3A4E}"/>
              </a:ext>
            </a:extLst>
          </p:cNvPr>
          <p:cNvSpPr/>
          <p:nvPr/>
        </p:nvSpPr>
        <p:spPr>
          <a:xfrm>
            <a:off x="8147158" y="4255117"/>
            <a:ext cx="1175068" cy="310878"/>
          </a:xfrm>
          <a:prstGeom prst="roundRect">
            <a:avLst/>
          </a:prstGeom>
          <a:pattFill prst="wdUpDiag">
            <a:fgClr>
              <a:schemeClr val="accent3"/>
            </a:fgClr>
            <a:bgClr>
              <a:schemeClr val="bg1"/>
            </a:bgClr>
          </a:pattFill>
          <a:ln>
            <a:solidFill>
              <a:schemeClr val="accent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주문 화면</a:t>
            </a:r>
          </a:p>
        </p:txBody>
      </p:sp>
      <p:cxnSp>
        <p:nvCxnSpPr>
          <p:cNvPr id="104" name="직선 화살표 연결선 103">
            <a:extLst>
              <a:ext uri="{FF2B5EF4-FFF2-40B4-BE49-F238E27FC236}">
                <a16:creationId xmlns="" xmlns:a16="http://schemas.microsoft.com/office/drawing/2014/main" id="{493AF501-B75D-4C81-BFF5-1FB2A2BC548A}"/>
              </a:ext>
            </a:extLst>
          </p:cNvPr>
          <p:cNvCxnSpPr>
            <a:stCxn id="99" idx="3"/>
            <a:endCxn id="103" idx="1"/>
          </p:cNvCxnSpPr>
          <p:nvPr/>
        </p:nvCxnSpPr>
        <p:spPr>
          <a:xfrm>
            <a:off x="7890270" y="4406964"/>
            <a:ext cx="256888" cy="35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사각형: 둥근 모서리 104">
            <a:extLst>
              <a:ext uri="{FF2B5EF4-FFF2-40B4-BE49-F238E27FC236}">
                <a16:creationId xmlns="" xmlns:a16="http://schemas.microsoft.com/office/drawing/2014/main" id="{476482BB-5AFB-4E65-9EC2-79094082C974}"/>
              </a:ext>
            </a:extLst>
          </p:cNvPr>
          <p:cNvSpPr/>
          <p:nvPr/>
        </p:nvSpPr>
        <p:spPr>
          <a:xfrm>
            <a:off x="8147159" y="4760205"/>
            <a:ext cx="1175068" cy="304729"/>
          </a:xfrm>
          <a:prstGeom prst="roundRect">
            <a:avLst/>
          </a:prstGeom>
          <a:pattFill prst="wdUpDiag">
            <a:fgClr>
              <a:schemeClr val="accent3"/>
            </a:fgClr>
            <a:bgClr>
              <a:schemeClr val="bg1"/>
            </a:bgClr>
          </a:pattFill>
          <a:ln>
            <a:solidFill>
              <a:schemeClr val="accent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전문가 신고</a:t>
            </a:r>
          </a:p>
        </p:txBody>
      </p:sp>
      <p:cxnSp>
        <p:nvCxnSpPr>
          <p:cNvPr id="106" name="직선 연결선 105">
            <a:extLst>
              <a:ext uri="{FF2B5EF4-FFF2-40B4-BE49-F238E27FC236}">
                <a16:creationId xmlns="" xmlns:a16="http://schemas.microsoft.com/office/drawing/2014/main" id="{62421209-F982-4522-926D-1FEF63910CF2}"/>
              </a:ext>
            </a:extLst>
          </p:cNvPr>
          <p:cNvCxnSpPr>
            <a:stCxn id="100" idx="3"/>
            <a:endCxn id="105" idx="1"/>
          </p:cNvCxnSpPr>
          <p:nvPr/>
        </p:nvCxnSpPr>
        <p:spPr>
          <a:xfrm>
            <a:off x="7890270" y="4912570"/>
            <a:ext cx="25688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0267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7" name="표 56">
            <a:extLst>
              <a:ext uri="{FF2B5EF4-FFF2-40B4-BE49-F238E27FC236}">
                <a16:creationId xmlns="" xmlns:a16="http://schemas.microsoft.com/office/drawing/2014/main" id="{F78AC774-D315-4033-91D4-25BA1EB44F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6133889"/>
              </p:ext>
            </p:extLst>
          </p:nvPr>
        </p:nvGraphicFramePr>
        <p:xfrm>
          <a:off x="-1" y="499532"/>
          <a:ext cx="828675" cy="63584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151">
                  <a:extLst>
                    <a:ext uri="{9D8B030D-6E8A-4147-A177-3AD203B41FA5}">
                      <a16:colId xmlns="" xmlns:a16="http://schemas.microsoft.com/office/drawing/2014/main" val="1085562414"/>
                    </a:ext>
                  </a:extLst>
                </a:gridCol>
                <a:gridCol w="771524">
                  <a:extLst>
                    <a:ext uri="{9D8B030D-6E8A-4147-A177-3AD203B41FA5}">
                      <a16:colId xmlns="" xmlns:a16="http://schemas.microsoft.com/office/drawing/2014/main" val="2801271780"/>
                    </a:ext>
                  </a:extLst>
                </a:gridCol>
              </a:tblGrid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목차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998110317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프로젝트 개요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41399603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주제 선정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034079396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프로젝트 계획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9865911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B8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사이트 구성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575254258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Use Case</a:t>
                      </a: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208850021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en-US" altLang="ko-KR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+mn-lt"/>
                          <a:ea typeface="+mn-ea"/>
                          <a:cs typeface="+mn-cs"/>
                        </a:rPr>
                        <a:t>WBS,FBS</a:t>
                      </a:r>
                      <a:endParaRPr kumimoji="0" lang="ko-KR" altLang="en-US" sz="700" b="0" i="0" u="none" strike="noStrike" kern="1200" cap="none" spc="0" normalizeH="0" dirty="0">
                        <a:solidFill>
                          <a:srgbClr val="44546A">
                            <a:lumMod val="75000"/>
                          </a:srgb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673024949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DB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설계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804849840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클래스 다이어그램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889910442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스토리보드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기술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265675496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45EE962D-08DE-45E6-A14E-CD6DAC254383}"/>
              </a:ext>
            </a:extLst>
          </p:cNvPr>
          <p:cNvSpPr/>
          <p:nvPr/>
        </p:nvSpPr>
        <p:spPr>
          <a:xfrm>
            <a:off x="0" y="10869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latinLnBrk="0">
              <a:lnSpc>
                <a:spcPct val="150000"/>
              </a:lnSpc>
              <a:defRPr/>
            </a:pPr>
            <a:r>
              <a:rPr lang="ko-KR" altLang="en-US" sz="2000" b="1" kern="0" dirty="0">
                <a:solidFill>
                  <a:srgbClr val="FA3C7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사이트 </a:t>
            </a:r>
            <a:r>
              <a:rPr lang="ko-KR" altLang="en-US" sz="2000" b="1" kern="0" dirty="0" smtClean="0">
                <a:solidFill>
                  <a:srgbClr val="FA3C7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구성 </a:t>
            </a:r>
            <a:r>
              <a:rPr lang="en-US" altLang="ko-KR" sz="2000" b="1" kern="0" dirty="0" smtClean="0">
                <a:solidFill>
                  <a:srgbClr val="FA3C7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2000" b="1" kern="0" dirty="0" smtClean="0">
                <a:solidFill>
                  <a:srgbClr val="FA3C7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메뉴 구성</a:t>
            </a:r>
            <a:endParaRPr lang="ko-KR" altLang="en-US" sz="3600" kern="0" dirty="0">
              <a:solidFill>
                <a:prstClr val="black">
                  <a:lumMod val="75000"/>
                  <a:lumOff val="2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="" xmlns:a16="http://schemas.microsoft.com/office/drawing/2014/main" id="{5CA66723-1E68-4B3D-BC15-EA8051D9DD21}"/>
              </a:ext>
            </a:extLst>
          </p:cNvPr>
          <p:cNvSpPr/>
          <p:nvPr/>
        </p:nvSpPr>
        <p:spPr>
          <a:xfrm>
            <a:off x="301859" y="123348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="" xmlns:a16="http://schemas.microsoft.com/office/drawing/2014/main" id="{ADE64729-725E-4910-BEF5-BD9D2266289C}"/>
              </a:ext>
            </a:extLst>
          </p:cNvPr>
          <p:cNvSpPr/>
          <p:nvPr/>
        </p:nvSpPr>
        <p:spPr>
          <a:xfrm>
            <a:off x="301858" y="187166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="" xmlns:a16="http://schemas.microsoft.com/office/drawing/2014/main" id="{357320DD-65FD-4B0B-8A0F-2A2BF13648F6}"/>
              </a:ext>
            </a:extLst>
          </p:cNvPr>
          <p:cNvSpPr/>
          <p:nvPr/>
        </p:nvSpPr>
        <p:spPr>
          <a:xfrm>
            <a:off x="301857" y="2509837"/>
            <a:ext cx="276225" cy="276225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="" xmlns:a16="http://schemas.microsoft.com/office/drawing/2014/main" id="{82785463-B226-42C5-BFA4-3C7E43936BF9}"/>
              </a:ext>
            </a:extLst>
          </p:cNvPr>
          <p:cNvSpPr/>
          <p:nvPr/>
        </p:nvSpPr>
        <p:spPr>
          <a:xfrm>
            <a:off x="301856" y="3148012"/>
            <a:ext cx="276225" cy="276225"/>
          </a:xfrm>
          <a:prstGeom prst="ellipse">
            <a:avLst/>
          </a:prstGeom>
          <a:solidFill>
            <a:srgbClr val="FF8B8B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="" xmlns:a16="http://schemas.microsoft.com/office/drawing/2014/main" id="{B8301A7F-085E-4070-AFFC-1CC2D658C6A6}"/>
              </a:ext>
            </a:extLst>
          </p:cNvPr>
          <p:cNvSpPr/>
          <p:nvPr/>
        </p:nvSpPr>
        <p:spPr>
          <a:xfrm>
            <a:off x="301855" y="378618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="" xmlns:a16="http://schemas.microsoft.com/office/drawing/2014/main" id="{DE91D4DF-D0CE-4ED1-A2F1-D3A9250302DB}"/>
              </a:ext>
            </a:extLst>
          </p:cNvPr>
          <p:cNvSpPr/>
          <p:nvPr/>
        </p:nvSpPr>
        <p:spPr>
          <a:xfrm>
            <a:off x="301854" y="442436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="" xmlns:a16="http://schemas.microsoft.com/office/drawing/2014/main" id="{4D4D8A87-21E6-4250-B3D6-5F4B965C1092}"/>
              </a:ext>
            </a:extLst>
          </p:cNvPr>
          <p:cNvSpPr/>
          <p:nvPr/>
        </p:nvSpPr>
        <p:spPr>
          <a:xfrm>
            <a:off x="301853" y="506253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="" xmlns:a16="http://schemas.microsoft.com/office/drawing/2014/main" id="{3C005B5D-F7F1-46CE-936F-1B87B6039B45}"/>
              </a:ext>
            </a:extLst>
          </p:cNvPr>
          <p:cNvSpPr/>
          <p:nvPr/>
        </p:nvSpPr>
        <p:spPr>
          <a:xfrm>
            <a:off x="301852" y="570071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3" name="타원 42">
            <a:extLst>
              <a:ext uri="{FF2B5EF4-FFF2-40B4-BE49-F238E27FC236}">
                <a16:creationId xmlns="" xmlns:a16="http://schemas.microsoft.com/office/drawing/2014/main" id="{8A87E933-8B41-4D35-AF01-62E1F6E45299}"/>
              </a:ext>
            </a:extLst>
          </p:cNvPr>
          <p:cNvSpPr/>
          <p:nvPr/>
        </p:nvSpPr>
        <p:spPr>
          <a:xfrm>
            <a:off x="301851" y="633888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4" name="Freeform 36">
            <a:extLst>
              <a:ext uri="{FF2B5EF4-FFF2-40B4-BE49-F238E27FC236}">
                <a16:creationId xmlns="" xmlns:a16="http://schemas.microsoft.com/office/drawing/2014/main" id="{D87C65E8-F279-432A-8669-47ECCA34E4F6}"/>
              </a:ext>
            </a:extLst>
          </p:cNvPr>
          <p:cNvSpPr>
            <a:spLocks noEditPoints="1"/>
          </p:cNvSpPr>
          <p:nvPr/>
        </p:nvSpPr>
        <p:spPr bwMode="auto">
          <a:xfrm>
            <a:off x="389576" y="654843"/>
            <a:ext cx="95342" cy="160356"/>
          </a:xfrm>
          <a:custGeom>
            <a:avLst/>
            <a:gdLst>
              <a:gd name="T0" fmla="*/ 937 w 1926"/>
              <a:gd name="T1" fmla="*/ 3639 h 4045"/>
              <a:gd name="T2" fmla="*/ 893 w 1926"/>
              <a:gd name="T3" fmla="*/ 3665 h 4045"/>
              <a:gd name="T4" fmla="*/ 863 w 1926"/>
              <a:gd name="T5" fmla="*/ 3712 h 4045"/>
              <a:gd name="T6" fmla="*/ 851 w 1926"/>
              <a:gd name="T7" fmla="*/ 3772 h 4045"/>
              <a:gd name="T8" fmla="*/ 863 w 1926"/>
              <a:gd name="T9" fmla="*/ 3832 h 4045"/>
              <a:gd name="T10" fmla="*/ 893 w 1926"/>
              <a:gd name="T11" fmla="*/ 3878 h 4045"/>
              <a:gd name="T12" fmla="*/ 937 w 1926"/>
              <a:gd name="T13" fmla="*/ 3905 h 4045"/>
              <a:gd name="T14" fmla="*/ 988 w 1926"/>
              <a:gd name="T15" fmla="*/ 3905 h 4045"/>
              <a:gd name="T16" fmla="*/ 1033 w 1926"/>
              <a:gd name="T17" fmla="*/ 3878 h 4045"/>
              <a:gd name="T18" fmla="*/ 1064 w 1926"/>
              <a:gd name="T19" fmla="*/ 3832 h 4045"/>
              <a:gd name="T20" fmla="*/ 1075 w 1926"/>
              <a:gd name="T21" fmla="*/ 3772 h 4045"/>
              <a:gd name="T22" fmla="*/ 1064 w 1926"/>
              <a:gd name="T23" fmla="*/ 3712 h 4045"/>
              <a:gd name="T24" fmla="*/ 1033 w 1926"/>
              <a:gd name="T25" fmla="*/ 3665 h 4045"/>
              <a:gd name="T26" fmla="*/ 988 w 1926"/>
              <a:gd name="T27" fmla="*/ 3639 h 4045"/>
              <a:gd name="T28" fmla="*/ 156 w 1926"/>
              <a:gd name="T29" fmla="*/ 434 h 4045"/>
              <a:gd name="T30" fmla="*/ 1770 w 1926"/>
              <a:gd name="T31" fmla="*/ 3540 h 4045"/>
              <a:gd name="T32" fmla="*/ 156 w 1926"/>
              <a:gd name="T33" fmla="*/ 434 h 4045"/>
              <a:gd name="T34" fmla="*/ 716 w 1926"/>
              <a:gd name="T35" fmla="*/ 200 h 4045"/>
              <a:gd name="T36" fmla="*/ 701 w 1926"/>
              <a:gd name="T37" fmla="*/ 217 h 4045"/>
              <a:gd name="T38" fmla="*/ 701 w 1926"/>
              <a:gd name="T39" fmla="*/ 243 h 4045"/>
              <a:gd name="T40" fmla="*/ 716 w 1926"/>
              <a:gd name="T41" fmla="*/ 260 h 4045"/>
              <a:gd name="T42" fmla="*/ 1199 w 1926"/>
              <a:gd name="T43" fmla="*/ 262 h 4045"/>
              <a:gd name="T44" fmla="*/ 1218 w 1926"/>
              <a:gd name="T45" fmla="*/ 254 h 4045"/>
              <a:gd name="T46" fmla="*/ 1226 w 1926"/>
              <a:gd name="T47" fmla="*/ 230 h 4045"/>
              <a:gd name="T48" fmla="*/ 1218 w 1926"/>
              <a:gd name="T49" fmla="*/ 207 h 4045"/>
              <a:gd name="T50" fmla="*/ 1199 w 1926"/>
              <a:gd name="T51" fmla="*/ 197 h 4045"/>
              <a:gd name="T52" fmla="*/ 224 w 1926"/>
              <a:gd name="T53" fmla="*/ 0 h 4045"/>
              <a:gd name="T54" fmla="*/ 1738 w 1926"/>
              <a:gd name="T55" fmla="*/ 4 h 4045"/>
              <a:gd name="T56" fmla="*/ 1805 w 1926"/>
              <a:gd name="T57" fmla="*/ 31 h 4045"/>
              <a:gd name="T58" fmla="*/ 1860 w 1926"/>
              <a:gd name="T59" fmla="*/ 81 h 4045"/>
              <a:gd name="T60" fmla="*/ 1900 w 1926"/>
              <a:gd name="T61" fmla="*/ 148 h 4045"/>
              <a:gd name="T62" fmla="*/ 1923 w 1926"/>
              <a:gd name="T63" fmla="*/ 229 h 4045"/>
              <a:gd name="T64" fmla="*/ 1926 w 1926"/>
              <a:gd name="T65" fmla="*/ 3772 h 4045"/>
              <a:gd name="T66" fmla="*/ 1915 w 1926"/>
              <a:gd name="T67" fmla="*/ 3857 h 4045"/>
              <a:gd name="T68" fmla="*/ 1882 w 1926"/>
              <a:gd name="T69" fmla="*/ 3932 h 4045"/>
              <a:gd name="T70" fmla="*/ 1834 w 1926"/>
              <a:gd name="T71" fmla="*/ 3992 h 4045"/>
              <a:gd name="T72" fmla="*/ 1773 w 1926"/>
              <a:gd name="T73" fmla="*/ 4032 h 4045"/>
              <a:gd name="T74" fmla="*/ 1702 w 1926"/>
              <a:gd name="T75" fmla="*/ 4045 h 4045"/>
              <a:gd name="T76" fmla="*/ 188 w 1926"/>
              <a:gd name="T77" fmla="*/ 4041 h 4045"/>
              <a:gd name="T78" fmla="*/ 122 w 1926"/>
              <a:gd name="T79" fmla="*/ 4014 h 4045"/>
              <a:gd name="T80" fmla="*/ 66 w 1926"/>
              <a:gd name="T81" fmla="*/ 3964 h 4045"/>
              <a:gd name="T82" fmla="*/ 25 w 1926"/>
              <a:gd name="T83" fmla="*/ 3897 h 4045"/>
              <a:gd name="T84" fmla="*/ 3 w 1926"/>
              <a:gd name="T85" fmla="*/ 3816 h 4045"/>
              <a:gd name="T86" fmla="*/ 0 w 1926"/>
              <a:gd name="T87" fmla="*/ 273 h 4045"/>
              <a:gd name="T88" fmla="*/ 12 w 1926"/>
              <a:gd name="T89" fmla="*/ 188 h 4045"/>
              <a:gd name="T90" fmla="*/ 43 w 1926"/>
              <a:gd name="T91" fmla="*/ 113 h 4045"/>
              <a:gd name="T92" fmla="*/ 92 w 1926"/>
              <a:gd name="T93" fmla="*/ 53 h 4045"/>
              <a:gd name="T94" fmla="*/ 154 w 1926"/>
              <a:gd name="T95" fmla="*/ 13 h 4045"/>
              <a:gd name="T96" fmla="*/ 224 w 1926"/>
              <a:gd name="T97" fmla="*/ 0 h 40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926" h="4045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="" xmlns:a16="http://schemas.microsoft.com/office/drawing/2014/main" id="{5CA66723-1E68-4B3D-BC15-EA8051D9DD21}"/>
              </a:ext>
            </a:extLst>
          </p:cNvPr>
          <p:cNvSpPr/>
          <p:nvPr/>
        </p:nvSpPr>
        <p:spPr>
          <a:xfrm>
            <a:off x="314213" y="64446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="" xmlns:a16="http://schemas.microsoft.com/office/drawing/2014/main" id="{DC6D595D-8FB7-41D7-B698-9D098204D383}"/>
              </a:ext>
            </a:extLst>
          </p:cNvPr>
          <p:cNvSpPr/>
          <p:nvPr/>
        </p:nvSpPr>
        <p:spPr>
          <a:xfrm>
            <a:off x="6852573" y="1483395"/>
            <a:ext cx="1175082" cy="304729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마이페이지</a:t>
            </a:r>
          </a:p>
        </p:txBody>
      </p:sp>
      <p:sp>
        <p:nvSpPr>
          <p:cNvPr id="16" name="사각형: 둥근 모서리 15">
            <a:extLst>
              <a:ext uri="{FF2B5EF4-FFF2-40B4-BE49-F238E27FC236}">
                <a16:creationId xmlns="" xmlns:a16="http://schemas.microsoft.com/office/drawing/2014/main" id="{115F0F11-7349-47BA-8F3A-B5527B0CD72F}"/>
              </a:ext>
            </a:extLst>
          </p:cNvPr>
          <p:cNvSpPr/>
          <p:nvPr/>
        </p:nvSpPr>
        <p:spPr>
          <a:xfrm>
            <a:off x="8223358" y="1483395"/>
            <a:ext cx="1175082" cy="304729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로그아웃</a:t>
            </a:r>
          </a:p>
        </p:txBody>
      </p:sp>
      <p:sp>
        <p:nvSpPr>
          <p:cNvPr id="17" name="사각형: 둥근 모서리 16">
            <a:extLst>
              <a:ext uri="{FF2B5EF4-FFF2-40B4-BE49-F238E27FC236}">
                <a16:creationId xmlns="" xmlns:a16="http://schemas.microsoft.com/office/drawing/2014/main" id="{8D0DFB9C-A93C-40A6-80FD-1EB2D1FB8757}"/>
              </a:ext>
            </a:extLst>
          </p:cNvPr>
          <p:cNvSpPr/>
          <p:nvPr/>
        </p:nvSpPr>
        <p:spPr>
          <a:xfrm>
            <a:off x="4398920" y="1976588"/>
            <a:ext cx="4994075" cy="304729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카테고리</a:t>
            </a:r>
            <a:r>
              <a:rPr lang="en-US" altLang="ko-KR" sz="1100" dirty="0"/>
              <a:t>(</a:t>
            </a:r>
            <a:r>
              <a:rPr lang="ko-KR" altLang="en-US" sz="1100" dirty="0"/>
              <a:t>대</a:t>
            </a:r>
            <a:r>
              <a:rPr lang="en-US" altLang="ko-KR" sz="1100" dirty="0"/>
              <a:t>)</a:t>
            </a:r>
            <a:endParaRPr lang="ko-KR" altLang="en-US" sz="1100" dirty="0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="" xmlns:a16="http://schemas.microsoft.com/office/drawing/2014/main" id="{DE0A33EC-9CF4-4033-A7F4-F389D3B76CD4}"/>
              </a:ext>
            </a:extLst>
          </p:cNvPr>
          <p:cNvSpPr/>
          <p:nvPr/>
        </p:nvSpPr>
        <p:spPr>
          <a:xfrm>
            <a:off x="5492981" y="1483395"/>
            <a:ext cx="1175082" cy="304729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검색</a:t>
            </a:r>
          </a:p>
        </p:txBody>
      </p:sp>
      <p:sp>
        <p:nvSpPr>
          <p:cNvPr id="19" name="사각형: 둥근 모서리 18">
            <a:extLst>
              <a:ext uri="{FF2B5EF4-FFF2-40B4-BE49-F238E27FC236}">
                <a16:creationId xmlns="" xmlns:a16="http://schemas.microsoft.com/office/drawing/2014/main" id="{AF4D5987-433C-4B85-912D-1D586913BBFD}"/>
              </a:ext>
            </a:extLst>
          </p:cNvPr>
          <p:cNvSpPr/>
          <p:nvPr/>
        </p:nvSpPr>
        <p:spPr>
          <a:xfrm>
            <a:off x="5492981" y="3144827"/>
            <a:ext cx="2534674" cy="304729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배너광고</a:t>
            </a:r>
          </a:p>
        </p:txBody>
      </p:sp>
      <p:sp>
        <p:nvSpPr>
          <p:cNvPr id="20" name="화살표: 오각형 19">
            <a:extLst>
              <a:ext uri="{FF2B5EF4-FFF2-40B4-BE49-F238E27FC236}">
                <a16:creationId xmlns="" xmlns:a16="http://schemas.microsoft.com/office/drawing/2014/main" id="{6120CAD3-EB10-42AF-9FF9-5D528264935F}"/>
              </a:ext>
            </a:extLst>
          </p:cNvPr>
          <p:cNvSpPr/>
          <p:nvPr/>
        </p:nvSpPr>
        <p:spPr>
          <a:xfrm>
            <a:off x="3360989" y="1483395"/>
            <a:ext cx="803358" cy="304729"/>
          </a:xfrm>
          <a:prstGeom prst="homePlate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header</a:t>
            </a:r>
            <a:endParaRPr lang="ko-KR" altLang="en-US" sz="1200" dirty="0"/>
          </a:p>
        </p:txBody>
      </p:sp>
      <p:sp>
        <p:nvSpPr>
          <p:cNvPr id="21" name="화살표: 오각형 20">
            <a:extLst>
              <a:ext uri="{FF2B5EF4-FFF2-40B4-BE49-F238E27FC236}">
                <a16:creationId xmlns="" xmlns:a16="http://schemas.microsoft.com/office/drawing/2014/main" id="{B3817AE2-CACD-47C0-BB80-E8017CF5370B}"/>
              </a:ext>
            </a:extLst>
          </p:cNvPr>
          <p:cNvSpPr/>
          <p:nvPr/>
        </p:nvSpPr>
        <p:spPr>
          <a:xfrm>
            <a:off x="3360989" y="3145574"/>
            <a:ext cx="803358" cy="304729"/>
          </a:xfrm>
          <a:prstGeom prst="homePlate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body</a:t>
            </a:r>
            <a:endParaRPr lang="ko-KR" altLang="en-US" sz="1200" dirty="0"/>
          </a:p>
        </p:txBody>
      </p:sp>
      <p:sp>
        <p:nvSpPr>
          <p:cNvPr id="22" name="화살표: 오각형 21">
            <a:extLst>
              <a:ext uri="{FF2B5EF4-FFF2-40B4-BE49-F238E27FC236}">
                <a16:creationId xmlns="" xmlns:a16="http://schemas.microsoft.com/office/drawing/2014/main" id="{0497867B-C1E0-46BF-9F7A-9D7FF1FBE64D}"/>
              </a:ext>
            </a:extLst>
          </p:cNvPr>
          <p:cNvSpPr/>
          <p:nvPr/>
        </p:nvSpPr>
        <p:spPr>
          <a:xfrm>
            <a:off x="4398920" y="3144828"/>
            <a:ext cx="803358" cy="304729"/>
          </a:xfrm>
          <a:prstGeom prst="homePlate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section</a:t>
            </a:r>
            <a:endParaRPr lang="ko-KR" altLang="en-US" sz="1200" dirty="0"/>
          </a:p>
        </p:txBody>
      </p:sp>
      <p:cxnSp>
        <p:nvCxnSpPr>
          <p:cNvPr id="23" name="직선 연결선 22">
            <a:extLst>
              <a:ext uri="{FF2B5EF4-FFF2-40B4-BE49-F238E27FC236}">
                <a16:creationId xmlns="" xmlns:a16="http://schemas.microsoft.com/office/drawing/2014/main" id="{9827DF81-FA11-4EA5-90FE-36FF21DF4675}"/>
              </a:ext>
            </a:extLst>
          </p:cNvPr>
          <p:cNvCxnSpPr>
            <a:cxnSpLocks/>
          </p:cNvCxnSpPr>
          <p:nvPr/>
        </p:nvCxnSpPr>
        <p:spPr>
          <a:xfrm flipH="1">
            <a:off x="1799122" y="1346338"/>
            <a:ext cx="7593873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사각형: 둥근 모서리 23">
            <a:extLst>
              <a:ext uri="{FF2B5EF4-FFF2-40B4-BE49-F238E27FC236}">
                <a16:creationId xmlns="" xmlns:a16="http://schemas.microsoft.com/office/drawing/2014/main" id="{F5B8258F-E5F1-4FE7-B2F2-679A75729CB9}"/>
              </a:ext>
            </a:extLst>
          </p:cNvPr>
          <p:cNvSpPr/>
          <p:nvPr/>
        </p:nvSpPr>
        <p:spPr>
          <a:xfrm>
            <a:off x="4675966" y="915042"/>
            <a:ext cx="803358" cy="304729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비회원</a:t>
            </a:r>
          </a:p>
        </p:txBody>
      </p:sp>
      <p:sp>
        <p:nvSpPr>
          <p:cNvPr id="25" name="사각형: 둥근 모서리 24">
            <a:extLst>
              <a:ext uri="{FF2B5EF4-FFF2-40B4-BE49-F238E27FC236}">
                <a16:creationId xmlns="" xmlns:a16="http://schemas.microsoft.com/office/drawing/2014/main" id="{CDD81CC5-2819-43B5-AE61-BA25BE461C4A}"/>
              </a:ext>
            </a:extLst>
          </p:cNvPr>
          <p:cNvSpPr/>
          <p:nvPr/>
        </p:nvSpPr>
        <p:spPr>
          <a:xfrm>
            <a:off x="5760377" y="915042"/>
            <a:ext cx="803358" cy="30472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개인회원</a:t>
            </a:r>
          </a:p>
        </p:txBody>
      </p:sp>
      <p:sp>
        <p:nvSpPr>
          <p:cNvPr id="26" name="사각형: 둥근 모서리 25">
            <a:extLst>
              <a:ext uri="{FF2B5EF4-FFF2-40B4-BE49-F238E27FC236}">
                <a16:creationId xmlns="" xmlns:a16="http://schemas.microsoft.com/office/drawing/2014/main" id="{68F9D032-50C4-46F3-A2BC-6F652D0A6BED}"/>
              </a:ext>
            </a:extLst>
          </p:cNvPr>
          <p:cNvSpPr/>
          <p:nvPr/>
        </p:nvSpPr>
        <p:spPr>
          <a:xfrm>
            <a:off x="6844788" y="915042"/>
            <a:ext cx="902936" cy="30472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전문가</a:t>
            </a:r>
          </a:p>
        </p:txBody>
      </p:sp>
      <p:sp>
        <p:nvSpPr>
          <p:cNvPr id="27" name="사각형: 둥근 모서리 26">
            <a:extLst>
              <a:ext uri="{FF2B5EF4-FFF2-40B4-BE49-F238E27FC236}">
                <a16:creationId xmlns="" xmlns:a16="http://schemas.microsoft.com/office/drawing/2014/main" id="{89832535-B462-4E49-9997-1DAE7CCCC097}"/>
              </a:ext>
            </a:extLst>
          </p:cNvPr>
          <p:cNvSpPr/>
          <p:nvPr/>
        </p:nvSpPr>
        <p:spPr>
          <a:xfrm>
            <a:off x="8028777" y="915042"/>
            <a:ext cx="902936" cy="304729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관리자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="" xmlns:a16="http://schemas.microsoft.com/office/drawing/2014/main" id="{FF8013B5-7536-4570-9A9D-DC0CDD8B1971}"/>
              </a:ext>
            </a:extLst>
          </p:cNvPr>
          <p:cNvCxnSpPr>
            <a:cxnSpLocks/>
          </p:cNvCxnSpPr>
          <p:nvPr/>
        </p:nvCxnSpPr>
        <p:spPr>
          <a:xfrm flipH="1">
            <a:off x="3261315" y="3017956"/>
            <a:ext cx="613168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화살표: 오각형 28">
            <a:extLst>
              <a:ext uri="{FF2B5EF4-FFF2-40B4-BE49-F238E27FC236}">
                <a16:creationId xmlns="" xmlns:a16="http://schemas.microsoft.com/office/drawing/2014/main" id="{8CA56478-B0A5-4D0D-AA3D-1DCA26CD5F51}"/>
              </a:ext>
            </a:extLst>
          </p:cNvPr>
          <p:cNvSpPr/>
          <p:nvPr/>
        </p:nvSpPr>
        <p:spPr>
          <a:xfrm>
            <a:off x="4398920" y="1483395"/>
            <a:ext cx="803358" cy="304729"/>
          </a:xfrm>
          <a:prstGeom prst="homePlate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nav</a:t>
            </a:r>
            <a:endParaRPr lang="ko-KR" altLang="en-US" sz="1200" dirty="0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="" xmlns:a16="http://schemas.microsoft.com/office/drawing/2014/main" id="{7EFCA470-F3E2-41C3-90FA-2744FFCD3EA9}"/>
              </a:ext>
            </a:extLst>
          </p:cNvPr>
          <p:cNvSpPr/>
          <p:nvPr/>
        </p:nvSpPr>
        <p:spPr>
          <a:xfrm>
            <a:off x="5492981" y="3606009"/>
            <a:ext cx="2534674" cy="304729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관심 카테고리 게시판 </a:t>
            </a:r>
            <a:r>
              <a:rPr lang="en-US" altLang="ko-KR" sz="1100" dirty="0"/>
              <a:t>(Card decks)</a:t>
            </a:r>
            <a:endParaRPr lang="ko-KR" altLang="en-US" sz="1100" dirty="0"/>
          </a:p>
        </p:txBody>
      </p:sp>
      <p:sp>
        <p:nvSpPr>
          <p:cNvPr id="31" name="사각형: 둥근 모서리 30">
            <a:extLst>
              <a:ext uri="{FF2B5EF4-FFF2-40B4-BE49-F238E27FC236}">
                <a16:creationId xmlns="" xmlns:a16="http://schemas.microsoft.com/office/drawing/2014/main" id="{3AFAFCE7-F0C1-429F-8F05-425EABE00A65}"/>
              </a:ext>
            </a:extLst>
          </p:cNvPr>
          <p:cNvSpPr/>
          <p:nvPr/>
        </p:nvSpPr>
        <p:spPr>
          <a:xfrm>
            <a:off x="5938486" y="2535270"/>
            <a:ext cx="1914942" cy="31087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로그인 후 상품 화면</a:t>
            </a: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="" xmlns:a16="http://schemas.microsoft.com/office/drawing/2014/main" id="{9A2C888B-C423-4CDA-90D7-31837F7EC514}"/>
              </a:ext>
            </a:extLst>
          </p:cNvPr>
          <p:cNvCxnSpPr>
            <a:cxnSpLocks/>
            <a:stCxn id="17" idx="2"/>
            <a:endCxn id="31" idx="0"/>
          </p:cNvCxnSpPr>
          <p:nvPr/>
        </p:nvCxnSpPr>
        <p:spPr>
          <a:xfrm flipH="1">
            <a:off x="6895957" y="2281317"/>
            <a:ext cx="1" cy="2539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사각형: 둥근 모서리 32">
            <a:extLst>
              <a:ext uri="{FF2B5EF4-FFF2-40B4-BE49-F238E27FC236}">
                <a16:creationId xmlns="" xmlns:a16="http://schemas.microsoft.com/office/drawing/2014/main" id="{70584061-B203-484B-9610-61FA83F2328F}"/>
              </a:ext>
            </a:extLst>
          </p:cNvPr>
          <p:cNvSpPr/>
          <p:nvPr/>
        </p:nvSpPr>
        <p:spPr>
          <a:xfrm>
            <a:off x="5644635" y="4262555"/>
            <a:ext cx="2231366" cy="42333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로그인 후 상품 상세 화면</a:t>
            </a: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="" xmlns:a16="http://schemas.microsoft.com/office/drawing/2014/main" id="{E509AA35-B9A4-44BB-AA69-0141F0C5A9A1}"/>
              </a:ext>
            </a:extLst>
          </p:cNvPr>
          <p:cNvCxnSpPr>
            <a:cxnSpLocks/>
            <a:stCxn id="30" idx="2"/>
            <a:endCxn id="33" idx="0"/>
          </p:cNvCxnSpPr>
          <p:nvPr/>
        </p:nvCxnSpPr>
        <p:spPr>
          <a:xfrm>
            <a:off x="6760318" y="3910738"/>
            <a:ext cx="0" cy="3518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화살표: 오각형 46">
            <a:extLst>
              <a:ext uri="{FF2B5EF4-FFF2-40B4-BE49-F238E27FC236}">
                <a16:creationId xmlns="" xmlns:a16="http://schemas.microsoft.com/office/drawing/2014/main" id="{879BE969-09B7-405D-8701-6F127D23E727}"/>
              </a:ext>
            </a:extLst>
          </p:cNvPr>
          <p:cNvSpPr/>
          <p:nvPr/>
        </p:nvSpPr>
        <p:spPr>
          <a:xfrm>
            <a:off x="3360989" y="6061956"/>
            <a:ext cx="803358" cy="304729"/>
          </a:xfrm>
          <a:prstGeom prst="homePlate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footer</a:t>
            </a:r>
            <a:endParaRPr lang="ko-KR" altLang="en-US" sz="1200" dirty="0"/>
          </a:p>
        </p:txBody>
      </p:sp>
      <p:cxnSp>
        <p:nvCxnSpPr>
          <p:cNvPr id="48" name="직선 연결선 47">
            <a:extLst>
              <a:ext uri="{FF2B5EF4-FFF2-40B4-BE49-F238E27FC236}">
                <a16:creationId xmlns="" xmlns:a16="http://schemas.microsoft.com/office/drawing/2014/main" id="{153D965B-4C76-46C7-8ABA-7CD79E568BBB}"/>
              </a:ext>
            </a:extLst>
          </p:cNvPr>
          <p:cNvCxnSpPr>
            <a:cxnSpLocks/>
          </p:cNvCxnSpPr>
          <p:nvPr/>
        </p:nvCxnSpPr>
        <p:spPr>
          <a:xfrm flipH="1">
            <a:off x="3261315" y="5904097"/>
            <a:ext cx="613168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사각형: 둥근 모서리 48">
            <a:extLst>
              <a:ext uri="{FF2B5EF4-FFF2-40B4-BE49-F238E27FC236}">
                <a16:creationId xmlns="" xmlns:a16="http://schemas.microsoft.com/office/drawing/2014/main" id="{1281ACA1-E315-4918-8881-EBE7D09C7C2D}"/>
              </a:ext>
            </a:extLst>
          </p:cNvPr>
          <p:cNvSpPr/>
          <p:nvPr/>
        </p:nvSpPr>
        <p:spPr>
          <a:xfrm>
            <a:off x="4398919" y="6060042"/>
            <a:ext cx="4994076" cy="304729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메인 화면 </a:t>
            </a:r>
            <a:r>
              <a:rPr lang="en-US" altLang="ko-KR" sz="1100" dirty="0"/>
              <a:t>footer</a:t>
            </a:r>
            <a:r>
              <a:rPr lang="ko-KR" altLang="en-US" sz="1100" dirty="0"/>
              <a:t>와 동일</a:t>
            </a:r>
          </a:p>
        </p:txBody>
      </p:sp>
      <p:sp>
        <p:nvSpPr>
          <p:cNvPr id="50" name="사각형: 둥근 모서리 49">
            <a:extLst>
              <a:ext uri="{FF2B5EF4-FFF2-40B4-BE49-F238E27FC236}">
                <a16:creationId xmlns="" xmlns:a16="http://schemas.microsoft.com/office/drawing/2014/main" id="{8CCB75CE-789E-47F0-8F95-B13BD6AAD608}"/>
              </a:ext>
            </a:extLst>
          </p:cNvPr>
          <p:cNvSpPr/>
          <p:nvPr/>
        </p:nvSpPr>
        <p:spPr>
          <a:xfrm>
            <a:off x="3219831" y="792486"/>
            <a:ext cx="1175082" cy="427286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메인</a:t>
            </a:r>
          </a:p>
        </p:txBody>
      </p:sp>
      <p:sp>
        <p:nvSpPr>
          <p:cNvPr id="51" name="사각형: 둥근 모서리 50">
            <a:extLst>
              <a:ext uri="{FF2B5EF4-FFF2-40B4-BE49-F238E27FC236}">
                <a16:creationId xmlns="" xmlns:a16="http://schemas.microsoft.com/office/drawing/2014/main" id="{550F5D78-B192-4C79-8239-1D122475DFEB}"/>
              </a:ext>
            </a:extLst>
          </p:cNvPr>
          <p:cNvSpPr/>
          <p:nvPr/>
        </p:nvSpPr>
        <p:spPr>
          <a:xfrm>
            <a:off x="1854367" y="792486"/>
            <a:ext cx="1175082" cy="427286"/>
          </a:xfrm>
          <a:prstGeom prst="round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로그인</a:t>
            </a:r>
          </a:p>
        </p:txBody>
      </p:sp>
      <p:sp>
        <p:nvSpPr>
          <p:cNvPr id="52" name="사각형: 둥근 모서리 51">
            <a:extLst>
              <a:ext uri="{FF2B5EF4-FFF2-40B4-BE49-F238E27FC236}">
                <a16:creationId xmlns="" xmlns:a16="http://schemas.microsoft.com/office/drawing/2014/main" id="{C9531A30-C198-41E8-B022-31D76B1FC45A}"/>
              </a:ext>
            </a:extLst>
          </p:cNvPr>
          <p:cNvSpPr/>
          <p:nvPr/>
        </p:nvSpPr>
        <p:spPr>
          <a:xfrm>
            <a:off x="1854367" y="1483395"/>
            <a:ext cx="1175082" cy="319279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날씨 연동</a:t>
            </a:r>
            <a:endParaRPr lang="en-US" altLang="ko-KR" sz="1000" dirty="0"/>
          </a:p>
          <a:p>
            <a:pPr algn="ctr"/>
            <a:r>
              <a:rPr lang="ko-KR" altLang="en-US" sz="1000" dirty="0" err="1"/>
              <a:t>웰컴</a:t>
            </a:r>
            <a:r>
              <a:rPr lang="ko-KR" altLang="en-US" sz="1000" dirty="0"/>
              <a:t> 메시지</a:t>
            </a:r>
            <a:endParaRPr lang="en-US" altLang="ko-KR" sz="1000" dirty="0"/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="" xmlns:a16="http://schemas.microsoft.com/office/drawing/2014/main" id="{CC7A4C2B-920F-4634-87E0-5D4382B18F8D}"/>
              </a:ext>
            </a:extLst>
          </p:cNvPr>
          <p:cNvCxnSpPr>
            <a:stCxn id="51" idx="2"/>
            <a:endCxn id="52" idx="0"/>
          </p:cNvCxnSpPr>
          <p:nvPr/>
        </p:nvCxnSpPr>
        <p:spPr>
          <a:xfrm>
            <a:off x="2441908" y="1219772"/>
            <a:ext cx="0" cy="2636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="" xmlns:a16="http://schemas.microsoft.com/office/drawing/2014/main" id="{A2F6C3F3-6FB2-469B-BA6E-D34CE9F5C1CD}"/>
              </a:ext>
            </a:extLst>
          </p:cNvPr>
          <p:cNvSpPr txBox="1"/>
          <p:nvPr/>
        </p:nvSpPr>
        <p:spPr>
          <a:xfrm>
            <a:off x="9850849" y="915042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C00000"/>
                </a:solidFill>
              </a:rPr>
              <a:t>구현 기능</a:t>
            </a:r>
            <a:endParaRPr lang="en-US" altLang="ko-KR" b="1" dirty="0">
              <a:solidFill>
                <a:srgbClr val="C00000"/>
              </a:solidFill>
            </a:endParaRPr>
          </a:p>
        </p:txBody>
      </p:sp>
      <p:cxnSp>
        <p:nvCxnSpPr>
          <p:cNvPr id="55" name="직선 연결선 54">
            <a:extLst>
              <a:ext uri="{FF2B5EF4-FFF2-40B4-BE49-F238E27FC236}">
                <a16:creationId xmlns="" xmlns:a16="http://schemas.microsoft.com/office/drawing/2014/main" id="{F68DF8A9-6AC1-49C7-9C81-BEA0709946A8}"/>
              </a:ext>
            </a:extLst>
          </p:cNvPr>
          <p:cNvCxnSpPr/>
          <p:nvPr/>
        </p:nvCxnSpPr>
        <p:spPr>
          <a:xfrm>
            <a:off x="9762565" y="915042"/>
            <a:ext cx="0" cy="5417648"/>
          </a:xfrm>
          <a:prstGeom prst="line">
            <a:avLst/>
          </a:prstGeom>
          <a:ln w="25400" cmpd="dbl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="" xmlns:a16="http://schemas.microsoft.com/office/drawing/2014/main" id="{E1BEA2F4-23C8-4013-A19E-DA80E7FAB806}"/>
              </a:ext>
            </a:extLst>
          </p:cNvPr>
          <p:cNvSpPr txBox="1"/>
          <p:nvPr/>
        </p:nvSpPr>
        <p:spPr>
          <a:xfrm>
            <a:off x="10018127" y="1401460"/>
            <a:ext cx="1678665" cy="2549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로그아웃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비밀번호 암호화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접근 제한</a:t>
            </a:r>
            <a:r>
              <a:rPr lang="en-US" altLang="ko-KR" sz="1200" dirty="0"/>
              <a:t>(</a:t>
            </a:r>
            <a:r>
              <a:rPr lang="ko-KR" altLang="en-US" sz="1200" dirty="0"/>
              <a:t>세션 기준</a:t>
            </a:r>
            <a:r>
              <a:rPr lang="en-US" altLang="ko-KR" sz="1200" dirty="0"/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로그 기록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세션 저장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쿠키 저장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관심항목 랜덤 게시판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검색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날씨 정보 파싱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1852021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9" name="표 58">
            <a:extLst>
              <a:ext uri="{FF2B5EF4-FFF2-40B4-BE49-F238E27FC236}">
                <a16:creationId xmlns="" xmlns:a16="http://schemas.microsoft.com/office/drawing/2014/main" id="{880517A2-DF90-4BDA-9323-408CCDAA6C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7566544"/>
              </p:ext>
            </p:extLst>
          </p:nvPr>
        </p:nvGraphicFramePr>
        <p:xfrm>
          <a:off x="-1" y="499532"/>
          <a:ext cx="828675" cy="63584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151">
                  <a:extLst>
                    <a:ext uri="{9D8B030D-6E8A-4147-A177-3AD203B41FA5}">
                      <a16:colId xmlns="" xmlns:a16="http://schemas.microsoft.com/office/drawing/2014/main" val="1085562414"/>
                    </a:ext>
                  </a:extLst>
                </a:gridCol>
                <a:gridCol w="771524">
                  <a:extLst>
                    <a:ext uri="{9D8B030D-6E8A-4147-A177-3AD203B41FA5}">
                      <a16:colId xmlns="" xmlns:a16="http://schemas.microsoft.com/office/drawing/2014/main" val="2801271780"/>
                    </a:ext>
                  </a:extLst>
                </a:gridCol>
              </a:tblGrid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목차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998110317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프로젝트 개요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41399603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주제 선정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034079396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프로젝트 계획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9865911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B8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사이트 구성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575254258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Use Case</a:t>
                      </a: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208850021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en-US" altLang="ko-KR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+mn-lt"/>
                          <a:ea typeface="+mn-ea"/>
                          <a:cs typeface="+mn-cs"/>
                        </a:rPr>
                        <a:t>WBS,FBS</a:t>
                      </a:r>
                      <a:endParaRPr kumimoji="0" lang="ko-KR" altLang="en-US" sz="700" b="0" i="0" u="none" strike="noStrike" kern="1200" cap="none" spc="0" normalizeH="0" dirty="0">
                        <a:solidFill>
                          <a:srgbClr val="44546A">
                            <a:lumMod val="75000"/>
                          </a:srgb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673024949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DB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설계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804849840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클래스 다이어그램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889910442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스토리보드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기술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265675496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45EE962D-08DE-45E6-A14E-CD6DAC254383}"/>
              </a:ext>
            </a:extLst>
          </p:cNvPr>
          <p:cNvSpPr/>
          <p:nvPr/>
        </p:nvSpPr>
        <p:spPr>
          <a:xfrm>
            <a:off x="0" y="10869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latinLnBrk="0">
              <a:lnSpc>
                <a:spcPct val="150000"/>
              </a:lnSpc>
              <a:defRPr/>
            </a:pPr>
            <a:r>
              <a:rPr lang="ko-KR" altLang="en-US" sz="2000" b="1" kern="0" dirty="0">
                <a:solidFill>
                  <a:srgbClr val="FA3C7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사이트 </a:t>
            </a:r>
            <a:r>
              <a:rPr lang="ko-KR" altLang="en-US" sz="2000" b="1" kern="0" dirty="0" smtClean="0">
                <a:solidFill>
                  <a:srgbClr val="FA3C7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구성 </a:t>
            </a:r>
            <a:r>
              <a:rPr lang="en-US" altLang="ko-KR" sz="2000" b="1" kern="0" dirty="0" smtClean="0">
                <a:solidFill>
                  <a:srgbClr val="FA3C7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2000" b="1" kern="0" dirty="0" smtClean="0">
                <a:solidFill>
                  <a:srgbClr val="FA3C7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메뉴 구성</a:t>
            </a:r>
            <a:endParaRPr lang="ko-KR" altLang="en-US" sz="3600" kern="0" dirty="0">
              <a:solidFill>
                <a:prstClr val="black">
                  <a:lumMod val="75000"/>
                  <a:lumOff val="2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="" xmlns:a16="http://schemas.microsoft.com/office/drawing/2014/main" id="{5CA66723-1E68-4B3D-BC15-EA8051D9DD21}"/>
              </a:ext>
            </a:extLst>
          </p:cNvPr>
          <p:cNvSpPr/>
          <p:nvPr/>
        </p:nvSpPr>
        <p:spPr>
          <a:xfrm>
            <a:off x="301859" y="123348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="" xmlns:a16="http://schemas.microsoft.com/office/drawing/2014/main" id="{ADE64729-725E-4910-BEF5-BD9D2266289C}"/>
              </a:ext>
            </a:extLst>
          </p:cNvPr>
          <p:cNvSpPr/>
          <p:nvPr/>
        </p:nvSpPr>
        <p:spPr>
          <a:xfrm>
            <a:off x="301858" y="187166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="" xmlns:a16="http://schemas.microsoft.com/office/drawing/2014/main" id="{357320DD-65FD-4B0B-8A0F-2A2BF13648F6}"/>
              </a:ext>
            </a:extLst>
          </p:cNvPr>
          <p:cNvSpPr/>
          <p:nvPr/>
        </p:nvSpPr>
        <p:spPr>
          <a:xfrm>
            <a:off x="301857" y="2509837"/>
            <a:ext cx="276225" cy="276225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="" xmlns:a16="http://schemas.microsoft.com/office/drawing/2014/main" id="{82785463-B226-42C5-BFA4-3C7E43936BF9}"/>
              </a:ext>
            </a:extLst>
          </p:cNvPr>
          <p:cNvSpPr/>
          <p:nvPr/>
        </p:nvSpPr>
        <p:spPr>
          <a:xfrm>
            <a:off x="301856" y="3148012"/>
            <a:ext cx="276225" cy="276225"/>
          </a:xfrm>
          <a:prstGeom prst="ellipse">
            <a:avLst/>
          </a:prstGeom>
          <a:solidFill>
            <a:srgbClr val="FF8B8B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="" xmlns:a16="http://schemas.microsoft.com/office/drawing/2014/main" id="{B8301A7F-085E-4070-AFFC-1CC2D658C6A6}"/>
              </a:ext>
            </a:extLst>
          </p:cNvPr>
          <p:cNvSpPr/>
          <p:nvPr/>
        </p:nvSpPr>
        <p:spPr>
          <a:xfrm>
            <a:off x="301855" y="378618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="" xmlns:a16="http://schemas.microsoft.com/office/drawing/2014/main" id="{DE91D4DF-D0CE-4ED1-A2F1-D3A9250302DB}"/>
              </a:ext>
            </a:extLst>
          </p:cNvPr>
          <p:cNvSpPr/>
          <p:nvPr/>
        </p:nvSpPr>
        <p:spPr>
          <a:xfrm>
            <a:off x="301854" y="442436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="" xmlns:a16="http://schemas.microsoft.com/office/drawing/2014/main" id="{4D4D8A87-21E6-4250-B3D6-5F4B965C1092}"/>
              </a:ext>
            </a:extLst>
          </p:cNvPr>
          <p:cNvSpPr/>
          <p:nvPr/>
        </p:nvSpPr>
        <p:spPr>
          <a:xfrm>
            <a:off x="301853" y="506253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="" xmlns:a16="http://schemas.microsoft.com/office/drawing/2014/main" id="{3C005B5D-F7F1-46CE-936F-1B87B6039B45}"/>
              </a:ext>
            </a:extLst>
          </p:cNvPr>
          <p:cNvSpPr/>
          <p:nvPr/>
        </p:nvSpPr>
        <p:spPr>
          <a:xfrm>
            <a:off x="301852" y="570071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3" name="타원 42">
            <a:extLst>
              <a:ext uri="{FF2B5EF4-FFF2-40B4-BE49-F238E27FC236}">
                <a16:creationId xmlns="" xmlns:a16="http://schemas.microsoft.com/office/drawing/2014/main" id="{8A87E933-8B41-4D35-AF01-62E1F6E45299}"/>
              </a:ext>
            </a:extLst>
          </p:cNvPr>
          <p:cNvSpPr/>
          <p:nvPr/>
        </p:nvSpPr>
        <p:spPr>
          <a:xfrm>
            <a:off x="301851" y="633888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4" name="Freeform 36">
            <a:extLst>
              <a:ext uri="{FF2B5EF4-FFF2-40B4-BE49-F238E27FC236}">
                <a16:creationId xmlns="" xmlns:a16="http://schemas.microsoft.com/office/drawing/2014/main" id="{D87C65E8-F279-432A-8669-47ECCA34E4F6}"/>
              </a:ext>
            </a:extLst>
          </p:cNvPr>
          <p:cNvSpPr>
            <a:spLocks noEditPoints="1"/>
          </p:cNvSpPr>
          <p:nvPr/>
        </p:nvSpPr>
        <p:spPr bwMode="auto">
          <a:xfrm>
            <a:off x="389576" y="654843"/>
            <a:ext cx="95342" cy="160356"/>
          </a:xfrm>
          <a:custGeom>
            <a:avLst/>
            <a:gdLst>
              <a:gd name="T0" fmla="*/ 937 w 1926"/>
              <a:gd name="T1" fmla="*/ 3639 h 4045"/>
              <a:gd name="T2" fmla="*/ 893 w 1926"/>
              <a:gd name="T3" fmla="*/ 3665 h 4045"/>
              <a:gd name="T4" fmla="*/ 863 w 1926"/>
              <a:gd name="T5" fmla="*/ 3712 h 4045"/>
              <a:gd name="T6" fmla="*/ 851 w 1926"/>
              <a:gd name="T7" fmla="*/ 3772 h 4045"/>
              <a:gd name="T8" fmla="*/ 863 w 1926"/>
              <a:gd name="T9" fmla="*/ 3832 h 4045"/>
              <a:gd name="T10" fmla="*/ 893 w 1926"/>
              <a:gd name="T11" fmla="*/ 3878 h 4045"/>
              <a:gd name="T12" fmla="*/ 937 w 1926"/>
              <a:gd name="T13" fmla="*/ 3905 h 4045"/>
              <a:gd name="T14" fmla="*/ 988 w 1926"/>
              <a:gd name="T15" fmla="*/ 3905 h 4045"/>
              <a:gd name="T16" fmla="*/ 1033 w 1926"/>
              <a:gd name="T17" fmla="*/ 3878 h 4045"/>
              <a:gd name="T18" fmla="*/ 1064 w 1926"/>
              <a:gd name="T19" fmla="*/ 3832 h 4045"/>
              <a:gd name="T20" fmla="*/ 1075 w 1926"/>
              <a:gd name="T21" fmla="*/ 3772 h 4045"/>
              <a:gd name="T22" fmla="*/ 1064 w 1926"/>
              <a:gd name="T23" fmla="*/ 3712 h 4045"/>
              <a:gd name="T24" fmla="*/ 1033 w 1926"/>
              <a:gd name="T25" fmla="*/ 3665 h 4045"/>
              <a:gd name="T26" fmla="*/ 988 w 1926"/>
              <a:gd name="T27" fmla="*/ 3639 h 4045"/>
              <a:gd name="T28" fmla="*/ 156 w 1926"/>
              <a:gd name="T29" fmla="*/ 434 h 4045"/>
              <a:gd name="T30" fmla="*/ 1770 w 1926"/>
              <a:gd name="T31" fmla="*/ 3540 h 4045"/>
              <a:gd name="T32" fmla="*/ 156 w 1926"/>
              <a:gd name="T33" fmla="*/ 434 h 4045"/>
              <a:gd name="T34" fmla="*/ 716 w 1926"/>
              <a:gd name="T35" fmla="*/ 200 h 4045"/>
              <a:gd name="T36" fmla="*/ 701 w 1926"/>
              <a:gd name="T37" fmla="*/ 217 h 4045"/>
              <a:gd name="T38" fmla="*/ 701 w 1926"/>
              <a:gd name="T39" fmla="*/ 243 h 4045"/>
              <a:gd name="T40" fmla="*/ 716 w 1926"/>
              <a:gd name="T41" fmla="*/ 260 h 4045"/>
              <a:gd name="T42" fmla="*/ 1199 w 1926"/>
              <a:gd name="T43" fmla="*/ 262 h 4045"/>
              <a:gd name="T44" fmla="*/ 1218 w 1926"/>
              <a:gd name="T45" fmla="*/ 254 h 4045"/>
              <a:gd name="T46" fmla="*/ 1226 w 1926"/>
              <a:gd name="T47" fmla="*/ 230 h 4045"/>
              <a:gd name="T48" fmla="*/ 1218 w 1926"/>
              <a:gd name="T49" fmla="*/ 207 h 4045"/>
              <a:gd name="T50" fmla="*/ 1199 w 1926"/>
              <a:gd name="T51" fmla="*/ 197 h 4045"/>
              <a:gd name="T52" fmla="*/ 224 w 1926"/>
              <a:gd name="T53" fmla="*/ 0 h 4045"/>
              <a:gd name="T54" fmla="*/ 1738 w 1926"/>
              <a:gd name="T55" fmla="*/ 4 h 4045"/>
              <a:gd name="T56" fmla="*/ 1805 w 1926"/>
              <a:gd name="T57" fmla="*/ 31 h 4045"/>
              <a:gd name="T58" fmla="*/ 1860 w 1926"/>
              <a:gd name="T59" fmla="*/ 81 h 4045"/>
              <a:gd name="T60" fmla="*/ 1900 w 1926"/>
              <a:gd name="T61" fmla="*/ 148 h 4045"/>
              <a:gd name="T62" fmla="*/ 1923 w 1926"/>
              <a:gd name="T63" fmla="*/ 229 h 4045"/>
              <a:gd name="T64" fmla="*/ 1926 w 1926"/>
              <a:gd name="T65" fmla="*/ 3772 h 4045"/>
              <a:gd name="T66" fmla="*/ 1915 w 1926"/>
              <a:gd name="T67" fmla="*/ 3857 h 4045"/>
              <a:gd name="T68" fmla="*/ 1882 w 1926"/>
              <a:gd name="T69" fmla="*/ 3932 h 4045"/>
              <a:gd name="T70" fmla="*/ 1834 w 1926"/>
              <a:gd name="T71" fmla="*/ 3992 h 4045"/>
              <a:gd name="T72" fmla="*/ 1773 w 1926"/>
              <a:gd name="T73" fmla="*/ 4032 h 4045"/>
              <a:gd name="T74" fmla="*/ 1702 w 1926"/>
              <a:gd name="T75" fmla="*/ 4045 h 4045"/>
              <a:gd name="T76" fmla="*/ 188 w 1926"/>
              <a:gd name="T77" fmla="*/ 4041 h 4045"/>
              <a:gd name="T78" fmla="*/ 122 w 1926"/>
              <a:gd name="T79" fmla="*/ 4014 h 4045"/>
              <a:gd name="T80" fmla="*/ 66 w 1926"/>
              <a:gd name="T81" fmla="*/ 3964 h 4045"/>
              <a:gd name="T82" fmla="*/ 25 w 1926"/>
              <a:gd name="T83" fmla="*/ 3897 h 4045"/>
              <a:gd name="T84" fmla="*/ 3 w 1926"/>
              <a:gd name="T85" fmla="*/ 3816 h 4045"/>
              <a:gd name="T86" fmla="*/ 0 w 1926"/>
              <a:gd name="T87" fmla="*/ 273 h 4045"/>
              <a:gd name="T88" fmla="*/ 12 w 1926"/>
              <a:gd name="T89" fmla="*/ 188 h 4045"/>
              <a:gd name="T90" fmla="*/ 43 w 1926"/>
              <a:gd name="T91" fmla="*/ 113 h 4045"/>
              <a:gd name="T92" fmla="*/ 92 w 1926"/>
              <a:gd name="T93" fmla="*/ 53 h 4045"/>
              <a:gd name="T94" fmla="*/ 154 w 1926"/>
              <a:gd name="T95" fmla="*/ 13 h 4045"/>
              <a:gd name="T96" fmla="*/ 224 w 1926"/>
              <a:gd name="T97" fmla="*/ 0 h 40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926" h="4045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="" xmlns:a16="http://schemas.microsoft.com/office/drawing/2014/main" id="{5CA66723-1E68-4B3D-BC15-EA8051D9DD21}"/>
              </a:ext>
            </a:extLst>
          </p:cNvPr>
          <p:cNvSpPr/>
          <p:nvPr/>
        </p:nvSpPr>
        <p:spPr>
          <a:xfrm>
            <a:off x="314213" y="64446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="" xmlns:a16="http://schemas.microsoft.com/office/drawing/2014/main" id="{EB07FC19-92B8-4C6A-90DC-8800E10885B1}"/>
              </a:ext>
            </a:extLst>
          </p:cNvPr>
          <p:cNvCxnSpPr>
            <a:cxnSpLocks/>
          </p:cNvCxnSpPr>
          <p:nvPr/>
        </p:nvCxnSpPr>
        <p:spPr>
          <a:xfrm flipH="1">
            <a:off x="1799122" y="1346338"/>
            <a:ext cx="7593873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화살표: 오각형 15">
            <a:extLst>
              <a:ext uri="{FF2B5EF4-FFF2-40B4-BE49-F238E27FC236}">
                <a16:creationId xmlns="" xmlns:a16="http://schemas.microsoft.com/office/drawing/2014/main" id="{B11C276D-7907-4791-90FD-E45999B1EDEF}"/>
              </a:ext>
            </a:extLst>
          </p:cNvPr>
          <p:cNvSpPr/>
          <p:nvPr/>
        </p:nvSpPr>
        <p:spPr>
          <a:xfrm>
            <a:off x="3360989" y="1487744"/>
            <a:ext cx="803358" cy="304729"/>
          </a:xfrm>
          <a:prstGeom prst="homePlate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header</a:t>
            </a:r>
            <a:endParaRPr lang="ko-KR" altLang="en-US" sz="1200" dirty="0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="" xmlns:a16="http://schemas.microsoft.com/office/drawing/2014/main" id="{91BF1ED5-3507-4181-9C04-BDBA3E82C961}"/>
              </a:ext>
            </a:extLst>
          </p:cNvPr>
          <p:cNvSpPr/>
          <p:nvPr/>
        </p:nvSpPr>
        <p:spPr>
          <a:xfrm>
            <a:off x="4398919" y="1976939"/>
            <a:ext cx="4994076" cy="304729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카테고리</a:t>
            </a:r>
            <a:r>
              <a:rPr lang="en-US" altLang="ko-KR" sz="1100" dirty="0"/>
              <a:t>(</a:t>
            </a:r>
            <a:r>
              <a:rPr lang="ko-KR" altLang="en-US" sz="1100" dirty="0"/>
              <a:t>대</a:t>
            </a:r>
            <a:r>
              <a:rPr lang="en-US" altLang="ko-KR" sz="1100" dirty="0"/>
              <a:t>)</a:t>
            </a:r>
            <a:endParaRPr lang="ko-KR" altLang="en-US" sz="1100" dirty="0"/>
          </a:p>
        </p:txBody>
      </p:sp>
      <p:sp>
        <p:nvSpPr>
          <p:cNvPr id="18" name="화살표: 오각형 17">
            <a:extLst>
              <a:ext uri="{FF2B5EF4-FFF2-40B4-BE49-F238E27FC236}">
                <a16:creationId xmlns="" xmlns:a16="http://schemas.microsoft.com/office/drawing/2014/main" id="{EC01F8CD-7F02-41A1-AD3D-A6CEB71C5B8A}"/>
              </a:ext>
            </a:extLst>
          </p:cNvPr>
          <p:cNvSpPr/>
          <p:nvPr/>
        </p:nvSpPr>
        <p:spPr>
          <a:xfrm>
            <a:off x="4398920" y="1487744"/>
            <a:ext cx="803358" cy="304729"/>
          </a:xfrm>
          <a:prstGeom prst="homePlate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nav</a:t>
            </a:r>
            <a:endParaRPr lang="ko-KR" altLang="en-US" sz="1200" dirty="0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="" xmlns:a16="http://schemas.microsoft.com/office/drawing/2014/main" id="{D74C61C7-DBEB-46B8-BDE3-13EFA01F4DAA}"/>
              </a:ext>
            </a:extLst>
          </p:cNvPr>
          <p:cNvSpPr/>
          <p:nvPr/>
        </p:nvSpPr>
        <p:spPr>
          <a:xfrm>
            <a:off x="6852573" y="1487744"/>
            <a:ext cx="1175082" cy="304729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마이페이지</a:t>
            </a:r>
          </a:p>
        </p:txBody>
      </p:sp>
      <p:sp>
        <p:nvSpPr>
          <p:cNvPr id="20" name="사각형: 둥근 모서리 19">
            <a:extLst>
              <a:ext uri="{FF2B5EF4-FFF2-40B4-BE49-F238E27FC236}">
                <a16:creationId xmlns="" xmlns:a16="http://schemas.microsoft.com/office/drawing/2014/main" id="{B866A27B-F136-4062-ABE6-16B745315977}"/>
              </a:ext>
            </a:extLst>
          </p:cNvPr>
          <p:cNvSpPr/>
          <p:nvPr/>
        </p:nvSpPr>
        <p:spPr>
          <a:xfrm>
            <a:off x="8223358" y="1487744"/>
            <a:ext cx="1175082" cy="304729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로그아웃</a:t>
            </a:r>
          </a:p>
        </p:txBody>
      </p:sp>
      <p:sp>
        <p:nvSpPr>
          <p:cNvPr id="21" name="사각형: 둥근 모서리 20">
            <a:extLst>
              <a:ext uri="{FF2B5EF4-FFF2-40B4-BE49-F238E27FC236}">
                <a16:creationId xmlns="" xmlns:a16="http://schemas.microsoft.com/office/drawing/2014/main" id="{8A5EDB96-088B-481B-B686-BEDA0BF05972}"/>
              </a:ext>
            </a:extLst>
          </p:cNvPr>
          <p:cNvSpPr/>
          <p:nvPr/>
        </p:nvSpPr>
        <p:spPr>
          <a:xfrm>
            <a:off x="5492981" y="1487744"/>
            <a:ext cx="1175082" cy="304729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검색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="" xmlns:a16="http://schemas.microsoft.com/office/drawing/2014/main" id="{5A22BAF9-5624-42F8-B1DF-A3A5535CC724}"/>
              </a:ext>
            </a:extLst>
          </p:cNvPr>
          <p:cNvSpPr/>
          <p:nvPr/>
        </p:nvSpPr>
        <p:spPr>
          <a:xfrm>
            <a:off x="5057222" y="2622763"/>
            <a:ext cx="3677470" cy="31087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로그인 후 상품 화면 </a:t>
            </a:r>
            <a:r>
              <a:rPr lang="en-US" altLang="ko-KR" sz="1100" dirty="0"/>
              <a:t>aside</a:t>
            </a:r>
            <a:r>
              <a:rPr lang="ko-KR" altLang="en-US" sz="1100" dirty="0"/>
              <a:t> 카테고리</a:t>
            </a:r>
            <a:r>
              <a:rPr lang="en-US" altLang="ko-KR" sz="1100" dirty="0"/>
              <a:t>(</a:t>
            </a:r>
            <a:r>
              <a:rPr lang="ko-KR" altLang="en-US" sz="1100" dirty="0"/>
              <a:t>중</a:t>
            </a:r>
            <a:r>
              <a:rPr lang="en-US" altLang="ko-KR" sz="1100" dirty="0"/>
              <a:t>) </a:t>
            </a:r>
            <a:r>
              <a:rPr lang="ko-KR" altLang="en-US" sz="1100" dirty="0"/>
              <a:t>변경</a:t>
            </a: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="" xmlns:a16="http://schemas.microsoft.com/office/drawing/2014/main" id="{21472AD1-3587-4D22-A956-43C4E8AEC809}"/>
              </a:ext>
            </a:extLst>
          </p:cNvPr>
          <p:cNvCxnSpPr>
            <a:cxnSpLocks/>
            <a:stCxn id="17" idx="2"/>
            <a:endCxn id="22" idx="0"/>
          </p:cNvCxnSpPr>
          <p:nvPr/>
        </p:nvCxnSpPr>
        <p:spPr>
          <a:xfrm>
            <a:off x="6895957" y="2281668"/>
            <a:ext cx="0" cy="3410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화살표: 오각형 23">
            <a:extLst>
              <a:ext uri="{FF2B5EF4-FFF2-40B4-BE49-F238E27FC236}">
                <a16:creationId xmlns="" xmlns:a16="http://schemas.microsoft.com/office/drawing/2014/main" id="{8DD90742-F0A2-4B6A-8962-94BAE87BFD05}"/>
              </a:ext>
            </a:extLst>
          </p:cNvPr>
          <p:cNvSpPr/>
          <p:nvPr/>
        </p:nvSpPr>
        <p:spPr>
          <a:xfrm>
            <a:off x="3360989" y="6061956"/>
            <a:ext cx="803358" cy="304729"/>
          </a:xfrm>
          <a:prstGeom prst="homePlate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footer</a:t>
            </a:r>
            <a:endParaRPr lang="ko-KR" altLang="en-US" sz="1200" dirty="0"/>
          </a:p>
        </p:txBody>
      </p:sp>
      <p:cxnSp>
        <p:nvCxnSpPr>
          <p:cNvPr id="25" name="직선 연결선 24">
            <a:extLst>
              <a:ext uri="{FF2B5EF4-FFF2-40B4-BE49-F238E27FC236}">
                <a16:creationId xmlns="" xmlns:a16="http://schemas.microsoft.com/office/drawing/2014/main" id="{E65F7901-AC5B-4220-AC48-3EED97FDCF0A}"/>
              </a:ext>
            </a:extLst>
          </p:cNvPr>
          <p:cNvCxnSpPr>
            <a:cxnSpLocks/>
          </p:cNvCxnSpPr>
          <p:nvPr/>
        </p:nvCxnSpPr>
        <p:spPr>
          <a:xfrm flipH="1">
            <a:off x="3261315" y="5904097"/>
            <a:ext cx="613168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사각형: 둥근 모서리 25">
            <a:extLst>
              <a:ext uri="{FF2B5EF4-FFF2-40B4-BE49-F238E27FC236}">
                <a16:creationId xmlns="" xmlns:a16="http://schemas.microsoft.com/office/drawing/2014/main" id="{98F706FA-EDD8-40C7-885A-EFCFCB489E76}"/>
              </a:ext>
            </a:extLst>
          </p:cNvPr>
          <p:cNvSpPr/>
          <p:nvPr/>
        </p:nvSpPr>
        <p:spPr>
          <a:xfrm>
            <a:off x="4398919" y="6060042"/>
            <a:ext cx="4994076" cy="304729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메인 화면 </a:t>
            </a:r>
            <a:r>
              <a:rPr lang="en-US" altLang="ko-KR" sz="1100" dirty="0"/>
              <a:t>footer</a:t>
            </a:r>
            <a:r>
              <a:rPr lang="ko-KR" altLang="en-US" sz="1100" dirty="0"/>
              <a:t>와 동일</a:t>
            </a:r>
          </a:p>
        </p:txBody>
      </p:sp>
      <p:sp>
        <p:nvSpPr>
          <p:cNvPr id="27" name="사각형: 둥근 모서리 26">
            <a:extLst>
              <a:ext uri="{FF2B5EF4-FFF2-40B4-BE49-F238E27FC236}">
                <a16:creationId xmlns="" xmlns:a16="http://schemas.microsoft.com/office/drawing/2014/main" id="{7EB9BEF5-8C62-42DA-B456-03F569559D38}"/>
              </a:ext>
            </a:extLst>
          </p:cNvPr>
          <p:cNvSpPr/>
          <p:nvPr/>
        </p:nvSpPr>
        <p:spPr>
          <a:xfrm>
            <a:off x="4675966" y="915042"/>
            <a:ext cx="803358" cy="304729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비회원</a:t>
            </a:r>
          </a:p>
        </p:txBody>
      </p:sp>
      <p:sp>
        <p:nvSpPr>
          <p:cNvPr id="28" name="사각형: 둥근 모서리 27">
            <a:extLst>
              <a:ext uri="{FF2B5EF4-FFF2-40B4-BE49-F238E27FC236}">
                <a16:creationId xmlns="" xmlns:a16="http://schemas.microsoft.com/office/drawing/2014/main" id="{36A2342F-8D85-4D57-B12A-D5CC4503B313}"/>
              </a:ext>
            </a:extLst>
          </p:cNvPr>
          <p:cNvSpPr/>
          <p:nvPr/>
        </p:nvSpPr>
        <p:spPr>
          <a:xfrm>
            <a:off x="5760377" y="915042"/>
            <a:ext cx="803358" cy="30472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개인회원</a:t>
            </a:r>
          </a:p>
        </p:txBody>
      </p:sp>
      <p:sp>
        <p:nvSpPr>
          <p:cNvPr id="29" name="사각형: 둥근 모서리 28">
            <a:extLst>
              <a:ext uri="{FF2B5EF4-FFF2-40B4-BE49-F238E27FC236}">
                <a16:creationId xmlns="" xmlns:a16="http://schemas.microsoft.com/office/drawing/2014/main" id="{22507B25-9E70-4CE2-9F11-C0560BF11F24}"/>
              </a:ext>
            </a:extLst>
          </p:cNvPr>
          <p:cNvSpPr/>
          <p:nvPr/>
        </p:nvSpPr>
        <p:spPr>
          <a:xfrm>
            <a:off x="6844788" y="915042"/>
            <a:ext cx="902936" cy="30472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전문가</a:t>
            </a:r>
          </a:p>
        </p:txBody>
      </p:sp>
      <p:sp>
        <p:nvSpPr>
          <p:cNvPr id="30" name="사각형: 둥근 모서리 29">
            <a:extLst>
              <a:ext uri="{FF2B5EF4-FFF2-40B4-BE49-F238E27FC236}">
                <a16:creationId xmlns="" xmlns:a16="http://schemas.microsoft.com/office/drawing/2014/main" id="{7FC50D03-5B39-41DA-9FF7-C02C5D3BA447}"/>
              </a:ext>
            </a:extLst>
          </p:cNvPr>
          <p:cNvSpPr/>
          <p:nvPr/>
        </p:nvSpPr>
        <p:spPr>
          <a:xfrm>
            <a:off x="8028777" y="915042"/>
            <a:ext cx="902936" cy="304729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관리자</a:t>
            </a:r>
          </a:p>
        </p:txBody>
      </p:sp>
      <p:sp>
        <p:nvSpPr>
          <p:cNvPr id="31" name="사각형: 둥근 모서리 30">
            <a:extLst>
              <a:ext uri="{FF2B5EF4-FFF2-40B4-BE49-F238E27FC236}">
                <a16:creationId xmlns="" xmlns:a16="http://schemas.microsoft.com/office/drawing/2014/main" id="{A3285011-35C3-4CCF-B0AB-BAF15DF616DC}"/>
              </a:ext>
            </a:extLst>
          </p:cNvPr>
          <p:cNvSpPr/>
          <p:nvPr/>
        </p:nvSpPr>
        <p:spPr>
          <a:xfrm>
            <a:off x="3219831" y="792486"/>
            <a:ext cx="1175082" cy="427286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상품</a:t>
            </a:r>
          </a:p>
        </p:txBody>
      </p:sp>
      <p:sp>
        <p:nvSpPr>
          <p:cNvPr id="32" name="사각형: 둥근 모서리 31">
            <a:extLst>
              <a:ext uri="{FF2B5EF4-FFF2-40B4-BE49-F238E27FC236}">
                <a16:creationId xmlns="" xmlns:a16="http://schemas.microsoft.com/office/drawing/2014/main" id="{ADF97793-AA59-4CC7-88A5-B8BD7A946747}"/>
              </a:ext>
            </a:extLst>
          </p:cNvPr>
          <p:cNvSpPr/>
          <p:nvPr/>
        </p:nvSpPr>
        <p:spPr>
          <a:xfrm>
            <a:off x="1854367" y="792486"/>
            <a:ext cx="1175082" cy="427286"/>
          </a:xfrm>
          <a:prstGeom prst="round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로그인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860E6FD8-B8A2-44C7-A574-401A680A89EE}"/>
              </a:ext>
            </a:extLst>
          </p:cNvPr>
          <p:cNvSpPr txBox="1"/>
          <p:nvPr/>
        </p:nvSpPr>
        <p:spPr>
          <a:xfrm>
            <a:off x="9850849" y="915042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C00000"/>
                </a:solidFill>
              </a:rPr>
              <a:t>구현 기능</a:t>
            </a:r>
            <a:endParaRPr lang="en-US" altLang="ko-KR" b="1" dirty="0">
              <a:solidFill>
                <a:srgbClr val="C00000"/>
              </a:solidFill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="" xmlns:a16="http://schemas.microsoft.com/office/drawing/2014/main" id="{417C743F-044F-41CA-A752-CCFEB2BE0D4B}"/>
              </a:ext>
            </a:extLst>
          </p:cNvPr>
          <p:cNvCxnSpPr/>
          <p:nvPr/>
        </p:nvCxnSpPr>
        <p:spPr>
          <a:xfrm>
            <a:off x="9762565" y="915042"/>
            <a:ext cx="0" cy="5417648"/>
          </a:xfrm>
          <a:prstGeom prst="line">
            <a:avLst/>
          </a:prstGeom>
          <a:ln w="25400" cmpd="dbl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="" xmlns:a16="http://schemas.microsoft.com/office/drawing/2014/main" id="{71F01921-DD5A-4B01-9414-8EFB3796F201}"/>
              </a:ext>
            </a:extLst>
          </p:cNvPr>
          <p:cNvSpPr txBox="1"/>
          <p:nvPr/>
        </p:nvSpPr>
        <p:spPr>
          <a:xfrm>
            <a:off x="10018127" y="1401460"/>
            <a:ext cx="1617751" cy="17186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로그아웃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접근 제한</a:t>
            </a:r>
            <a:r>
              <a:rPr lang="en-US" altLang="ko-KR" sz="1200" dirty="0"/>
              <a:t>(</a:t>
            </a:r>
            <a:r>
              <a:rPr lang="ko-KR" altLang="en-US" sz="1200" dirty="0"/>
              <a:t>세션 기준</a:t>
            </a:r>
            <a:r>
              <a:rPr lang="en-US" altLang="ko-KR" sz="1200" dirty="0"/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동적 게시판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이미지 게시판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검색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다중 조건 검색</a:t>
            </a:r>
            <a:endParaRPr lang="en-US" altLang="ko-KR" sz="1200" dirty="0"/>
          </a:p>
        </p:txBody>
      </p:sp>
      <p:sp>
        <p:nvSpPr>
          <p:cNvPr id="48" name="사각형: 둥근 모서리 47">
            <a:extLst>
              <a:ext uri="{FF2B5EF4-FFF2-40B4-BE49-F238E27FC236}">
                <a16:creationId xmlns="" xmlns:a16="http://schemas.microsoft.com/office/drawing/2014/main" id="{7DD710CD-27E8-4192-9A13-4607C30167AA}"/>
              </a:ext>
            </a:extLst>
          </p:cNvPr>
          <p:cNvSpPr/>
          <p:nvPr/>
        </p:nvSpPr>
        <p:spPr>
          <a:xfrm>
            <a:off x="4398919" y="5004790"/>
            <a:ext cx="1094062" cy="304729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검색 필터</a:t>
            </a:r>
          </a:p>
        </p:txBody>
      </p:sp>
      <p:sp>
        <p:nvSpPr>
          <p:cNvPr id="49" name="사각형: 둥근 모서리 48">
            <a:extLst>
              <a:ext uri="{FF2B5EF4-FFF2-40B4-BE49-F238E27FC236}">
                <a16:creationId xmlns="" xmlns:a16="http://schemas.microsoft.com/office/drawing/2014/main" id="{7C01B284-E751-4BE0-9C94-45640A896D2C}"/>
              </a:ext>
            </a:extLst>
          </p:cNvPr>
          <p:cNvSpPr/>
          <p:nvPr/>
        </p:nvSpPr>
        <p:spPr>
          <a:xfrm>
            <a:off x="6189665" y="3829338"/>
            <a:ext cx="2565480" cy="81405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상품</a:t>
            </a:r>
            <a:endParaRPr lang="en-US" altLang="ko-KR" sz="1600" dirty="0"/>
          </a:p>
          <a:p>
            <a:pPr algn="ctr"/>
            <a:r>
              <a:rPr lang="ko-KR" altLang="en-US" sz="1600" dirty="0"/>
              <a:t>이미지 게시판</a:t>
            </a:r>
          </a:p>
        </p:txBody>
      </p:sp>
      <p:sp>
        <p:nvSpPr>
          <p:cNvPr id="50" name="화살표: 오각형 49">
            <a:extLst>
              <a:ext uri="{FF2B5EF4-FFF2-40B4-BE49-F238E27FC236}">
                <a16:creationId xmlns="" xmlns:a16="http://schemas.microsoft.com/office/drawing/2014/main" id="{F1D3D8FA-EAC0-43EC-BACB-B9FD2D97878E}"/>
              </a:ext>
            </a:extLst>
          </p:cNvPr>
          <p:cNvSpPr/>
          <p:nvPr/>
        </p:nvSpPr>
        <p:spPr>
          <a:xfrm>
            <a:off x="3360989" y="3325268"/>
            <a:ext cx="803358" cy="304729"/>
          </a:xfrm>
          <a:prstGeom prst="homePlate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body</a:t>
            </a:r>
            <a:endParaRPr lang="ko-KR" altLang="en-US" sz="1200" dirty="0"/>
          </a:p>
        </p:txBody>
      </p:sp>
      <p:sp>
        <p:nvSpPr>
          <p:cNvPr id="51" name="화살표: 오각형 50">
            <a:extLst>
              <a:ext uri="{FF2B5EF4-FFF2-40B4-BE49-F238E27FC236}">
                <a16:creationId xmlns="" xmlns:a16="http://schemas.microsoft.com/office/drawing/2014/main" id="{55875066-438E-4C54-80B6-BE2340ECD2D2}"/>
              </a:ext>
            </a:extLst>
          </p:cNvPr>
          <p:cNvSpPr/>
          <p:nvPr/>
        </p:nvSpPr>
        <p:spPr>
          <a:xfrm>
            <a:off x="4398919" y="3815777"/>
            <a:ext cx="803358" cy="304729"/>
          </a:xfrm>
          <a:prstGeom prst="homePlate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aside</a:t>
            </a:r>
            <a:endParaRPr lang="ko-KR" altLang="en-US" sz="1200" dirty="0"/>
          </a:p>
        </p:txBody>
      </p:sp>
      <p:sp>
        <p:nvSpPr>
          <p:cNvPr id="52" name="사각형: 둥근 모서리 51">
            <a:extLst>
              <a:ext uri="{FF2B5EF4-FFF2-40B4-BE49-F238E27FC236}">
                <a16:creationId xmlns="" xmlns:a16="http://schemas.microsoft.com/office/drawing/2014/main" id="{1FD9FA94-EBD4-47DA-9AC1-D8DC77436365}"/>
              </a:ext>
            </a:extLst>
          </p:cNvPr>
          <p:cNvSpPr/>
          <p:nvPr/>
        </p:nvSpPr>
        <p:spPr>
          <a:xfrm>
            <a:off x="4398919" y="4309848"/>
            <a:ext cx="1094062" cy="304729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카테고리</a:t>
            </a:r>
            <a:r>
              <a:rPr lang="en-US" altLang="ko-KR" sz="1100" dirty="0"/>
              <a:t>(</a:t>
            </a:r>
            <a:r>
              <a:rPr lang="ko-KR" altLang="en-US" sz="1100" dirty="0"/>
              <a:t>중</a:t>
            </a:r>
            <a:r>
              <a:rPr lang="en-US" altLang="ko-KR" sz="1100" dirty="0"/>
              <a:t>)</a:t>
            </a:r>
            <a:endParaRPr lang="ko-KR" altLang="en-US" sz="1100" dirty="0"/>
          </a:p>
        </p:txBody>
      </p:sp>
      <p:sp>
        <p:nvSpPr>
          <p:cNvPr id="53" name="화살표: 오각형 52">
            <a:extLst>
              <a:ext uri="{FF2B5EF4-FFF2-40B4-BE49-F238E27FC236}">
                <a16:creationId xmlns="" xmlns:a16="http://schemas.microsoft.com/office/drawing/2014/main" id="{C8380145-B078-4D84-8A32-87FB86720AA3}"/>
              </a:ext>
            </a:extLst>
          </p:cNvPr>
          <p:cNvSpPr/>
          <p:nvPr/>
        </p:nvSpPr>
        <p:spPr>
          <a:xfrm>
            <a:off x="6189665" y="3334477"/>
            <a:ext cx="803358" cy="304729"/>
          </a:xfrm>
          <a:prstGeom prst="homePlate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section</a:t>
            </a:r>
            <a:endParaRPr lang="ko-KR" altLang="en-US" sz="1200" dirty="0"/>
          </a:p>
        </p:txBody>
      </p:sp>
      <p:cxnSp>
        <p:nvCxnSpPr>
          <p:cNvPr id="54" name="직선 연결선 53">
            <a:extLst>
              <a:ext uri="{FF2B5EF4-FFF2-40B4-BE49-F238E27FC236}">
                <a16:creationId xmlns="" xmlns:a16="http://schemas.microsoft.com/office/drawing/2014/main" id="{77EF62E2-85DE-46E2-8D32-90CF78DBBB04}"/>
              </a:ext>
            </a:extLst>
          </p:cNvPr>
          <p:cNvCxnSpPr>
            <a:cxnSpLocks/>
            <a:stCxn id="48" idx="0"/>
            <a:endCxn id="52" idx="2"/>
          </p:cNvCxnSpPr>
          <p:nvPr/>
        </p:nvCxnSpPr>
        <p:spPr>
          <a:xfrm flipV="1">
            <a:off x="4945950" y="4614577"/>
            <a:ext cx="0" cy="3902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="" xmlns:a16="http://schemas.microsoft.com/office/drawing/2014/main" id="{40671791-A033-44FE-837C-95D83043501A}"/>
              </a:ext>
            </a:extLst>
          </p:cNvPr>
          <p:cNvCxnSpPr>
            <a:cxnSpLocks/>
            <a:stCxn id="52" idx="3"/>
            <a:endCxn id="49" idx="1"/>
          </p:cNvCxnSpPr>
          <p:nvPr/>
        </p:nvCxnSpPr>
        <p:spPr>
          <a:xfrm flipV="1">
            <a:off x="5492981" y="4236363"/>
            <a:ext cx="696684" cy="2258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사각형: 둥근 모서리 55">
            <a:extLst>
              <a:ext uri="{FF2B5EF4-FFF2-40B4-BE49-F238E27FC236}">
                <a16:creationId xmlns="" xmlns:a16="http://schemas.microsoft.com/office/drawing/2014/main" id="{C029867A-6254-4CD0-BD96-6A564BA7023E}"/>
              </a:ext>
            </a:extLst>
          </p:cNvPr>
          <p:cNvSpPr/>
          <p:nvPr/>
        </p:nvSpPr>
        <p:spPr>
          <a:xfrm>
            <a:off x="6631944" y="4938189"/>
            <a:ext cx="1680922" cy="42333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로그인 후</a:t>
            </a:r>
            <a:endParaRPr lang="en-US" altLang="ko-KR" sz="1200" dirty="0"/>
          </a:p>
          <a:p>
            <a:pPr algn="ctr"/>
            <a:r>
              <a:rPr lang="ko-KR" altLang="en-US" sz="1200" dirty="0"/>
              <a:t>상품 상세 화면</a:t>
            </a:r>
          </a:p>
        </p:txBody>
      </p:sp>
      <p:cxnSp>
        <p:nvCxnSpPr>
          <p:cNvPr id="57" name="직선 화살표 연결선 56">
            <a:extLst>
              <a:ext uri="{FF2B5EF4-FFF2-40B4-BE49-F238E27FC236}">
                <a16:creationId xmlns="" xmlns:a16="http://schemas.microsoft.com/office/drawing/2014/main" id="{A9F2E8A6-AFC1-4E86-A66F-EB5A4F0BE5E5}"/>
              </a:ext>
            </a:extLst>
          </p:cNvPr>
          <p:cNvCxnSpPr>
            <a:stCxn id="49" idx="2"/>
            <a:endCxn id="56" idx="0"/>
          </p:cNvCxnSpPr>
          <p:nvPr/>
        </p:nvCxnSpPr>
        <p:spPr>
          <a:xfrm>
            <a:off x="7472405" y="4643388"/>
            <a:ext cx="0" cy="2948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>
            <a:extLst>
              <a:ext uri="{FF2B5EF4-FFF2-40B4-BE49-F238E27FC236}">
                <a16:creationId xmlns="" xmlns:a16="http://schemas.microsoft.com/office/drawing/2014/main" id="{66401BEF-62A2-4FDA-9427-584E4B78A4CA}"/>
              </a:ext>
            </a:extLst>
          </p:cNvPr>
          <p:cNvCxnSpPr>
            <a:cxnSpLocks/>
          </p:cNvCxnSpPr>
          <p:nvPr/>
        </p:nvCxnSpPr>
        <p:spPr>
          <a:xfrm flipH="1">
            <a:off x="3261315" y="3129454"/>
            <a:ext cx="613168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5639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8" name="표 67">
            <a:extLst>
              <a:ext uri="{FF2B5EF4-FFF2-40B4-BE49-F238E27FC236}">
                <a16:creationId xmlns="" xmlns:a16="http://schemas.microsoft.com/office/drawing/2014/main" id="{691F0FAE-4980-4FD0-B3F6-9A48B95997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4711082"/>
              </p:ext>
            </p:extLst>
          </p:nvPr>
        </p:nvGraphicFramePr>
        <p:xfrm>
          <a:off x="-1" y="499532"/>
          <a:ext cx="828675" cy="63584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151">
                  <a:extLst>
                    <a:ext uri="{9D8B030D-6E8A-4147-A177-3AD203B41FA5}">
                      <a16:colId xmlns="" xmlns:a16="http://schemas.microsoft.com/office/drawing/2014/main" val="1085562414"/>
                    </a:ext>
                  </a:extLst>
                </a:gridCol>
                <a:gridCol w="771524">
                  <a:extLst>
                    <a:ext uri="{9D8B030D-6E8A-4147-A177-3AD203B41FA5}">
                      <a16:colId xmlns="" xmlns:a16="http://schemas.microsoft.com/office/drawing/2014/main" val="2801271780"/>
                    </a:ext>
                  </a:extLst>
                </a:gridCol>
              </a:tblGrid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목차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998110317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프로젝트 개요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41399603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주제 선정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034079396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프로젝트 계획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9865911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B8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사이트 구성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575254258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Use Case</a:t>
                      </a: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208850021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en-US" altLang="ko-KR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+mn-lt"/>
                          <a:ea typeface="+mn-ea"/>
                          <a:cs typeface="+mn-cs"/>
                        </a:rPr>
                        <a:t>WBS,FBS</a:t>
                      </a:r>
                      <a:endParaRPr kumimoji="0" lang="ko-KR" altLang="en-US" sz="700" b="0" i="0" u="none" strike="noStrike" kern="1200" cap="none" spc="0" normalizeH="0" dirty="0">
                        <a:solidFill>
                          <a:srgbClr val="44546A">
                            <a:lumMod val="75000"/>
                          </a:srgb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673024949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DB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설계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804849840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클래스 다이어그램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889910442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스토리보드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기술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265675496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45EE962D-08DE-45E6-A14E-CD6DAC254383}"/>
              </a:ext>
            </a:extLst>
          </p:cNvPr>
          <p:cNvSpPr/>
          <p:nvPr/>
        </p:nvSpPr>
        <p:spPr>
          <a:xfrm>
            <a:off x="0" y="10869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latinLnBrk="0">
              <a:lnSpc>
                <a:spcPct val="150000"/>
              </a:lnSpc>
              <a:defRPr/>
            </a:pPr>
            <a:r>
              <a:rPr lang="ko-KR" altLang="en-US" sz="2000" b="1" kern="0" dirty="0">
                <a:solidFill>
                  <a:srgbClr val="FA3C7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사이트 </a:t>
            </a:r>
            <a:r>
              <a:rPr lang="ko-KR" altLang="en-US" sz="2000" b="1" kern="0" dirty="0" smtClean="0">
                <a:solidFill>
                  <a:srgbClr val="FA3C7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구성 </a:t>
            </a:r>
            <a:r>
              <a:rPr lang="en-US" altLang="ko-KR" sz="2000" b="1" kern="0" dirty="0" smtClean="0">
                <a:solidFill>
                  <a:srgbClr val="FA3C7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2000" b="1" kern="0" dirty="0" smtClean="0">
                <a:solidFill>
                  <a:srgbClr val="FA3C7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메뉴 구성</a:t>
            </a:r>
            <a:endParaRPr lang="ko-KR" altLang="en-US" sz="3600" kern="0" dirty="0">
              <a:solidFill>
                <a:prstClr val="black">
                  <a:lumMod val="75000"/>
                  <a:lumOff val="2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="" xmlns:a16="http://schemas.microsoft.com/office/drawing/2014/main" id="{5CA66723-1E68-4B3D-BC15-EA8051D9DD21}"/>
              </a:ext>
            </a:extLst>
          </p:cNvPr>
          <p:cNvSpPr/>
          <p:nvPr/>
        </p:nvSpPr>
        <p:spPr>
          <a:xfrm>
            <a:off x="301859" y="123348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="" xmlns:a16="http://schemas.microsoft.com/office/drawing/2014/main" id="{ADE64729-725E-4910-BEF5-BD9D2266289C}"/>
              </a:ext>
            </a:extLst>
          </p:cNvPr>
          <p:cNvSpPr/>
          <p:nvPr/>
        </p:nvSpPr>
        <p:spPr>
          <a:xfrm>
            <a:off x="301858" y="187166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="" xmlns:a16="http://schemas.microsoft.com/office/drawing/2014/main" id="{357320DD-65FD-4B0B-8A0F-2A2BF13648F6}"/>
              </a:ext>
            </a:extLst>
          </p:cNvPr>
          <p:cNvSpPr/>
          <p:nvPr/>
        </p:nvSpPr>
        <p:spPr>
          <a:xfrm>
            <a:off x="301857" y="2509837"/>
            <a:ext cx="276225" cy="276225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="" xmlns:a16="http://schemas.microsoft.com/office/drawing/2014/main" id="{82785463-B226-42C5-BFA4-3C7E43936BF9}"/>
              </a:ext>
            </a:extLst>
          </p:cNvPr>
          <p:cNvSpPr/>
          <p:nvPr/>
        </p:nvSpPr>
        <p:spPr>
          <a:xfrm>
            <a:off x="301856" y="3148012"/>
            <a:ext cx="276225" cy="276225"/>
          </a:xfrm>
          <a:prstGeom prst="ellipse">
            <a:avLst/>
          </a:prstGeom>
          <a:solidFill>
            <a:srgbClr val="FF8B8B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="" xmlns:a16="http://schemas.microsoft.com/office/drawing/2014/main" id="{B8301A7F-085E-4070-AFFC-1CC2D658C6A6}"/>
              </a:ext>
            </a:extLst>
          </p:cNvPr>
          <p:cNvSpPr/>
          <p:nvPr/>
        </p:nvSpPr>
        <p:spPr>
          <a:xfrm>
            <a:off x="301855" y="378618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="" xmlns:a16="http://schemas.microsoft.com/office/drawing/2014/main" id="{DE91D4DF-D0CE-4ED1-A2F1-D3A9250302DB}"/>
              </a:ext>
            </a:extLst>
          </p:cNvPr>
          <p:cNvSpPr/>
          <p:nvPr/>
        </p:nvSpPr>
        <p:spPr>
          <a:xfrm>
            <a:off x="301854" y="442436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="" xmlns:a16="http://schemas.microsoft.com/office/drawing/2014/main" id="{4D4D8A87-21E6-4250-B3D6-5F4B965C1092}"/>
              </a:ext>
            </a:extLst>
          </p:cNvPr>
          <p:cNvSpPr/>
          <p:nvPr/>
        </p:nvSpPr>
        <p:spPr>
          <a:xfrm>
            <a:off x="301853" y="506253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="" xmlns:a16="http://schemas.microsoft.com/office/drawing/2014/main" id="{3C005B5D-F7F1-46CE-936F-1B87B6039B45}"/>
              </a:ext>
            </a:extLst>
          </p:cNvPr>
          <p:cNvSpPr/>
          <p:nvPr/>
        </p:nvSpPr>
        <p:spPr>
          <a:xfrm>
            <a:off x="301852" y="570071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3" name="타원 42">
            <a:extLst>
              <a:ext uri="{FF2B5EF4-FFF2-40B4-BE49-F238E27FC236}">
                <a16:creationId xmlns="" xmlns:a16="http://schemas.microsoft.com/office/drawing/2014/main" id="{8A87E933-8B41-4D35-AF01-62E1F6E45299}"/>
              </a:ext>
            </a:extLst>
          </p:cNvPr>
          <p:cNvSpPr/>
          <p:nvPr/>
        </p:nvSpPr>
        <p:spPr>
          <a:xfrm>
            <a:off x="301851" y="633888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4" name="Freeform 36">
            <a:extLst>
              <a:ext uri="{FF2B5EF4-FFF2-40B4-BE49-F238E27FC236}">
                <a16:creationId xmlns="" xmlns:a16="http://schemas.microsoft.com/office/drawing/2014/main" id="{D87C65E8-F279-432A-8669-47ECCA34E4F6}"/>
              </a:ext>
            </a:extLst>
          </p:cNvPr>
          <p:cNvSpPr>
            <a:spLocks noEditPoints="1"/>
          </p:cNvSpPr>
          <p:nvPr/>
        </p:nvSpPr>
        <p:spPr bwMode="auto">
          <a:xfrm>
            <a:off x="389576" y="654843"/>
            <a:ext cx="95342" cy="160356"/>
          </a:xfrm>
          <a:custGeom>
            <a:avLst/>
            <a:gdLst>
              <a:gd name="T0" fmla="*/ 937 w 1926"/>
              <a:gd name="T1" fmla="*/ 3639 h 4045"/>
              <a:gd name="T2" fmla="*/ 893 w 1926"/>
              <a:gd name="T3" fmla="*/ 3665 h 4045"/>
              <a:gd name="T4" fmla="*/ 863 w 1926"/>
              <a:gd name="T5" fmla="*/ 3712 h 4045"/>
              <a:gd name="T6" fmla="*/ 851 w 1926"/>
              <a:gd name="T7" fmla="*/ 3772 h 4045"/>
              <a:gd name="T8" fmla="*/ 863 w 1926"/>
              <a:gd name="T9" fmla="*/ 3832 h 4045"/>
              <a:gd name="T10" fmla="*/ 893 w 1926"/>
              <a:gd name="T11" fmla="*/ 3878 h 4045"/>
              <a:gd name="T12" fmla="*/ 937 w 1926"/>
              <a:gd name="T13" fmla="*/ 3905 h 4045"/>
              <a:gd name="T14" fmla="*/ 988 w 1926"/>
              <a:gd name="T15" fmla="*/ 3905 h 4045"/>
              <a:gd name="T16" fmla="*/ 1033 w 1926"/>
              <a:gd name="T17" fmla="*/ 3878 h 4045"/>
              <a:gd name="T18" fmla="*/ 1064 w 1926"/>
              <a:gd name="T19" fmla="*/ 3832 h 4045"/>
              <a:gd name="T20" fmla="*/ 1075 w 1926"/>
              <a:gd name="T21" fmla="*/ 3772 h 4045"/>
              <a:gd name="T22" fmla="*/ 1064 w 1926"/>
              <a:gd name="T23" fmla="*/ 3712 h 4045"/>
              <a:gd name="T24" fmla="*/ 1033 w 1926"/>
              <a:gd name="T25" fmla="*/ 3665 h 4045"/>
              <a:gd name="T26" fmla="*/ 988 w 1926"/>
              <a:gd name="T27" fmla="*/ 3639 h 4045"/>
              <a:gd name="T28" fmla="*/ 156 w 1926"/>
              <a:gd name="T29" fmla="*/ 434 h 4045"/>
              <a:gd name="T30" fmla="*/ 1770 w 1926"/>
              <a:gd name="T31" fmla="*/ 3540 h 4045"/>
              <a:gd name="T32" fmla="*/ 156 w 1926"/>
              <a:gd name="T33" fmla="*/ 434 h 4045"/>
              <a:gd name="T34" fmla="*/ 716 w 1926"/>
              <a:gd name="T35" fmla="*/ 200 h 4045"/>
              <a:gd name="T36" fmla="*/ 701 w 1926"/>
              <a:gd name="T37" fmla="*/ 217 h 4045"/>
              <a:gd name="T38" fmla="*/ 701 w 1926"/>
              <a:gd name="T39" fmla="*/ 243 h 4045"/>
              <a:gd name="T40" fmla="*/ 716 w 1926"/>
              <a:gd name="T41" fmla="*/ 260 h 4045"/>
              <a:gd name="T42" fmla="*/ 1199 w 1926"/>
              <a:gd name="T43" fmla="*/ 262 h 4045"/>
              <a:gd name="T44" fmla="*/ 1218 w 1926"/>
              <a:gd name="T45" fmla="*/ 254 h 4045"/>
              <a:gd name="T46" fmla="*/ 1226 w 1926"/>
              <a:gd name="T47" fmla="*/ 230 h 4045"/>
              <a:gd name="T48" fmla="*/ 1218 w 1926"/>
              <a:gd name="T49" fmla="*/ 207 h 4045"/>
              <a:gd name="T50" fmla="*/ 1199 w 1926"/>
              <a:gd name="T51" fmla="*/ 197 h 4045"/>
              <a:gd name="T52" fmla="*/ 224 w 1926"/>
              <a:gd name="T53" fmla="*/ 0 h 4045"/>
              <a:gd name="T54" fmla="*/ 1738 w 1926"/>
              <a:gd name="T55" fmla="*/ 4 h 4045"/>
              <a:gd name="T56" fmla="*/ 1805 w 1926"/>
              <a:gd name="T57" fmla="*/ 31 h 4045"/>
              <a:gd name="T58" fmla="*/ 1860 w 1926"/>
              <a:gd name="T59" fmla="*/ 81 h 4045"/>
              <a:gd name="T60" fmla="*/ 1900 w 1926"/>
              <a:gd name="T61" fmla="*/ 148 h 4045"/>
              <a:gd name="T62" fmla="*/ 1923 w 1926"/>
              <a:gd name="T63" fmla="*/ 229 h 4045"/>
              <a:gd name="T64" fmla="*/ 1926 w 1926"/>
              <a:gd name="T65" fmla="*/ 3772 h 4045"/>
              <a:gd name="T66" fmla="*/ 1915 w 1926"/>
              <a:gd name="T67" fmla="*/ 3857 h 4045"/>
              <a:gd name="T68" fmla="*/ 1882 w 1926"/>
              <a:gd name="T69" fmla="*/ 3932 h 4045"/>
              <a:gd name="T70" fmla="*/ 1834 w 1926"/>
              <a:gd name="T71" fmla="*/ 3992 h 4045"/>
              <a:gd name="T72" fmla="*/ 1773 w 1926"/>
              <a:gd name="T73" fmla="*/ 4032 h 4045"/>
              <a:gd name="T74" fmla="*/ 1702 w 1926"/>
              <a:gd name="T75" fmla="*/ 4045 h 4045"/>
              <a:gd name="T76" fmla="*/ 188 w 1926"/>
              <a:gd name="T77" fmla="*/ 4041 h 4045"/>
              <a:gd name="T78" fmla="*/ 122 w 1926"/>
              <a:gd name="T79" fmla="*/ 4014 h 4045"/>
              <a:gd name="T80" fmla="*/ 66 w 1926"/>
              <a:gd name="T81" fmla="*/ 3964 h 4045"/>
              <a:gd name="T82" fmla="*/ 25 w 1926"/>
              <a:gd name="T83" fmla="*/ 3897 h 4045"/>
              <a:gd name="T84" fmla="*/ 3 w 1926"/>
              <a:gd name="T85" fmla="*/ 3816 h 4045"/>
              <a:gd name="T86" fmla="*/ 0 w 1926"/>
              <a:gd name="T87" fmla="*/ 273 h 4045"/>
              <a:gd name="T88" fmla="*/ 12 w 1926"/>
              <a:gd name="T89" fmla="*/ 188 h 4045"/>
              <a:gd name="T90" fmla="*/ 43 w 1926"/>
              <a:gd name="T91" fmla="*/ 113 h 4045"/>
              <a:gd name="T92" fmla="*/ 92 w 1926"/>
              <a:gd name="T93" fmla="*/ 53 h 4045"/>
              <a:gd name="T94" fmla="*/ 154 w 1926"/>
              <a:gd name="T95" fmla="*/ 13 h 4045"/>
              <a:gd name="T96" fmla="*/ 224 w 1926"/>
              <a:gd name="T97" fmla="*/ 0 h 40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926" h="4045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="" xmlns:a16="http://schemas.microsoft.com/office/drawing/2014/main" id="{5CA66723-1E68-4B3D-BC15-EA8051D9DD21}"/>
              </a:ext>
            </a:extLst>
          </p:cNvPr>
          <p:cNvSpPr/>
          <p:nvPr/>
        </p:nvSpPr>
        <p:spPr>
          <a:xfrm>
            <a:off x="314213" y="64446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="" xmlns:a16="http://schemas.microsoft.com/office/drawing/2014/main" id="{33968098-7C85-4511-96A8-65A49CAE6E99}"/>
              </a:ext>
            </a:extLst>
          </p:cNvPr>
          <p:cNvSpPr/>
          <p:nvPr/>
        </p:nvSpPr>
        <p:spPr>
          <a:xfrm>
            <a:off x="4398919" y="3801862"/>
            <a:ext cx="1531618" cy="319117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상품 대표 이미지</a:t>
            </a:r>
            <a:endParaRPr lang="en-US" altLang="ko-KR" sz="1100" dirty="0"/>
          </a:p>
        </p:txBody>
      </p:sp>
      <p:cxnSp>
        <p:nvCxnSpPr>
          <p:cNvPr id="16" name="직선 연결선 15">
            <a:extLst>
              <a:ext uri="{FF2B5EF4-FFF2-40B4-BE49-F238E27FC236}">
                <a16:creationId xmlns="" xmlns:a16="http://schemas.microsoft.com/office/drawing/2014/main" id="{297A5F4D-6BC2-4867-8635-D1868F0C0D45}"/>
              </a:ext>
            </a:extLst>
          </p:cNvPr>
          <p:cNvCxnSpPr>
            <a:cxnSpLocks/>
          </p:cNvCxnSpPr>
          <p:nvPr/>
        </p:nvCxnSpPr>
        <p:spPr>
          <a:xfrm flipH="1">
            <a:off x="1799122" y="1346338"/>
            <a:ext cx="7593873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화살표: 오각형 16">
            <a:extLst>
              <a:ext uri="{FF2B5EF4-FFF2-40B4-BE49-F238E27FC236}">
                <a16:creationId xmlns="" xmlns:a16="http://schemas.microsoft.com/office/drawing/2014/main" id="{560CA961-EA16-4491-A573-179B9E5D767A}"/>
              </a:ext>
            </a:extLst>
          </p:cNvPr>
          <p:cNvSpPr/>
          <p:nvPr/>
        </p:nvSpPr>
        <p:spPr>
          <a:xfrm>
            <a:off x="3360989" y="1487744"/>
            <a:ext cx="803358" cy="304729"/>
          </a:xfrm>
          <a:prstGeom prst="homePlate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header</a:t>
            </a:r>
            <a:endParaRPr lang="ko-KR" altLang="en-US" sz="1200" dirty="0"/>
          </a:p>
        </p:txBody>
      </p:sp>
      <p:sp>
        <p:nvSpPr>
          <p:cNvPr id="18" name="화살표: 오각형 17">
            <a:extLst>
              <a:ext uri="{FF2B5EF4-FFF2-40B4-BE49-F238E27FC236}">
                <a16:creationId xmlns="" xmlns:a16="http://schemas.microsoft.com/office/drawing/2014/main" id="{9C67D6F7-B5C5-4232-924F-7E3D7F995D4B}"/>
              </a:ext>
            </a:extLst>
          </p:cNvPr>
          <p:cNvSpPr/>
          <p:nvPr/>
        </p:nvSpPr>
        <p:spPr>
          <a:xfrm>
            <a:off x="3360989" y="3272939"/>
            <a:ext cx="803358" cy="304729"/>
          </a:xfrm>
          <a:prstGeom prst="homePlate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body</a:t>
            </a:r>
            <a:endParaRPr lang="ko-KR" altLang="en-US" sz="1200" dirty="0"/>
          </a:p>
        </p:txBody>
      </p:sp>
      <p:cxnSp>
        <p:nvCxnSpPr>
          <p:cNvPr id="19" name="직선 연결선 18">
            <a:extLst>
              <a:ext uri="{FF2B5EF4-FFF2-40B4-BE49-F238E27FC236}">
                <a16:creationId xmlns="" xmlns:a16="http://schemas.microsoft.com/office/drawing/2014/main" id="{51E50DF1-CBBF-430A-9CE9-85FF56DC5AF4}"/>
              </a:ext>
            </a:extLst>
          </p:cNvPr>
          <p:cNvCxnSpPr>
            <a:cxnSpLocks/>
          </p:cNvCxnSpPr>
          <p:nvPr/>
        </p:nvCxnSpPr>
        <p:spPr>
          <a:xfrm flipH="1">
            <a:off x="3261315" y="3129454"/>
            <a:ext cx="613168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화살표: 오각형 19">
            <a:extLst>
              <a:ext uri="{FF2B5EF4-FFF2-40B4-BE49-F238E27FC236}">
                <a16:creationId xmlns="" xmlns:a16="http://schemas.microsoft.com/office/drawing/2014/main" id="{289329F8-1014-4B43-A078-7054A92C6ED3}"/>
              </a:ext>
            </a:extLst>
          </p:cNvPr>
          <p:cNvSpPr/>
          <p:nvPr/>
        </p:nvSpPr>
        <p:spPr>
          <a:xfrm>
            <a:off x="6578112" y="3307822"/>
            <a:ext cx="803358" cy="304729"/>
          </a:xfrm>
          <a:prstGeom prst="homePlate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aside</a:t>
            </a:r>
            <a:endParaRPr lang="ko-KR" altLang="en-US" sz="1200" dirty="0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="" xmlns:a16="http://schemas.microsoft.com/office/drawing/2014/main" id="{D46C39A1-E7A9-4C9E-B954-89D04D7E0A6F}"/>
              </a:ext>
            </a:extLst>
          </p:cNvPr>
          <p:cNvSpPr/>
          <p:nvPr/>
        </p:nvSpPr>
        <p:spPr>
          <a:xfrm>
            <a:off x="4398919" y="1976939"/>
            <a:ext cx="4994076" cy="304729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카테고리</a:t>
            </a:r>
            <a:r>
              <a:rPr lang="en-US" altLang="ko-KR" sz="1100" dirty="0"/>
              <a:t>(</a:t>
            </a:r>
            <a:r>
              <a:rPr lang="ko-KR" altLang="en-US" sz="1100" dirty="0"/>
              <a:t>대</a:t>
            </a:r>
            <a:r>
              <a:rPr lang="en-US" altLang="ko-KR" sz="1100" dirty="0"/>
              <a:t>)</a:t>
            </a:r>
            <a:endParaRPr lang="ko-KR" altLang="en-US" sz="1100" dirty="0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="" xmlns:a16="http://schemas.microsoft.com/office/drawing/2014/main" id="{01A58F1B-60B1-42E1-BF2C-BB762B4AD8AE}"/>
              </a:ext>
            </a:extLst>
          </p:cNvPr>
          <p:cNvSpPr/>
          <p:nvPr/>
        </p:nvSpPr>
        <p:spPr>
          <a:xfrm>
            <a:off x="6578111" y="3801893"/>
            <a:ext cx="1312159" cy="304729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서비스 요약 설명</a:t>
            </a:r>
          </a:p>
        </p:txBody>
      </p:sp>
      <p:sp>
        <p:nvSpPr>
          <p:cNvPr id="23" name="화살표: 오각형 22">
            <a:extLst>
              <a:ext uri="{FF2B5EF4-FFF2-40B4-BE49-F238E27FC236}">
                <a16:creationId xmlns="" xmlns:a16="http://schemas.microsoft.com/office/drawing/2014/main" id="{F5CACB97-5DA5-4C1F-8829-6AF83476C0AC}"/>
              </a:ext>
            </a:extLst>
          </p:cNvPr>
          <p:cNvSpPr/>
          <p:nvPr/>
        </p:nvSpPr>
        <p:spPr>
          <a:xfrm>
            <a:off x="4398919" y="3307000"/>
            <a:ext cx="803358" cy="304729"/>
          </a:xfrm>
          <a:prstGeom prst="homePlate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section</a:t>
            </a:r>
            <a:endParaRPr lang="ko-KR" altLang="en-US" sz="1200" dirty="0"/>
          </a:p>
        </p:txBody>
      </p:sp>
      <p:sp>
        <p:nvSpPr>
          <p:cNvPr id="24" name="화살표: 오각형 23">
            <a:extLst>
              <a:ext uri="{FF2B5EF4-FFF2-40B4-BE49-F238E27FC236}">
                <a16:creationId xmlns="" xmlns:a16="http://schemas.microsoft.com/office/drawing/2014/main" id="{A8A518D6-AD5E-4560-A2FB-4A7D750F5C4D}"/>
              </a:ext>
            </a:extLst>
          </p:cNvPr>
          <p:cNvSpPr/>
          <p:nvPr/>
        </p:nvSpPr>
        <p:spPr>
          <a:xfrm>
            <a:off x="4398920" y="1487744"/>
            <a:ext cx="803358" cy="304729"/>
          </a:xfrm>
          <a:prstGeom prst="homePlate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nav</a:t>
            </a:r>
            <a:endParaRPr lang="ko-KR" altLang="en-US" sz="1200" dirty="0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="" xmlns:a16="http://schemas.microsoft.com/office/drawing/2014/main" id="{41E9E8CF-1200-43A6-97EE-AF9B1714A1F0}"/>
              </a:ext>
            </a:extLst>
          </p:cNvPr>
          <p:cNvSpPr/>
          <p:nvPr/>
        </p:nvSpPr>
        <p:spPr>
          <a:xfrm>
            <a:off x="6852573" y="1487744"/>
            <a:ext cx="1175082" cy="304729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마이페이지</a:t>
            </a:r>
          </a:p>
        </p:txBody>
      </p:sp>
      <p:sp>
        <p:nvSpPr>
          <p:cNvPr id="26" name="사각형: 둥근 모서리 25">
            <a:extLst>
              <a:ext uri="{FF2B5EF4-FFF2-40B4-BE49-F238E27FC236}">
                <a16:creationId xmlns="" xmlns:a16="http://schemas.microsoft.com/office/drawing/2014/main" id="{7CF346E8-E817-49EF-B519-C474B6572FF6}"/>
              </a:ext>
            </a:extLst>
          </p:cNvPr>
          <p:cNvSpPr/>
          <p:nvPr/>
        </p:nvSpPr>
        <p:spPr>
          <a:xfrm>
            <a:off x="8223358" y="1487744"/>
            <a:ext cx="1175082" cy="304729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로그아웃</a:t>
            </a:r>
          </a:p>
        </p:txBody>
      </p:sp>
      <p:sp>
        <p:nvSpPr>
          <p:cNvPr id="27" name="사각형: 둥근 모서리 26">
            <a:extLst>
              <a:ext uri="{FF2B5EF4-FFF2-40B4-BE49-F238E27FC236}">
                <a16:creationId xmlns="" xmlns:a16="http://schemas.microsoft.com/office/drawing/2014/main" id="{02D8070E-22E6-4959-A6EC-971487092AB5}"/>
              </a:ext>
            </a:extLst>
          </p:cNvPr>
          <p:cNvSpPr/>
          <p:nvPr/>
        </p:nvSpPr>
        <p:spPr>
          <a:xfrm>
            <a:off x="5492981" y="1487744"/>
            <a:ext cx="1175082" cy="304729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검색</a:t>
            </a:r>
          </a:p>
        </p:txBody>
      </p:sp>
      <p:sp>
        <p:nvSpPr>
          <p:cNvPr id="28" name="사각형: 둥근 모서리 27">
            <a:extLst>
              <a:ext uri="{FF2B5EF4-FFF2-40B4-BE49-F238E27FC236}">
                <a16:creationId xmlns="" xmlns:a16="http://schemas.microsoft.com/office/drawing/2014/main" id="{0A2B2C40-0CC7-4D1A-AD91-4132B14DD8FA}"/>
              </a:ext>
            </a:extLst>
          </p:cNvPr>
          <p:cNvSpPr/>
          <p:nvPr/>
        </p:nvSpPr>
        <p:spPr>
          <a:xfrm>
            <a:off x="5057222" y="2622763"/>
            <a:ext cx="3677470" cy="31087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로그인 후 상품 화면 </a:t>
            </a:r>
            <a:r>
              <a:rPr lang="en-US" altLang="ko-KR" sz="1100" dirty="0"/>
              <a:t>aside</a:t>
            </a:r>
            <a:r>
              <a:rPr lang="ko-KR" altLang="en-US" sz="1100" dirty="0"/>
              <a:t> 카테고리</a:t>
            </a:r>
            <a:r>
              <a:rPr lang="en-US" altLang="ko-KR" sz="1100" dirty="0"/>
              <a:t>(</a:t>
            </a:r>
            <a:r>
              <a:rPr lang="ko-KR" altLang="en-US" sz="1100" dirty="0"/>
              <a:t>중</a:t>
            </a:r>
            <a:r>
              <a:rPr lang="en-US" altLang="ko-KR" sz="1100" dirty="0"/>
              <a:t>) </a:t>
            </a:r>
            <a:r>
              <a:rPr lang="ko-KR" altLang="en-US" sz="1100" dirty="0"/>
              <a:t>변경</a:t>
            </a: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="" xmlns:a16="http://schemas.microsoft.com/office/drawing/2014/main" id="{BAA45EA4-CDF8-485E-905D-B0F19231439E}"/>
              </a:ext>
            </a:extLst>
          </p:cNvPr>
          <p:cNvCxnSpPr>
            <a:cxnSpLocks/>
            <a:stCxn id="21" idx="2"/>
            <a:endCxn id="28" idx="0"/>
          </p:cNvCxnSpPr>
          <p:nvPr/>
        </p:nvCxnSpPr>
        <p:spPr>
          <a:xfrm>
            <a:off x="6895957" y="2281668"/>
            <a:ext cx="0" cy="3410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사각형: 둥근 모서리 29">
            <a:extLst>
              <a:ext uri="{FF2B5EF4-FFF2-40B4-BE49-F238E27FC236}">
                <a16:creationId xmlns="" xmlns:a16="http://schemas.microsoft.com/office/drawing/2014/main" id="{FF4F44EF-5A5B-481A-BF6D-2A38BD77620D}"/>
              </a:ext>
            </a:extLst>
          </p:cNvPr>
          <p:cNvSpPr/>
          <p:nvPr/>
        </p:nvSpPr>
        <p:spPr>
          <a:xfrm>
            <a:off x="4398919" y="4259707"/>
            <a:ext cx="1531618" cy="319117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서비스 설명</a:t>
            </a:r>
            <a:endParaRPr lang="en-US" altLang="ko-KR" sz="1100" dirty="0"/>
          </a:p>
        </p:txBody>
      </p:sp>
      <p:sp>
        <p:nvSpPr>
          <p:cNvPr id="31" name="사각형: 둥근 모서리 30">
            <a:extLst>
              <a:ext uri="{FF2B5EF4-FFF2-40B4-BE49-F238E27FC236}">
                <a16:creationId xmlns="" xmlns:a16="http://schemas.microsoft.com/office/drawing/2014/main" id="{11CCD086-7D0C-45B4-843D-245B8B53D085}"/>
              </a:ext>
            </a:extLst>
          </p:cNvPr>
          <p:cNvSpPr/>
          <p:nvPr/>
        </p:nvSpPr>
        <p:spPr>
          <a:xfrm>
            <a:off x="4398919" y="4744433"/>
            <a:ext cx="1531618" cy="319117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서비스 샘플 이미지</a:t>
            </a:r>
            <a:endParaRPr lang="en-US" altLang="ko-KR" sz="1100" dirty="0"/>
          </a:p>
        </p:txBody>
      </p:sp>
      <p:cxnSp>
        <p:nvCxnSpPr>
          <p:cNvPr id="32" name="직선 연결선 31">
            <a:extLst>
              <a:ext uri="{FF2B5EF4-FFF2-40B4-BE49-F238E27FC236}">
                <a16:creationId xmlns="" xmlns:a16="http://schemas.microsoft.com/office/drawing/2014/main" id="{2D9F9AA7-E41D-4DB5-BF5B-20F12AC89E7B}"/>
              </a:ext>
            </a:extLst>
          </p:cNvPr>
          <p:cNvCxnSpPr>
            <a:stCxn id="15" idx="2"/>
            <a:endCxn id="30" idx="0"/>
          </p:cNvCxnSpPr>
          <p:nvPr/>
        </p:nvCxnSpPr>
        <p:spPr>
          <a:xfrm>
            <a:off x="5164728" y="4120979"/>
            <a:ext cx="0" cy="1387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="" xmlns:a16="http://schemas.microsoft.com/office/drawing/2014/main" id="{26B8392D-DEF4-4941-AE5B-42D9FAE69073}"/>
              </a:ext>
            </a:extLst>
          </p:cNvPr>
          <p:cNvCxnSpPr>
            <a:stCxn id="30" idx="2"/>
            <a:endCxn id="31" idx="0"/>
          </p:cNvCxnSpPr>
          <p:nvPr/>
        </p:nvCxnSpPr>
        <p:spPr>
          <a:xfrm>
            <a:off x="5164728" y="4578824"/>
            <a:ext cx="0" cy="1656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사각형: 둥근 모서리 45">
            <a:extLst>
              <a:ext uri="{FF2B5EF4-FFF2-40B4-BE49-F238E27FC236}">
                <a16:creationId xmlns="" xmlns:a16="http://schemas.microsoft.com/office/drawing/2014/main" id="{EDC0CF48-2D86-4A8C-8A51-3D6F8506AB90}"/>
              </a:ext>
            </a:extLst>
          </p:cNvPr>
          <p:cNvSpPr/>
          <p:nvPr/>
        </p:nvSpPr>
        <p:spPr>
          <a:xfrm>
            <a:off x="4398919" y="5214453"/>
            <a:ext cx="1531618" cy="319117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서비스 평가</a:t>
            </a:r>
            <a:endParaRPr lang="en-US" altLang="ko-KR" sz="1100" dirty="0"/>
          </a:p>
        </p:txBody>
      </p:sp>
      <p:sp>
        <p:nvSpPr>
          <p:cNvPr id="47" name="사각형: 둥근 모서리 46">
            <a:extLst>
              <a:ext uri="{FF2B5EF4-FFF2-40B4-BE49-F238E27FC236}">
                <a16:creationId xmlns="" xmlns:a16="http://schemas.microsoft.com/office/drawing/2014/main" id="{F08380C8-5F65-4C17-99CC-58CF728C41BE}"/>
              </a:ext>
            </a:extLst>
          </p:cNvPr>
          <p:cNvSpPr/>
          <p:nvPr/>
        </p:nvSpPr>
        <p:spPr>
          <a:xfrm>
            <a:off x="6578111" y="4254599"/>
            <a:ext cx="1312159" cy="304729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패키지 별 구매</a:t>
            </a:r>
          </a:p>
        </p:txBody>
      </p:sp>
      <p:sp>
        <p:nvSpPr>
          <p:cNvPr id="48" name="사각형: 둥근 모서리 47">
            <a:extLst>
              <a:ext uri="{FF2B5EF4-FFF2-40B4-BE49-F238E27FC236}">
                <a16:creationId xmlns="" xmlns:a16="http://schemas.microsoft.com/office/drawing/2014/main" id="{3B53DB4F-8B1A-42DC-BD61-F997FCF9B4BF}"/>
              </a:ext>
            </a:extLst>
          </p:cNvPr>
          <p:cNvSpPr/>
          <p:nvPr/>
        </p:nvSpPr>
        <p:spPr>
          <a:xfrm>
            <a:off x="6578111" y="4760205"/>
            <a:ext cx="1312159" cy="304729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전문가 정보</a:t>
            </a:r>
          </a:p>
        </p:txBody>
      </p:sp>
      <p:sp>
        <p:nvSpPr>
          <p:cNvPr id="49" name="사각형: 둥근 모서리 48">
            <a:extLst>
              <a:ext uri="{FF2B5EF4-FFF2-40B4-BE49-F238E27FC236}">
                <a16:creationId xmlns="" xmlns:a16="http://schemas.microsoft.com/office/drawing/2014/main" id="{5A496E8B-229B-4191-8CBC-E860979276A7}"/>
              </a:ext>
            </a:extLst>
          </p:cNvPr>
          <p:cNvSpPr/>
          <p:nvPr/>
        </p:nvSpPr>
        <p:spPr>
          <a:xfrm>
            <a:off x="6578111" y="5214453"/>
            <a:ext cx="1312159" cy="304729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/>
              <a:t>전문가 문의</a:t>
            </a:r>
            <a:endParaRPr lang="ko-KR" altLang="en-US" sz="1100" dirty="0"/>
          </a:p>
        </p:txBody>
      </p:sp>
      <p:cxnSp>
        <p:nvCxnSpPr>
          <p:cNvPr id="50" name="직선 연결선 49">
            <a:extLst>
              <a:ext uri="{FF2B5EF4-FFF2-40B4-BE49-F238E27FC236}">
                <a16:creationId xmlns="" xmlns:a16="http://schemas.microsoft.com/office/drawing/2014/main" id="{44BCD89C-15CC-47C1-8B4E-25DEA76B0706}"/>
              </a:ext>
            </a:extLst>
          </p:cNvPr>
          <p:cNvCxnSpPr>
            <a:stCxn id="48" idx="2"/>
            <a:endCxn id="49" idx="0"/>
          </p:cNvCxnSpPr>
          <p:nvPr/>
        </p:nvCxnSpPr>
        <p:spPr>
          <a:xfrm>
            <a:off x="7234191" y="5064934"/>
            <a:ext cx="0" cy="1495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>
            <a:extLst>
              <a:ext uri="{FF2B5EF4-FFF2-40B4-BE49-F238E27FC236}">
                <a16:creationId xmlns="" xmlns:a16="http://schemas.microsoft.com/office/drawing/2014/main" id="{E388A209-5B19-4F98-9D36-E26EB60A038E}"/>
              </a:ext>
            </a:extLst>
          </p:cNvPr>
          <p:cNvCxnSpPr>
            <a:cxnSpLocks/>
          </p:cNvCxnSpPr>
          <p:nvPr/>
        </p:nvCxnSpPr>
        <p:spPr>
          <a:xfrm flipH="1">
            <a:off x="1799122" y="1346338"/>
            <a:ext cx="7593873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사각형: 둥근 모서리 51">
            <a:extLst>
              <a:ext uri="{FF2B5EF4-FFF2-40B4-BE49-F238E27FC236}">
                <a16:creationId xmlns="" xmlns:a16="http://schemas.microsoft.com/office/drawing/2014/main" id="{A42CA2DE-E7D7-41C6-9EB4-664E35734ABD}"/>
              </a:ext>
            </a:extLst>
          </p:cNvPr>
          <p:cNvSpPr/>
          <p:nvPr/>
        </p:nvSpPr>
        <p:spPr>
          <a:xfrm>
            <a:off x="4675966" y="915042"/>
            <a:ext cx="803358" cy="304729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비회원</a:t>
            </a:r>
          </a:p>
        </p:txBody>
      </p:sp>
      <p:sp>
        <p:nvSpPr>
          <p:cNvPr id="53" name="사각형: 둥근 모서리 52">
            <a:extLst>
              <a:ext uri="{FF2B5EF4-FFF2-40B4-BE49-F238E27FC236}">
                <a16:creationId xmlns="" xmlns:a16="http://schemas.microsoft.com/office/drawing/2014/main" id="{3F702A32-20CE-4A4A-AB28-5083057E5E5C}"/>
              </a:ext>
            </a:extLst>
          </p:cNvPr>
          <p:cNvSpPr/>
          <p:nvPr/>
        </p:nvSpPr>
        <p:spPr>
          <a:xfrm>
            <a:off x="5760377" y="915042"/>
            <a:ext cx="803358" cy="30472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개인회원</a:t>
            </a:r>
          </a:p>
        </p:txBody>
      </p:sp>
      <p:sp>
        <p:nvSpPr>
          <p:cNvPr id="54" name="사각형: 둥근 모서리 53">
            <a:extLst>
              <a:ext uri="{FF2B5EF4-FFF2-40B4-BE49-F238E27FC236}">
                <a16:creationId xmlns="" xmlns:a16="http://schemas.microsoft.com/office/drawing/2014/main" id="{869A2E97-A0D5-4593-89B0-A43E4FA4B041}"/>
              </a:ext>
            </a:extLst>
          </p:cNvPr>
          <p:cNvSpPr/>
          <p:nvPr/>
        </p:nvSpPr>
        <p:spPr>
          <a:xfrm>
            <a:off x="6844788" y="915042"/>
            <a:ext cx="902936" cy="30472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전문가</a:t>
            </a:r>
          </a:p>
        </p:txBody>
      </p:sp>
      <p:sp>
        <p:nvSpPr>
          <p:cNvPr id="55" name="사각형: 둥근 모서리 54">
            <a:extLst>
              <a:ext uri="{FF2B5EF4-FFF2-40B4-BE49-F238E27FC236}">
                <a16:creationId xmlns="" xmlns:a16="http://schemas.microsoft.com/office/drawing/2014/main" id="{B77CAD06-A2AE-4A65-AEE1-7DD3D7CF44F1}"/>
              </a:ext>
            </a:extLst>
          </p:cNvPr>
          <p:cNvSpPr/>
          <p:nvPr/>
        </p:nvSpPr>
        <p:spPr>
          <a:xfrm>
            <a:off x="8028777" y="915042"/>
            <a:ext cx="902936" cy="304729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관리자</a:t>
            </a:r>
          </a:p>
        </p:txBody>
      </p:sp>
      <p:sp>
        <p:nvSpPr>
          <p:cNvPr id="56" name="사각형: 둥근 모서리 55">
            <a:extLst>
              <a:ext uri="{FF2B5EF4-FFF2-40B4-BE49-F238E27FC236}">
                <a16:creationId xmlns="" xmlns:a16="http://schemas.microsoft.com/office/drawing/2014/main" id="{7ECB90B6-6F53-4342-8F38-7F6ABA9DB476}"/>
              </a:ext>
            </a:extLst>
          </p:cNvPr>
          <p:cNvSpPr/>
          <p:nvPr/>
        </p:nvSpPr>
        <p:spPr>
          <a:xfrm>
            <a:off x="3219831" y="792486"/>
            <a:ext cx="1175082" cy="427286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상품 상세</a:t>
            </a:r>
          </a:p>
        </p:txBody>
      </p:sp>
      <p:sp>
        <p:nvSpPr>
          <p:cNvPr id="57" name="사각형: 둥근 모서리 56">
            <a:extLst>
              <a:ext uri="{FF2B5EF4-FFF2-40B4-BE49-F238E27FC236}">
                <a16:creationId xmlns="" xmlns:a16="http://schemas.microsoft.com/office/drawing/2014/main" id="{79883A8D-4B55-44DD-9FD7-0DACCD4B075A}"/>
              </a:ext>
            </a:extLst>
          </p:cNvPr>
          <p:cNvSpPr/>
          <p:nvPr/>
        </p:nvSpPr>
        <p:spPr>
          <a:xfrm>
            <a:off x="1854367" y="792486"/>
            <a:ext cx="1175082" cy="427286"/>
          </a:xfrm>
          <a:prstGeom prst="round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로그인</a:t>
            </a:r>
          </a:p>
        </p:txBody>
      </p:sp>
      <p:sp>
        <p:nvSpPr>
          <p:cNvPr id="58" name="사각형: 둥근 모서리 57">
            <a:extLst>
              <a:ext uri="{FF2B5EF4-FFF2-40B4-BE49-F238E27FC236}">
                <a16:creationId xmlns="" xmlns:a16="http://schemas.microsoft.com/office/drawing/2014/main" id="{4653508B-1644-4704-945E-45B05AC14E7B}"/>
              </a:ext>
            </a:extLst>
          </p:cNvPr>
          <p:cNvSpPr/>
          <p:nvPr/>
        </p:nvSpPr>
        <p:spPr>
          <a:xfrm>
            <a:off x="8147158" y="4255117"/>
            <a:ext cx="1175068" cy="31087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주문 화면</a:t>
            </a:r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="" xmlns:a16="http://schemas.microsoft.com/office/drawing/2014/main" id="{CC4A9992-0164-44BB-B9BF-FF15FFC6AD99}"/>
              </a:ext>
            </a:extLst>
          </p:cNvPr>
          <p:cNvCxnSpPr>
            <a:stCxn id="47" idx="3"/>
            <a:endCxn id="58" idx="1"/>
          </p:cNvCxnSpPr>
          <p:nvPr/>
        </p:nvCxnSpPr>
        <p:spPr>
          <a:xfrm>
            <a:off x="7890270" y="4406964"/>
            <a:ext cx="256888" cy="35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화살표: 오각형 59">
            <a:extLst>
              <a:ext uri="{FF2B5EF4-FFF2-40B4-BE49-F238E27FC236}">
                <a16:creationId xmlns="" xmlns:a16="http://schemas.microsoft.com/office/drawing/2014/main" id="{32681761-BA6E-4E58-8E13-FDCC14B42202}"/>
              </a:ext>
            </a:extLst>
          </p:cNvPr>
          <p:cNvSpPr/>
          <p:nvPr/>
        </p:nvSpPr>
        <p:spPr>
          <a:xfrm>
            <a:off x="3360989" y="6061956"/>
            <a:ext cx="803358" cy="304729"/>
          </a:xfrm>
          <a:prstGeom prst="homePlate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footer</a:t>
            </a:r>
            <a:endParaRPr lang="ko-KR" altLang="en-US" sz="1200" dirty="0"/>
          </a:p>
        </p:txBody>
      </p:sp>
      <p:cxnSp>
        <p:nvCxnSpPr>
          <p:cNvPr id="61" name="직선 연결선 60">
            <a:extLst>
              <a:ext uri="{FF2B5EF4-FFF2-40B4-BE49-F238E27FC236}">
                <a16:creationId xmlns="" xmlns:a16="http://schemas.microsoft.com/office/drawing/2014/main" id="{92366EC2-81F9-40FB-BBEF-2CB34C557722}"/>
              </a:ext>
            </a:extLst>
          </p:cNvPr>
          <p:cNvCxnSpPr>
            <a:cxnSpLocks/>
          </p:cNvCxnSpPr>
          <p:nvPr/>
        </p:nvCxnSpPr>
        <p:spPr>
          <a:xfrm flipH="1">
            <a:off x="3261315" y="5904097"/>
            <a:ext cx="613168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사각형: 둥근 모서리 61">
            <a:extLst>
              <a:ext uri="{FF2B5EF4-FFF2-40B4-BE49-F238E27FC236}">
                <a16:creationId xmlns="" xmlns:a16="http://schemas.microsoft.com/office/drawing/2014/main" id="{7E67D88B-E33D-4E77-A1AA-18EE8263F002}"/>
              </a:ext>
            </a:extLst>
          </p:cNvPr>
          <p:cNvSpPr/>
          <p:nvPr/>
        </p:nvSpPr>
        <p:spPr>
          <a:xfrm>
            <a:off x="4398919" y="6060042"/>
            <a:ext cx="4994076" cy="304729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메인 화면 </a:t>
            </a:r>
            <a:r>
              <a:rPr lang="en-US" altLang="ko-KR" sz="1100" dirty="0"/>
              <a:t>footer</a:t>
            </a:r>
            <a:r>
              <a:rPr lang="ko-KR" altLang="en-US" sz="1100" dirty="0"/>
              <a:t>와 동일</a:t>
            </a:r>
          </a:p>
        </p:txBody>
      </p:sp>
      <p:sp>
        <p:nvSpPr>
          <p:cNvPr id="63" name="사각형: 둥근 모서리 62">
            <a:extLst>
              <a:ext uri="{FF2B5EF4-FFF2-40B4-BE49-F238E27FC236}">
                <a16:creationId xmlns="" xmlns:a16="http://schemas.microsoft.com/office/drawing/2014/main" id="{5F1CF880-7B5B-4E88-B806-C301D7078548}"/>
              </a:ext>
            </a:extLst>
          </p:cNvPr>
          <p:cNvSpPr/>
          <p:nvPr/>
        </p:nvSpPr>
        <p:spPr>
          <a:xfrm>
            <a:off x="8147159" y="4760205"/>
            <a:ext cx="1175068" cy="304729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전문가 신고</a:t>
            </a:r>
          </a:p>
        </p:txBody>
      </p:sp>
      <p:cxnSp>
        <p:nvCxnSpPr>
          <p:cNvPr id="64" name="직선 연결선 63">
            <a:extLst>
              <a:ext uri="{FF2B5EF4-FFF2-40B4-BE49-F238E27FC236}">
                <a16:creationId xmlns="" xmlns:a16="http://schemas.microsoft.com/office/drawing/2014/main" id="{82145ED4-B6E9-4913-8568-733EE1E88974}"/>
              </a:ext>
            </a:extLst>
          </p:cNvPr>
          <p:cNvCxnSpPr>
            <a:stCxn id="48" idx="3"/>
            <a:endCxn id="63" idx="1"/>
          </p:cNvCxnSpPr>
          <p:nvPr/>
        </p:nvCxnSpPr>
        <p:spPr>
          <a:xfrm>
            <a:off x="7890270" y="4912570"/>
            <a:ext cx="25688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="" xmlns:a16="http://schemas.microsoft.com/office/drawing/2014/main" id="{50104288-83AA-4B3C-8634-08669A950DAF}"/>
              </a:ext>
            </a:extLst>
          </p:cNvPr>
          <p:cNvSpPr txBox="1"/>
          <p:nvPr/>
        </p:nvSpPr>
        <p:spPr>
          <a:xfrm>
            <a:off x="9850849" y="915042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C00000"/>
                </a:solidFill>
              </a:rPr>
              <a:t>구현 기능</a:t>
            </a:r>
            <a:endParaRPr lang="en-US" altLang="ko-KR" b="1" dirty="0">
              <a:solidFill>
                <a:srgbClr val="C00000"/>
              </a:solidFill>
            </a:endParaRPr>
          </a:p>
        </p:txBody>
      </p:sp>
      <p:cxnSp>
        <p:nvCxnSpPr>
          <p:cNvPr id="66" name="직선 연결선 65">
            <a:extLst>
              <a:ext uri="{FF2B5EF4-FFF2-40B4-BE49-F238E27FC236}">
                <a16:creationId xmlns="" xmlns:a16="http://schemas.microsoft.com/office/drawing/2014/main" id="{F2BCFF4E-BEE2-4D72-8F37-6CC1CF3DED0E}"/>
              </a:ext>
            </a:extLst>
          </p:cNvPr>
          <p:cNvCxnSpPr/>
          <p:nvPr/>
        </p:nvCxnSpPr>
        <p:spPr>
          <a:xfrm>
            <a:off x="9762565" y="915042"/>
            <a:ext cx="0" cy="5417648"/>
          </a:xfrm>
          <a:prstGeom prst="line">
            <a:avLst/>
          </a:prstGeom>
          <a:ln w="25400" cmpd="dbl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="" xmlns:a16="http://schemas.microsoft.com/office/drawing/2014/main" id="{37998BF4-3B5F-4B6D-93CF-37BDDFCE72C2}"/>
              </a:ext>
            </a:extLst>
          </p:cNvPr>
          <p:cNvSpPr txBox="1"/>
          <p:nvPr/>
        </p:nvSpPr>
        <p:spPr>
          <a:xfrm>
            <a:off x="10018127" y="1401460"/>
            <a:ext cx="2079415" cy="28266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로그아웃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접근 제한</a:t>
            </a:r>
            <a:r>
              <a:rPr lang="en-US" altLang="ko-KR" sz="1200" dirty="0"/>
              <a:t>(</a:t>
            </a:r>
            <a:r>
              <a:rPr lang="ko-KR" altLang="en-US" sz="1200" dirty="0"/>
              <a:t>세션 기준</a:t>
            </a:r>
            <a:r>
              <a:rPr lang="en-US" altLang="ko-KR" sz="1200" dirty="0"/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대표 이미지 </a:t>
            </a:r>
            <a:r>
              <a:rPr lang="en-US" altLang="ko-KR" sz="1200" dirty="0"/>
              <a:t>(Cloud-zoom)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동적 게시판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이미지 게시판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메시지</a:t>
            </a:r>
            <a:r>
              <a:rPr lang="en-US" altLang="ko-KR" sz="1200" dirty="0"/>
              <a:t>(</a:t>
            </a:r>
            <a:r>
              <a:rPr lang="ko-KR" altLang="en-US" sz="1200" dirty="0" err="1"/>
              <a:t>스마트에디터</a:t>
            </a:r>
            <a:r>
              <a:rPr lang="en-US" altLang="ko-KR" sz="1200" dirty="0"/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평가 댓글 게시판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서비스 평가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서비스 신고 </a:t>
            </a:r>
            <a:r>
              <a:rPr lang="en-US" altLang="ko-KR" sz="1200" dirty="0"/>
              <a:t>(</a:t>
            </a:r>
            <a:r>
              <a:rPr lang="ko-KR" altLang="en-US" sz="1200" dirty="0" err="1"/>
              <a:t>스마트에디터</a:t>
            </a:r>
            <a:r>
              <a:rPr lang="en-US" altLang="ko-KR" sz="1200" dirty="0"/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즐겨찾기 등록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1399037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5" name="표 54">
            <a:extLst>
              <a:ext uri="{FF2B5EF4-FFF2-40B4-BE49-F238E27FC236}">
                <a16:creationId xmlns="" xmlns:a16="http://schemas.microsoft.com/office/drawing/2014/main" id="{A593E963-8A2D-479B-A14A-A7F30620A0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7423629"/>
              </p:ext>
            </p:extLst>
          </p:nvPr>
        </p:nvGraphicFramePr>
        <p:xfrm>
          <a:off x="-1" y="499532"/>
          <a:ext cx="828675" cy="63584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151">
                  <a:extLst>
                    <a:ext uri="{9D8B030D-6E8A-4147-A177-3AD203B41FA5}">
                      <a16:colId xmlns="" xmlns:a16="http://schemas.microsoft.com/office/drawing/2014/main" val="1085562414"/>
                    </a:ext>
                  </a:extLst>
                </a:gridCol>
                <a:gridCol w="771524">
                  <a:extLst>
                    <a:ext uri="{9D8B030D-6E8A-4147-A177-3AD203B41FA5}">
                      <a16:colId xmlns="" xmlns:a16="http://schemas.microsoft.com/office/drawing/2014/main" val="2801271780"/>
                    </a:ext>
                  </a:extLst>
                </a:gridCol>
              </a:tblGrid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목차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998110317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프로젝트 개요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41399603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주제 선정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034079396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프로젝트 계획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9865911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B8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사이트 구성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575254258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Use Case</a:t>
                      </a: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208850021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en-US" altLang="ko-KR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+mn-lt"/>
                          <a:ea typeface="+mn-ea"/>
                          <a:cs typeface="+mn-cs"/>
                        </a:rPr>
                        <a:t>WBS,FBS</a:t>
                      </a:r>
                      <a:endParaRPr kumimoji="0" lang="ko-KR" altLang="en-US" sz="700" b="0" i="0" u="none" strike="noStrike" kern="1200" cap="none" spc="0" normalizeH="0" dirty="0">
                        <a:solidFill>
                          <a:srgbClr val="44546A">
                            <a:lumMod val="75000"/>
                          </a:srgb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673024949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DB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설계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804849840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클래스 다이어그램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889910442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스토리보드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기술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265675496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45EE962D-08DE-45E6-A14E-CD6DAC254383}"/>
              </a:ext>
            </a:extLst>
          </p:cNvPr>
          <p:cNvSpPr/>
          <p:nvPr/>
        </p:nvSpPr>
        <p:spPr>
          <a:xfrm>
            <a:off x="0" y="10869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latinLnBrk="0">
              <a:lnSpc>
                <a:spcPct val="150000"/>
              </a:lnSpc>
              <a:defRPr/>
            </a:pPr>
            <a:r>
              <a:rPr lang="ko-KR" altLang="en-US" sz="2000" b="1" kern="0" dirty="0">
                <a:solidFill>
                  <a:srgbClr val="FA3C7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사이트 </a:t>
            </a:r>
            <a:r>
              <a:rPr lang="ko-KR" altLang="en-US" sz="2000" b="1" kern="0" dirty="0" smtClean="0">
                <a:solidFill>
                  <a:srgbClr val="FA3C7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구성 </a:t>
            </a:r>
            <a:r>
              <a:rPr lang="en-US" altLang="ko-KR" sz="2000" b="1" kern="0" dirty="0" smtClean="0">
                <a:solidFill>
                  <a:srgbClr val="FA3C7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2000" b="1" kern="0" dirty="0" smtClean="0">
                <a:solidFill>
                  <a:srgbClr val="FA3C7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메뉴 구성</a:t>
            </a:r>
            <a:endParaRPr lang="ko-KR" altLang="en-US" sz="3600" kern="0" dirty="0">
              <a:solidFill>
                <a:prstClr val="black">
                  <a:lumMod val="75000"/>
                  <a:lumOff val="2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="" xmlns:a16="http://schemas.microsoft.com/office/drawing/2014/main" id="{5CA66723-1E68-4B3D-BC15-EA8051D9DD21}"/>
              </a:ext>
            </a:extLst>
          </p:cNvPr>
          <p:cNvSpPr/>
          <p:nvPr/>
        </p:nvSpPr>
        <p:spPr>
          <a:xfrm>
            <a:off x="301859" y="123348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="" xmlns:a16="http://schemas.microsoft.com/office/drawing/2014/main" id="{ADE64729-725E-4910-BEF5-BD9D2266289C}"/>
              </a:ext>
            </a:extLst>
          </p:cNvPr>
          <p:cNvSpPr/>
          <p:nvPr/>
        </p:nvSpPr>
        <p:spPr>
          <a:xfrm>
            <a:off x="301858" y="187166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="" xmlns:a16="http://schemas.microsoft.com/office/drawing/2014/main" id="{357320DD-65FD-4B0B-8A0F-2A2BF13648F6}"/>
              </a:ext>
            </a:extLst>
          </p:cNvPr>
          <p:cNvSpPr/>
          <p:nvPr/>
        </p:nvSpPr>
        <p:spPr>
          <a:xfrm>
            <a:off x="301857" y="2509837"/>
            <a:ext cx="276225" cy="276225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="" xmlns:a16="http://schemas.microsoft.com/office/drawing/2014/main" id="{82785463-B226-42C5-BFA4-3C7E43936BF9}"/>
              </a:ext>
            </a:extLst>
          </p:cNvPr>
          <p:cNvSpPr/>
          <p:nvPr/>
        </p:nvSpPr>
        <p:spPr>
          <a:xfrm>
            <a:off x="301856" y="3148012"/>
            <a:ext cx="276225" cy="276225"/>
          </a:xfrm>
          <a:prstGeom prst="ellipse">
            <a:avLst/>
          </a:prstGeom>
          <a:solidFill>
            <a:srgbClr val="FF8B8B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="" xmlns:a16="http://schemas.microsoft.com/office/drawing/2014/main" id="{B8301A7F-085E-4070-AFFC-1CC2D658C6A6}"/>
              </a:ext>
            </a:extLst>
          </p:cNvPr>
          <p:cNvSpPr/>
          <p:nvPr/>
        </p:nvSpPr>
        <p:spPr>
          <a:xfrm>
            <a:off x="301855" y="378618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="" xmlns:a16="http://schemas.microsoft.com/office/drawing/2014/main" id="{DE91D4DF-D0CE-4ED1-A2F1-D3A9250302DB}"/>
              </a:ext>
            </a:extLst>
          </p:cNvPr>
          <p:cNvSpPr/>
          <p:nvPr/>
        </p:nvSpPr>
        <p:spPr>
          <a:xfrm>
            <a:off x="301854" y="442436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="" xmlns:a16="http://schemas.microsoft.com/office/drawing/2014/main" id="{4D4D8A87-21E6-4250-B3D6-5F4B965C1092}"/>
              </a:ext>
            </a:extLst>
          </p:cNvPr>
          <p:cNvSpPr/>
          <p:nvPr/>
        </p:nvSpPr>
        <p:spPr>
          <a:xfrm>
            <a:off x="301853" y="506253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="" xmlns:a16="http://schemas.microsoft.com/office/drawing/2014/main" id="{3C005B5D-F7F1-46CE-936F-1B87B6039B45}"/>
              </a:ext>
            </a:extLst>
          </p:cNvPr>
          <p:cNvSpPr/>
          <p:nvPr/>
        </p:nvSpPr>
        <p:spPr>
          <a:xfrm>
            <a:off x="301852" y="570071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3" name="타원 42">
            <a:extLst>
              <a:ext uri="{FF2B5EF4-FFF2-40B4-BE49-F238E27FC236}">
                <a16:creationId xmlns="" xmlns:a16="http://schemas.microsoft.com/office/drawing/2014/main" id="{8A87E933-8B41-4D35-AF01-62E1F6E45299}"/>
              </a:ext>
            </a:extLst>
          </p:cNvPr>
          <p:cNvSpPr/>
          <p:nvPr/>
        </p:nvSpPr>
        <p:spPr>
          <a:xfrm>
            <a:off x="301851" y="633888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4" name="Freeform 36">
            <a:extLst>
              <a:ext uri="{FF2B5EF4-FFF2-40B4-BE49-F238E27FC236}">
                <a16:creationId xmlns="" xmlns:a16="http://schemas.microsoft.com/office/drawing/2014/main" id="{D87C65E8-F279-432A-8669-47ECCA34E4F6}"/>
              </a:ext>
            </a:extLst>
          </p:cNvPr>
          <p:cNvSpPr>
            <a:spLocks noEditPoints="1"/>
          </p:cNvSpPr>
          <p:nvPr/>
        </p:nvSpPr>
        <p:spPr bwMode="auto">
          <a:xfrm>
            <a:off x="389576" y="654843"/>
            <a:ext cx="95342" cy="160356"/>
          </a:xfrm>
          <a:custGeom>
            <a:avLst/>
            <a:gdLst>
              <a:gd name="T0" fmla="*/ 937 w 1926"/>
              <a:gd name="T1" fmla="*/ 3639 h 4045"/>
              <a:gd name="T2" fmla="*/ 893 w 1926"/>
              <a:gd name="T3" fmla="*/ 3665 h 4045"/>
              <a:gd name="T4" fmla="*/ 863 w 1926"/>
              <a:gd name="T5" fmla="*/ 3712 h 4045"/>
              <a:gd name="T6" fmla="*/ 851 w 1926"/>
              <a:gd name="T7" fmla="*/ 3772 h 4045"/>
              <a:gd name="T8" fmla="*/ 863 w 1926"/>
              <a:gd name="T9" fmla="*/ 3832 h 4045"/>
              <a:gd name="T10" fmla="*/ 893 w 1926"/>
              <a:gd name="T11" fmla="*/ 3878 h 4045"/>
              <a:gd name="T12" fmla="*/ 937 w 1926"/>
              <a:gd name="T13" fmla="*/ 3905 h 4045"/>
              <a:gd name="T14" fmla="*/ 988 w 1926"/>
              <a:gd name="T15" fmla="*/ 3905 h 4045"/>
              <a:gd name="T16" fmla="*/ 1033 w 1926"/>
              <a:gd name="T17" fmla="*/ 3878 h 4045"/>
              <a:gd name="T18" fmla="*/ 1064 w 1926"/>
              <a:gd name="T19" fmla="*/ 3832 h 4045"/>
              <a:gd name="T20" fmla="*/ 1075 w 1926"/>
              <a:gd name="T21" fmla="*/ 3772 h 4045"/>
              <a:gd name="T22" fmla="*/ 1064 w 1926"/>
              <a:gd name="T23" fmla="*/ 3712 h 4045"/>
              <a:gd name="T24" fmla="*/ 1033 w 1926"/>
              <a:gd name="T25" fmla="*/ 3665 h 4045"/>
              <a:gd name="T26" fmla="*/ 988 w 1926"/>
              <a:gd name="T27" fmla="*/ 3639 h 4045"/>
              <a:gd name="T28" fmla="*/ 156 w 1926"/>
              <a:gd name="T29" fmla="*/ 434 h 4045"/>
              <a:gd name="T30" fmla="*/ 1770 w 1926"/>
              <a:gd name="T31" fmla="*/ 3540 h 4045"/>
              <a:gd name="T32" fmla="*/ 156 w 1926"/>
              <a:gd name="T33" fmla="*/ 434 h 4045"/>
              <a:gd name="T34" fmla="*/ 716 w 1926"/>
              <a:gd name="T35" fmla="*/ 200 h 4045"/>
              <a:gd name="T36" fmla="*/ 701 w 1926"/>
              <a:gd name="T37" fmla="*/ 217 h 4045"/>
              <a:gd name="T38" fmla="*/ 701 w 1926"/>
              <a:gd name="T39" fmla="*/ 243 h 4045"/>
              <a:gd name="T40" fmla="*/ 716 w 1926"/>
              <a:gd name="T41" fmla="*/ 260 h 4045"/>
              <a:gd name="T42" fmla="*/ 1199 w 1926"/>
              <a:gd name="T43" fmla="*/ 262 h 4045"/>
              <a:gd name="T44" fmla="*/ 1218 w 1926"/>
              <a:gd name="T45" fmla="*/ 254 h 4045"/>
              <a:gd name="T46" fmla="*/ 1226 w 1926"/>
              <a:gd name="T47" fmla="*/ 230 h 4045"/>
              <a:gd name="T48" fmla="*/ 1218 w 1926"/>
              <a:gd name="T49" fmla="*/ 207 h 4045"/>
              <a:gd name="T50" fmla="*/ 1199 w 1926"/>
              <a:gd name="T51" fmla="*/ 197 h 4045"/>
              <a:gd name="T52" fmla="*/ 224 w 1926"/>
              <a:gd name="T53" fmla="*/ 0 h 4045"/>
              <a:gd name="T54" fmla="*/ 1738 w 1926"/>
              <a:gd name="T55" fmla="*/ 4 h 4045"/>
              <a:gd name="T56" fmla="*/ 1805 w 1926"/>
              <a:gd name="T57" fmla="*/ 31 h 4045"/>
              <a:gd name="T58" fmla="*/ 1860 w 1926"/>
              <a:gd name="T59" fmla="*/ 81 h 4045"/>
              <a:gd name="T60" fmla="*/ 1900 w 1926"/>
              <a:gd name="T61" fmla="*/ 148 h 4045"/>
              <a:gd name="T62" fmla="*/ 1923 w 1926"/>
              <a:gd name="T63" fmla="*/ 229 h 4045"/>
              <a:gd name="T64" fmla="*/ 1926 w 1926"/>
              <a:gd name="T65" fmla="*/ 3772 h 4045"/>
              <a:gd name="T66" fmla="*/ 1915 w 1926"/>
              <a:gd name="T67" fmla="*/ 3857 h 4045"/>
              <a:gd name="T68" fmla="*/ 1882 w 1926"/>
              <a:gd name="T69" fmla="*/ 3932 h 4045"/>
              <a:gd name="T70" fmla="*/ 1834 w 1926"/>
              <a:gd name="T71" fmla="*/ 3992 h 4045"/>
              <a:gd name="T72" fmla="*/ 1773 w 1926"/>
              <a:gd name="T73" fmla="*/ 4032 h 4045"/>
              <a:gd name="T74" fmla="*/ 1702 w 1926"/>
              <a:gd name="T75" fmla="*/ 4045 h 4045"/>
              <a:gd name="T76" fmla="*/ 188 w 1926"/>
              <a:gd name="T77" fmla="*/ 4041 h 4045"/>
              <a:gd name="T78" fmla="*/ 122 w 1926"/>
              <a:gd name="T79" fmla="*/ 4014 h 4045"/>
              <a:gd name="T80" fmla="*/ 66 w 1926"/>
              <a:gd name="T81" fmla="*/ 3964 h 4045"/>
              <a:gd name="T82" fmla="*/ 25 w 1926"/>
              <a:gd name="T83" fmla="*/ 3897 h 4045"/>
              <a:gd name="T84" fmla="*/ 3 w 1926"/>
              <a:gd name="T85" fmla="*/ 3816 h 4045"/>
              <a:gd name="T86" fmla="*/ 0 w 1926"/>
              <a:gd name="T87" fmla="*/ 273 h 4045"/>
              <a:gd name="T88" fmla="*/ 12 w 1926"/>
              <a:gd name="T89" fmla="*/ 188 h 4045"/>
              <a:gd name="T90" fmla="*/ 43 w 1926"/>
              <a:gd name="T91" fmla="*/ 113 h 4045"/>
              <a:gd name="T92" fmla="*/ 92 w 1926"/>
              <a:gd name="T93" fmla="*/ 53 h 4045"/>
              <a:gd name="T94" fmla="*/ 154 w 1926"/>
              <a:gd name="T95" fmla="*/ 13 h 4045"/>
              <a:gd name="T96" fmla="*/ 224 w 1926"/>
              <a:gd name="T97" fmla="*/ 0 h 40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926" h="4045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="" xmlns:a16="http://schemas.microsoft.com/office/drawing/2014/main" id="{5CA66723-1E68-4B3D-BC15-EA8051D9DD21}"/>
              </a:ext>
            </a:extLst>
          </p:cNvPr>
          <p:cNvSpPr/>
          <p:nvPr/>
        </p:nvSpPr>
        <p:spPr>
          <a:xfrm>
            <a:off x="314213" y="64446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="" xmlns:a16="http://schemas.microsoft.com/office/drawing/2014/main" id="{68429F69-EFFC-4148-A364-DDCD21ED7C92}"/>
              </a:ext>
            </a:extLst>
          </p:cNvPr>
          <p:cNvSpPr/>
          <p:nvPr/>
        </p:nvSpPr>
        <p:spPr>
          <a:xfrm>
            <a:off x="4398919" y="2625563"/>
            <a:ext cx="1531618" cy="319117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상품 이미지</a:t>
            </a:r>
            <a:endParaRPr lang="en-US" altLang="ko-KR" sz="1100" dirty="0"/>
          </a:p>
        </p:txBody>
      </p:sp>
      <p:cxnSp>
        <p:nvCxnSpPr>
          <p:cNvPr id="16" name="직선 연결선 15">
            <a:extLst>
              <a:ext uri="{FF2B5EF4-FFF2-40B4-BE49-F238E27FC236}">
                <a16:creationId xmlns="" xmlns:a16="http://schemas.microsoft.com/office/drawing/2014/main" id="{9D0C08E4-C01A-4172-9318-89002DB6184C}"/>
              </a:ext>
            </a:extLst>
          </p:cNvPr>
          <p:cNvCxnSpPr>
            <a:cxnSpLocks/>
          </p:cNvCxnSpPr>
          <p:nvPr/>
        </p:nvCxnSpPr>
        <p:spPr>
          <a:xfrm flipH="1">
            <a:off x="1799122" y="1346338"/>
            <a:ext cx="7593873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화살표: 오각형 16">
            <a:extLst>
              <a:ext uri="{FF2B5EF4-FFF2-40B4-BE49-F238E27FC236}">
                <a16:creationId xmlns="" xmlns:a16="http://schemas.microsoft.com/office/drawing/2014/main" id="{41244778-7697-4647-BC37-285066B04865}"/>
              </a:ext>
            </a:extLst>
          </p:cNvPr>
          <p:cNvSpPr/>
          <p:nvPr/>
        </p:nvSpPr>
        <p:spPr>
          <a:xfrm>
            <a:off x="3360989" y="1479929"/>
            <a:ext cx="803358" cy="304729"/>
          </a:xfrm>
          <a:prstGeom prst="homePlate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header</a:t>
            </a:r>
            <a:endParaRPr lang="ko-KR" altLang="en-US" sz="1200" dirty="0"/>
          </a:p>
        </p:txBody>
      </p:sp>
      <p:sp>
        <p:nvSpPr>
          <p:cNvPr id="18" name="화살표: 오각형 17">
            <a:extLst>
              <a:ext uri="{FF2B5EF4-FFF2-40B4-BE49-F238E27FC236}">
                <a16:creationId xmlns="" xmlns:a16="http://schemas.microsoft.com/office/drawing/2014/main" id="{3F06F739-98B8-48A4-B0C9-CCF17E43B429}"/>
              </a:ext>
            </a:extLst>
          </p:cNvPr>
          <p:cNvSpPr/>
          <p:nvPr/>
        </p:nvSpPr>
        <p:spPr>
          <a:xfrm>
            <a:off x="3360989" y="2096640"/>
            <a:ext cx="803358" cy="304729"/>
          </a:xfrm>
          <a:prstGeom prst="homePlate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body</a:t>
            </a:r>
            <a:endParaRPr lang="ko-KR" altLang="en-US" sz="1200" dirty="0"/>
          </a:p>
        </p:txBody>
      </p:sp>
      <p:cxnSp>
        <p:nvCxnSpPr>
          <p:cNvPr id="19" name="직선 연결선 18">
            <a:extLst>
              <a:ext uri="{FF2B5EF4-FFF2-40B4-BE49-F238E27FC236}">
                <a16:creationId xmlns="" xmlns:a16="http://schemas.microsoft.com/office/drawing/2014/main" id="{1CFC8DBC-6236-4A51-A92D-4E76A4A16E87}"/>
              </a:ext>
            </a:extLst>
          </p:cNvPr>
          <p:cNvCxnSpPr>
            <a:cxnSpLocks/>
          </p:cNvCxnSpPr>
          <p:nvPr/>
        </p:nvCxnSpPr>
        <p:spPr>
          <a:xfrm flipH="1">
            <a:off x="3261315" y="1953155"/>
            <a:ext cx="613168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화살표: 오각형 19">
            <a:extLst>
              <a:ext uri="{FF2B5EF4-FFF2-40B4-BE49-F238E27FC236}">
                <a16:creationId xmlns="" xmlns:a16="http://schemas.microsoft.com/office/drawing/2014/main" id="{A1C845E8-898F-4FC6-BA91-CE5E91088E1A}"/>
              </a:ext>
            </a:extLst>
          </p:cNvPr>
          <p:cNvSpPr/>
          <p:nvPr/>
        </p:nvSpPr>
        <p:spPr>
          <a:xfrm>
            <a:off x="4398919" y="2130701"/>
            <a:ext cx="803358" cy="304729"/>
          </a:xfrm>
          <a:prstGeom prst="homePlate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section</a:t>
            </a:r>
            <a:endParaRPr lang="ko-KR" altLang="en-US" sz="1200" dirty="0"/>
          </a:p>
        </p:txBody>
      </p:sp>
      <p:sp>
        <p:nvSpPr>
          <p:cNvPr id="21" name="화살표: 오각형 20">
            <a:extLst>
              <a:ext uri="{FF2B5EF4-FFF2-40B4-BE49-F238E27FC236}">
                <a16:creationId xmlns="" xmlns:a16="http://schemas.microsoft.com/office/drawing/2014/main" id="{237A1703-6596-4E19-AF45-20BD46966A0D}"/>
              </a:ext>
            </a:extLst>
          </p:cNvPr>
          <p:cNvSpPr/>
          <p:nvPr/>
        </p:nvSpPr>
        <p:spPr>
          <a:xfrm>
            <a:off x="4398920" y="1479929"/>
            <a:ext cx="803358" cy="304729"/>
          </a:xfrm>
          <a:prstGeom prst="homePlate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nav</a:t>
            </a:r>
            <a:endParaRPr lang="ko-KR" altLang="en-US" sz="1200" dirty="0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="" xmlns:a16="http://schemas.microsoft.com/office/drawing/2014/main" id="{E73BE379-1963-40C9-89FA-97EBCB8982A9}"/>
              </a:ext>
            </a:extLst>
          </p:cNvPr>
          <p:cNvSpPr/>
          <p:nvPr/>
        </p:nvSpPr>
        <p:spPr>
          <a:xfrm>
            <a:off x="4398918" y="3103605"/>
            <a:ext cx="3174705" cy="319117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패키지 기본 주문 항목</a:t>
            </a:r>
            <a:endParaRPr lang="en-US" altLang="ko-KR" sz="1100" dirty="0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="" xmlns:a16="http://schemas.microsoft.com/office/drawing/2014/main" id="{1D382E8C-1D6D-4D9F-927A-136F09D502D6}"/>
              </a:ext>
            </a:extLst>
          </p:cNvPr>
          <p:cNvSpPr/>
          <p:nvPr/>
        </p:nvSpPr>
        <p:spPr>
          <a:xfrm>
            <a:off x="4398919" y="3581647"/>
            <a:ext cx="3174704" cy="319117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패키지 외 옵션 항목</a:t>
            </a:r>
            <a:endParaRPr lang="en-US" altLang="ko-KR" sz="1100" dirty="0"/>
          </a:p>
        </p:txBody>
      </p:sp>
      <p:sp>
        <p:nvSpPr>
          <p:cNvPr id="24" name="사각형: 둥근 모서리 23">
            <a:extLst>
              <a:ext uri="{FF2B5EF4-FFF2-40B4-BE49-F238E27FC236}">
                <a16:creationId xmlns="" xmlns:a16="http://schemas.microsoft.com/office/drawing/2014/main" id="{4C51FDFE-07AA-4F7B-A509-2FD85C7E58E1}"/>
              </a:ext>
            </a:extLst>
          </p:cNvPr>
          <p:cNvSpPr/>
          <p:nvPr/>
        </p:nvSpPr>
        <p:spPr>
          <a:xfrm>
            <a:off x="4398919" y="4059689"/>
            <a:ext cx="3174704" cy="319117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결제 금액 정보 </a:t>
            </a:r>
            <a:r>
              <a:rPr lang="en-US" altLang="ko-KR" sz="1100" dirty="0"/>
              <a:t>(</a:t>
            </a:r>
            <a:r>
              <a:rPr lang="ko-KR" altLang="en-US" sz="1100" dirty="0"/>
              <a:t>쿠폰 사용 결정</a:t>
            </a:r>
            <a:r>
              <a:rPr lang="en-US" altLang="ko-KR" sz="1100" dirty="0"/>
              <a:t>)</a:t>
            </a:r>
          </a:p>
        </p:txBody>
      </p:sp>
      <p:sp>
        <p:nvSpPr>
          <p:cNvPr id="25" name="사각형: 둥근 모서리 24">
            <a:extLst>
              <a:ext uri="{FF2B5EF4-FFF2-40B4-BE49-F238E27FC236}">
                <a16:creationId xmlns="" xmlns:a16="http://schemas.microsoft.com/office/drawing/2014/main" id="{E008970E-631D-4CAE-A411-19FB332C709F}"/>
              </a:ext>
            </a:extLst>
          </p:cNvPr>
          <p:cNvSpPr/>
          <p:nvPr/>
        </p:nvSpPr>
        <p:spPr>
          <a:xfrm>
            <a:off x="4398919" y="4537731"/>
            <a:ext cx="3174704" cy="319117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결제 방법</a:t>
            </a:r>
            <a:endParaRPr lang="en-US" altLang="ko-KR" sz="1100" dirty="0"/>
          </a:p>
        </p:txBody>
      </p:sp>
      <p:cxnSp>
        <p:nvCxnSpPr>
          <p:cNvPr id="26" name="직선 연결선 25">
            <a:extLst>
              <a:ext uri="{FF2B5EF4-FFF2-40B4-BE49-F238E27FC236}">
                <a16:creationId xmlns="" xmlns:a16="http://schemas.microsoft.com/office/drawing/2014/main" id="{01F346F8-ABAE-47B1-BB01-FE387716BBA5}"/>
              </a:ext>
            </a:extLst>
          </p:cNvPr>
          <p:cNvCxnSpPr>
            <a:cxnSpLocks/>
          </p:cNvCxnSpPr>
          <p:nvPr/>
        </p:nvCxnSpPr>
        <p:spPr>
          <a:xfrm flipH="1">
            <a:off x="1799122" y="1346338"/>
            <a:ext cx="7593873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사각형: 둥근 모서리 26">
            <a:extLst>
              <a:ext uri="{FF2B5EF4-FFF2-40B4-BE49-F238E27FC236}">
                <a16:creationId xmlns="" xmlns:a16="http://schemas.microsoft.com/office/drawing/2014/main" id="{EF41ED51-3862-4C33-B36E-E44CE2F06001}"/>
              </a:ext>
            </a:extLst>
          </p:cNvPr>
          <p:cNvSpPr/>
          <p:nvPr/>
        </p:nvSpPr>
        <p:spPr>
          <a:xfrm>
            <a:off x="4675966" y="915042"/>
            <a:ext cx="803358" cy="304729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비회원</a:t>
            </a:r>
          </a:p>
        </p:txBody>
      </p:sp>
      <p:sp>
        <p:nvSpPr>
          <p:cNvPr id="28" name="사각형: 둥근 모서리 27">
            <a:extLst>
              <a:ext uri="{FF2B5EF4-FFF2-40B4-BE49-F238E27FC236}">
                <a16:creationId xmlns="" xmlns:a16="http://schemas.microsoft.com/office/drawing/2014/main" id="{692267C1-597F-46C4-BD00-5D9E40649D5F}"/>
              </a:ext>
            </a:extLst>
          </p:cNvPr>
          <p:cNvSpPr/>
          <p:nvPr/>
        </p:nvSpPr>
        <p:spPr>
          <a:xfrm>
            <a:off x="5760377" y="915042"/>
            <a:ext cx="803358" cy="30472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개인회원</a:t>
            </a:r>
          </a:p>
        </p:txBody>
      </p:sp>
      <p:sp>
        <p:nvSpPr>
          <p:cNvPr id="29" name="사각형: 둥근 모서리 28">
            <a:extLst>
              <a:ext uri="{FF2B5EF4-FFF2-40B4-BE49-F238E27FC236}">
                <a16:creationId xmlns="" xmlns:a16="http://schemas.microsoft.com/office/drawing/2014/main" id="{F0859D1A-8C65-4E39-B0F7-E10E0A233D57}"/>
              </a:ext>
            </a:extLst>
          </p:cNvPr>
          <p:cNvSpPr/>
          <p:nvPr/>
        </p:nvSpPr>
        <p:spPr>
          <a:xfrm>
            <a:off x="6844788" y="915042"/>
            <a:ext cx="902936" cy="30472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전문가</a:t>
            </a:r>
          </a:p>
        </p:txBody>
      </p:sp>
      <p:sp>
        <p:nvSpPr>
          <p:cNvPr id="30" name="사각형: 둥근 모서리 29">
            <a:extLst>
              <a:ext uri="{FF2B5EF4-FFF2-40B4-BE49-F238E27FC236}">
                <a16:creationId xmlns="" xmlns:a16="http://schemas.microsoft.com/office/drawing/2014/main" id="{86014A03-60C9-41A9-A2DD-ED2EBE0AD9C0}"/>
              </a:ext>
            </a:extLst>
          </p:cNvPr>
          <p:cNvSpPr/>
          <p:nvPr/>
        </p:nvSpPr>
        <p:spPr>
          <a:xfrm>
            <a:off x="8028777" y="915042"/>
            <a:ext cx="902936" cy="304729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관리자</a:t>
            </a:r>
          </a:p>
        </p:txBody>
      </p:sp>
      <p:sp>
        <p:nvSpPr>
          <p:cNvPr id="31" name="사각형: 둥근 모서리 30">
            <a:extLst>
              <a:ext uri="{FF2B5EF4-FFF2-40B4-BE49-F238E27FC236}">
                <a16:creationId xmlns="" xmlns:a16="http://schemas.microsoft.com/office/drawing/2014/main" id="{D5F9D293-8E28-4829-8B3B-1A027C02AB8D}"/>
              </a:ext>
            </a:extLst>
          </p:cNvPr>
          <p:cNvSpPr/>
          <p:nvPr/>
        </p:nvSpPr>
        <p:spPr>
          <a:xfrm>
            <a:off x="3219831" y="792486"/>
            <a:ext cx="1175082" cy="427286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주문하기</a:t>
            </a:r>
          </a:p>
        </p:txBody>
      </p:sp>
      <p:sp>
        <p:nvSpPr>
          <p:cNvPr id="32" name="사각형: 둥근 모서리 31">
            <a:extLst>
              <a:ext uri="{FF2B5EF4-FFF2-40B4-BE49-F238E27FC236}">
                <a16:creationId xmlns="" xmlns:a16="http://schemas.microsoft.com/office/drawing/2014/main" id="{5614EE55-C096-4B0A-9AE1-C7EF52175B9C}"/>
              </a:ext>
            </a:extLst>
          </p:cNvPr>
          <p:cNvSpPr/>
          <p:nvPr/>
        </p:nvSpPr>
        <p:spPr>
          <a:xfrm>
            <a:off x="1854367" y="792486"/>
            <a:ext cx="1175082" cy="427286"/>
          </a:xfrm>
          <a:prstGeom prst="round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로그인</a:t>
            </a:r>
          </a:p>
        </p:txBody>
      </p:sp>
      <p:sp>
        <p:nvSpPr>
          <p:cNvPr id="33" name="사각형: 둥근 모서리 32">
            <a:extLst>
              <a:ext uri="{FF2B5EF4-FFF2-40B4-BE49-F238E27FC236}">
                <a16:creationId xmlns="" xmlns:a16="http://schemas.microsoft.com/office/drawing/2014/main" id="{BB3C9A6C-0950-4B07-A67E-2B5FF7778EF7}"/>
              </a:ext>
            </a:extLst>
          </p:cNvPr>
          <p:cNvSpPr/>
          <p:nvPr/>
        </p:nvSpPr>
        <p:spPr>
          <a:xfrm>
            <a:off x="6042005" y="2625563"/>
            <a:ext cx="1531618" cy="319117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서비스 요약 설명</a:t>
            </a:r>
            <a:endParaRPr lang="en-US" altLang="ko-KR" sz="1100" dirty="0"/>
          </a:p>
        </p:txBody>
      </p:sp>
      <p:sp>
        <p:nvSpPr>
          <p:cNvPr id="46" name="사각형: 둥근 모서리 45">
            <a:extLst>
              <a:ext uri="{FF2B5EF4-FFF2-40B4-BE49-F238E27FC236}">
                <a16:creationId xmlns="" xmlns:a16="http://schemas.microsoft.com/office/drawing/2014/main" id="{F657B9D9-8AF3-47F6-9170-6E0F96496E33}"/>
              </a:ext>
            </a:extLst>
          </p:cNvPr>
          <p:cNvSpPr/>
          <p:nvPr/>
        </p:nvSpPr>
        <p:spPr>
          <a:xfrm>
            <a:off x="4398919" y="5015771"/>
            <a:ext cx="3174704" cy="319117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결제 요청</a:t>
            </a:r>
            <a:endParaRPr lang="en-US" altLang="ko-KR" sz="1100" dirty="0"/>
          </a:p>
        </p:txBody>
      </p:sp>
      <p:sp>
        <p:nvSpPr>
          <p:cNvPr id="47" name="화살표: 오각형 46">
            <a:extLst>
              <a:ext uri="{FF2B5EF4-FFF2-40B4-BE49-F238E27FC236}">
                <a16:creationId xmlns="" xmlns:a16="http://schemas.microsoft.com/office/drawing/2014/main" id="{90D170EC-EBCE-4805-82F4-FF951AAA339F}"/>
              </a:ext>
            </a:extLst>
          </p:cNvPr>
          <p:cNvSpPr/>
          <p:nvPr/>
        </p:nvSpPr>
        <p:spPr>
          <a:xfrm>
            <a:off x="3360989" y="6061956"/>
            <a:ext cx="803358" cy="304729"/>
          </a:xfrm>
          <a:prstGeom prst="homePlate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footer</a:t>
            </a:r>
            <a:endParaRPr lang="ko-KR" altLang="en-US" sz="1200" dirty="0"/>
          </a:p>
        </p:txBody>
      </p:sp>
      <p:cxnSp>
        <p:nvCxnSpPr>
          <p:cNvPr id="48" name="직선 연결선 47">
            <a:extLst>
              <a:ext uri="{FF2B5EF4-FFF2-40B4-BE49-F238E27FC236}">
                <a16:creationId xmlns="" xmlns:a16="http://schemas.microsoft.com/office/drawing/2014/main" id="{DD1ED62A-8659-4B40-AA20-C0D6D084C1BC}"/>
              </a:ext>
            </a:extLst>
          </p:cNvPr>
          <p:cNvCxnSpPr>
            <a:cxnSpLocks/>
          </p:cNvCxnSpPr>
          <p:nvPr/>
        </p:nvCxnSpPr>
        <p:spPr>
          <a:xfrm flipH="1">
            <a:off x="3261315" y="5904097"/>
            <a:ext cx="613168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사각형: 둥근 모서리 48">
            <a:extLst>
              <a:ext uri="{FF2B5EF4-FFF2-40B4-BE49-F238E27FC236}">
                <a16:creationId xmlns="" xmlns:a16="http://schemas.microsoft.com/office/drawing/2014/main" id="{B7869B80-9CA4-4F41-9F2F-692B282BFF3D}"/>
              </a:ext>
            </a:extLst>
          </p:cNvPr>
          <p:cNvSpPr/>
          <p:nvPr/>
        </p:nvSpPr>
        <p:spPr>
          <a:xfrm>
            <a:off x="4398919" y="6060042"/>
            <a:ext cx="4994076" cy="304729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메인 화면 </a:t>
            </a:r>
            <a:r>
              <a:rPr lang="en-US" altLang="ko-KR" sz="1100" dirty="0"/>
              <a:t>footer</a:t>
            </a:r>
            <a:r>
              <a:rPr lang="ko-KR" altLang="en-US" sz="1100" dirty="0"/>
              <a:t>와 동일</a:t>
            </a:r>
          </a:p>
        </p:txBody>
      </p:sp>
      <p:sp>
        <p:nvSpPr>
          <p:cNvPr id="50" name="사각형: 둥근 모서리 49">
            <a:extLst>
              <a:ext uri="{FF2B5EF4-FFF2-40B4-BE49-F238E27FC236}">
                <a16:creationId xmlns="" xmlns:a16="http://schemas.microsoft.com/office/drawing/2014/main" id="{7C48747D-C528-45B0-B339-92363BFA7C9A}"/>
              </a:ext>
            </a:extLst>
          </p:cNvPr>
          <p:cNvSpPr/>
          <p:nvPr/>
        </p:nvSpPr>
        <p:spPr>
          <a:xfrm>
            <a:off x="8028777" y="5024010"/>
            <a:ext cx="1293449" cy="31087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결제 </a:t>
            </a:r>
            <a:r>
              <a:rPr lang="en-US" altLang="ko-KR" sz="1100" dirty="0"/>
              <a:t>API </a:t>
            </a:r>
            <a:r>
              <a:rPr lang="ko-KR" altLang="en-US" sz="1100" dirty="0"/>
              <a:t>연동</a:t>
            </a:r>
            <a:endParaRPr lang="en-US" altLang="ko-KR" sz="1100" dirty="0"/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="" xmlns:a16="http://schemas.microsoft.com/office/drawing/2014/main" id="{392CE3D1-7324-4E65-9FFD-8A615C544632}"/>
              </a:ext>
            </a:extLst>
          </p:cNvPr>
          <p:cNvCxnSpPr>
            <a:stCxn id="46" idx="3"/>
            <a:endCxn id="50" idx="1"/>
          </p:cNvCxnSpPr>
          <p:nvPr/>
        </p:nvCxnSpPr>
        <p:spPr>
          <a:xfrm>
            <a:off x="7573623" y="5175330"/>
            <a:ext cx="455154" cy="41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="" xmlns:a16="http://schemas.microsoft.com/office/drawing/2014/main" id="{E15EF33A-8CF3-4D0B-952C-83A63AB1BFD9}"/>
              </a:ext>
            </a:extLst>
          </p:cNvPr>
          <p:cNvSpPr txBox="1"/>
          <p:nvPr/>
        </p:nvSpPr>
        <p:spPr>
          <a:xfrm>
            <a:off x="9850849" y="915042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C00000"/>
                </a:solidFill>
              </a:rPr>
              <a:t>구현 기능</a:t>
            </a:r>
            <a:endParaRPr lang="en-US" altLang="ko-KR" b="1" dirty="0">
              <a:solidFill>
                <a:srgbClr val="C00000"/>
              </a:solidFill>
            </a:endParaRPr>
          </a:p>
        </p:txBody>
      </p:sp>
      <p:cxnSp>
        <p:nvCxnSpPr>
          <p:cNvPr id="53" name="직선 연결선 52">
            <a:extLst>
              <a:ext uri="{FF2B5EF4-FFF2-40B4-BE49-F238E27FC236}">
                <a16:creationId xmlns="" xmlns:a16="http://schemas.microsoft.com/office/drawing/2014/main" id="{35059A59-D695-43C2-84F9-CDDADD8E7BE1}"/>
              </a:ext>
            </a:extLst>
          </p:cNvPr>
          <p:cNvCxnSpPr/>
          <p:nvPr/>
        </p:nvCxnSpPr>
        <p:spPr>
          <a:xfrm>
            <a:off x="9762565" y="915042"/>
            <a:ext cx="0" cy="5417648"/>
          </a:xfrm>
          <a:prstGeom prst="line">
            <a:avLst/>
          </a:prstGeom>
          <a:ln w="25400" cmpd="dbl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="" xmlns:a16="http://schemas.microsoft.com/office/drawing/2014/main" id="{9A188509-1A85-403D-B6BB-B9628294A362}"/>
              </a:ext>
            </a:extLst>
          </p:cNvPr>
          <p:cNvSpPr txBox="1"/>
          <p:nvPr/>
        </p:nvSpPr>
        <p:spPr>
          <a:xfrm>
            <a:off x="10018127" y="1401460"/>
            <a:ext cx="1617751" cy="14416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접근 제한</a:t>
            </a:r>
            <a:r>
              <a:rPr lang="en-US" altLang="ko-KR" sz="1200" dirty="0"/>
              <a:t>(</a:t>
            </a:r>
            <a:r>
              <a:rPr lang="ko-KR" altLang="en-US" sz="1200" dirty="0"/>
              <a:t>세션 기준</a:t>
            </a:r>
            <a:r>
              <a:rPr lang="en-US" altLang="ko-KR" sz="1200" dirty="0"/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이미지 게시판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다중 선택 옵션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쿠폰 적용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결제 </a:t>
            </a:r>
            <a:r>
              <a:rPr lang="en-US" altLang="ko-KR" sz="1200" dirty="0"/>
              <a:t>API </a:t>
            </a:r>
            <a:r>
              <a:rPr lang="ko-KR" altLang="en-US" sz="1200" dirty="0"/>
              <a:t>연동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3228245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8" name="표 87">
            <a:extLst>
              <a:ext uri="{FF2B5EF4-FFF2-40B4-BE49-F238E27FC236}">
                <a16:creationId xmlns="" xmlns:a16="http://schemas.microsoft.com/office/drawing/2014/main" id="{CDC15C77-147A-40EA-BB1C-BB175FDD2E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0864954"/>
              </p:ext>
            </p:extLst>
          </p:nvPr>
        </p:nvGraphicFramePr>
        <p:xfrm>
          <a:off x="-1" y="499532"/>
          <a:ext cx="828675" cy="63584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151">
                  <a:extLst>
                    <a:ext uri="{9D8B030D-6E8A-4147-A177-3AD203B41FA5}">
                      <a16:colId xmlns="" xmlns:a16="http://schemas.microsoft.com/office/drawing/2014/main" val="1085562414"/>
                    </a:ext>
                  </a:extLst>
                </a:gridCol>
                <a:gridCol w="771524">
                  <a:extLst>
                    <a:ext uri="{9D8B030D-6E8A-4147-A177-3AD203B41FA5}">
                      <a16:colId xmlns="" xmlns:a16="http://schemas.microsoft.com/office/drawing/2014/main" val="2801271780"/>
                    </a:ext>
                  </a:extLst>
                </a:gridCol>
              </a:tblGrid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목차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998110317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프로젝트 개요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41399603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주제 선정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034079396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프로젝트 계획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9865911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B8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사이트 구성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575254258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Use Case</a:t>
                      </a: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208850021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en-US" altLang="ko-KR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+mn-lt"/>
                          <a:ea typeface="+mn-ea"/>
                          <a:cs typeface="+mn-cs"/>
                        </a:rPr>
                        <a:t>WBS,FBS</a:t>
                      </a:r>
                      <a:endParaRPr kumimoji="0" lang="ko-KR" altLang="en-US" sz="700" b="0" i="0" u="none" strike="noStrike" kern="1200" cap="none" spc="0" normalizeH="0" dirty="0">
                        <a:solidFill>
                          <a:srgbClr val="44546A">
                            <a:lumMod val="75000"/>
                          </a:srgb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673024949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DB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설계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804849840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클래스 다이어그램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889910442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스토리보드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기술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265675496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45EE962D-08DE-45E6-A14E-CD6DAC254383}"/>
              </a:ext>
            </a:extLst>
          </p:cNvPr>
          <p:cNvSpPr/>
          <p:nvPr/>
        </p:nvSpPr>
        <p:spPr>
          <a:xfrm>
            <a:off x="0" y="10869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latinLnBrk="0">
              <a:lnSpc>
                <a:spcPct val="150000"/>
              </a:lnSpc>
              <a:defRPr/>
            </a:pPr>
            <a:r>
              <a:rPr lang="ko-KR" altLang="en-US" sz="2000" b="1" kern="0" dirty="0">
                <a:solidFill>
                  <a:srgbClr val="FA3C7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사이트 </a:t>
            </a:r>
            <a:r>
              <a:rPr lang="ko-KR" altLang="en-US" sz="2000" b="1" kern="0" dirty="0" smtClean="0">
                <a:solidFill>
                  <a:srgbClr val="FA3C7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구성 </a:t>
            </a:r>
            <a:r>
              <a:rPr lang="en-US" altLang="ko-KR" sz="2000" b="1" kern="0" dirty="0" smtClean="0">
                <a:solidFill>
                  <a:srgbClr val="FA3C7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2000" b="1" kern="0" dirty="0" smtClean="0">
                <a:solidFill>
                  <a:srgbClr val="FA3C7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메뉴 구성</a:t>
            </a:r>
            <a:endParaRPr lang="ko-KR" altLang="en-US" sz="3600" kern="0" dirty="0">
              <a:solidFill>
                <a:prstClr val="black">
                  <a:lumMod val="75000"/>
                  <a:lumOff val="2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="" xmlns:a16="http://schemas.microsoft.com/office/drawing/2014/main" id="{5CA66723-1E68-4B3D-BC15-EA8051D9DD21}"/>
              </a:ext>
            </a:extLst>
          </p:cNvPr>
          <p:cNvSpPr/>
          <p:nvPr/>
        </p:nvSpPr>
        <p:spPr>
          <a:xfrm>
            <a:off x="301859" y="123348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="" xmlns:a16="http://schemas.microsoft.com/office/drawing/2014/main" id="{ADE64729-725E-4910-BEF5-BD9D2266289C}"/>
              </a:ext>
            </a:extLst>
          </p:cNvPr>
          <p:cNvSpPr/>
          <p:nvPr/>
        </p:nvSpPr>
        <p:spPr>
          <a:xfrm>
            <a:off x="301858" y="187166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="" xmlns:a16="http://schemas.microsoft.com/office/drawing/2014/main" id="{357320DD-65FD-4B0B-8A0F-2A2BF13648F6}"/>
              </a:ext>
            </a:extLst>
          </p:cNvPr>
          <p:cNvSpPr/>
          <p:nvPr/>
        </p:nvSpPr>
        <p:spPr>
          <a:xfrm>
            <a:off x="301857" y="2509837"/>
            <a:ext cx="276225" cy="276225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="" xmlns:a16="http://schemas.microsoft.com/office/drawing/2014/main" id="{82785463-B226-42C5-BFA4-3C7E43936BF9}"/>
              </a:ext>
            </a:extLst>
          </p:cNvPr>
          <p:cNvSpPr/>
          <p:nvPr/>
        </p:nvSpPr>
        <p:spPr>
          <a:xfrm>
            <a:off x="301856" y="3148012"/>
            <a:ext cx="276225" cy="276225"/>
          </a:xfrm>
          <a:prstGeom prst="ellipse">
            <a:avLst/>
          </a:prstGeom>
          <a:solidFill>
            <a:srgbClr val="FF8B8B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="" xmlns:a16="http://schemas.microsoft.com/office/drawing/2014/main" id="{B8301A7F-085E-4070-AFFC-1CC2D658C6A6}"/>
              </a:ext>
            </a:extLst>
          </p:cNvPr>
          <p:cNvSpPr/>
          <p:nvPr/>
        </p:nvSpPr>
        <p:spPr>
          <a:xfrm>
            <a:off x="301855" y="378618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="" xmlns:a16="http://schemas.microsoft.com/office/drawing/2014/main" id="{DE91D4DF-D0CE-4ED1-A2F1-D3A9250302DB}"/>
              </a:ext>
            </a:extLst>
          </p:cNvPr>
          <p:cNvSpPr/>
          <p:nvPr/>
        </p:nvSpPr>
        <p:spPr>
          <a:xfrm>
            <a:off x="301854" y="442436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="" xmlns:a16="http://schemas.microsoft.com/office/drawing/2014/main" id="{4D4D8A87-21E6-4250-B3D6-5F4B965C1092}"/>
              </a:ext>
            </a:extLst>
          </p:cNvPr>
          <p:cNvSpPr/>
          <p:nvPr/>
        </p:nvSpPr>
        <p:spPr>
          <a:xfrm>
            <a:off x="301853" y="506253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="" xmlns:a16="http://schemas.microsoft.com/office/drawing/2014/main" id="{3C005B5D-F7F1-46CE-936F-1B87B6039B45}"/>
              </a:ext>
            </a:extLst>
          </p:cNvPr>
          <p:cNvSpPr/>
          <p:nvPr/>
        </p:nvSpPr>
        <p:spPr>
          <a:xfrm>
            <a:off x="301852" y="570071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3" name="타원 42">
            <a:extLst>
              <a:ext uri="{FF2B5EF4-FFF2-40B4-BE49-F238E27FC236}">
                <a16:creationId xmlns="" xmlns:a16="http://schemas.microsoft.com/office/drawing/2014/main" id="{8A87E933-8B41-4D35-AF01-62E1F6E45299}"/>
              </a:ext>
            </a:extLst>
          </p:cNvPr>
          <p:cNvSpPr/>
          <p:nvPr/>
        </p:nvSpPr>
        <p:spPr>
          <a:xfrm>
            <a:off x="301851" y="633888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4" name="Freeform 36">
            <a:extLst>
              <a:ext uri="{FF2B5EF4-FFF2-40B4-BE49-F238E27FC236}">
                <a16:creationId xmlns="" xmlns:a16="http://schemas.microsoft.com/office/drawing/2014/main" id="{D87C65E8-F279-432A-8669-47ECCA34E4F6}"/>
              </a:ext>
            </a:extLst>
          </p:cNvPr>
          <p:cNvSpPr>
            <a:spLocks noEditPoints="1"/>
          </p:cNvSpPr>
          <p:nvPr/>
        </p:nvSpPr>
        <p:spPr bwMode="auto">
          <a:xfrm>
            <a:off x="389576" y="654843"/>
            <a:ext cx="95342" cy="160356"/>
          </a:xfrm>
          <a:custGeom>
            <a:avLst/>
            <a:gdLst>
              <a:gd name="T0" fmla="*/ 937 w 1926"/>
              <a:gd name="T1" fmla="*/ 3639 h 4045"/>
              <a:gd name="T2" fmla="*/ 893 w 1926"/>
              <a:gd name="T3" fmla="*/ 3665 h 4045"/>
              <a:gd name="T4" fmla="*/ 863 w 1926"/>
              <a:gd name="T5" fmla="*/ 3712 h 4045"/>
              <a:gd name="T6" fmla="*/ 851 w 1926"/>
              <a:gd name="T7" fmla="*/ 3772 h 4045"/>
              <a:gd name="T8" fmla="*/ 863 w 1926"/>
              <a:gd name="T9" fmla="*/ 3832 h 4045"/>
              <a:gd name="T10" fmla="*/ 893 w 1926"/>
              <a:gd name="T11" fmla="*/ 3878 h 4045"/>
              <a:gd name="T12" fmla="*/ 937 w 1926"/>
              <a:gd name="T13" fmla="*/ 3905 h 4045"/>
              <a:gd name="T14" fmla="*/ 988 w 1926"/>
              <a:gd name="T15" fmla="*/ 3905 h 4045"/>
              <a:gd name="T16" fmla="*/ 1033 w 1926"/>
              <a:gd name="T17" fmla="*/ 3878 h 4045"/>
              <a:gd name="T18" fmla="*/ 1064 w 1926"/>
              <a:gd name="T19" fmla="*/ 3832 h 4045"/>
              <a:gd name="T20" fmla="*/ 1075 w 1926"/>
              <a:gd name="T21" fmla="*/ 3772 h 4045"/>
              <a:gd name="T22" fmla="*/ 1064 w 1926"/>
              <a:gd name="T23" fmla="*/ 3712 h 4045"/>
              <a:gd name="T24" fmla="*/ 1033 w 1926"/>
              <a:gd name="T25" fmla="*/ 3665 h 4045"/>
              <a:gd name="T26" fmla="*/ 988 w 1926"/>
              <a:gd name="T27" fmla="*/ 3639 h 4045"/>
              <a:gd name="T28" fmla="*/ 156 w 1926"/>
              <a:gd name="T29" fmla="*/ 434 h 4045"/>
              <a:gd name="T30" fmla="*/ 1770 w 1926"/>
              <a:gd name="T31" fmla="*/ 3540 h 4045"/>
              <a:gd name="T32" fmla="*/ 156 w 1926"/>
              <a:gd name="T33" fmla="*/ 434 h 4045"/>
              <a:gd name="T34" fmla="*/ 716 w 1926"/>
              <a:gd name="T35" fmla="*/ 200 h 4045"/>
              <a:gd name="T36" fmla="*/ 701 w 1926"/>
              <a:gd name="T37" fmla="*/ 217 h 4045"/>
              <a:gd name="T38" fmla="*/ 701 w 1926"/>
              <a:gd name="T39" fmla="*/ 243 h 4045"/>
              <a:gd name="T40" fmla="*/ 716 w 1926"/>
              <a:gd name="T41" fmla="*/ 260 h 4045"/>
              <a:gd name="T42" fmla="*/ 1199 w 1926"/>
              <a:gd name="T43" fmla="*/ 262 h 4045"/>
              <a:gd name="T44" fmla="*/ 1218 w 1926"/>
              <a:gd name="T45" fmla="*/ 254 h 4045"/>
              <a:gd name="T46" fmla="*/ 1226 w 1926"/>
              <a:gd name="T47" fmla="*/ 230 h 4045"/>
              <a:gd name="T48" fmla="*/ 1218 w 1926"/>
              <a:gd name="T49" fmla="*/ 207 h 4045"/>
              <a:gd name="T50" fmla="*/ 1199 w 1926"/>
              <a:gd name="T51" fmla="*/ 197 h 4045"/>
              <a:gd name="T52" fmla="*/ 224 w 1926"/>
              <a:gd name="T53" fmla="*/ 0 h 4045"/>
              <a:gd name="T54" fmla="*/ 1738 w 1926"/>
              <a:gd name="T55" fmla="*/ 4 h 4045"/>
              <a:gd name="T56" fmla="*/ 1805 w 1926"/>
              <a:gd name="T57" fmla="*/ 31 h 4045"/>
              <a:gd name="T58" fmla="*/ 1860 w 1926"/>
              <a:gd name="T59" fmla="*/ 81 h 4045"/>
              <a:gd name="T60" fmla="*/ 1900 w 1926"/>
              <a:gd name="T61" fmla="*/ 148 h 4045"/>
              <a:gd name="T62" fmla="*/ 1923 w 1926"/>
              <a:gd name="T63" fmla="*/ 229 h 4045"/>
              <a:gd name="T64" fmla="*/ 1926 w 1926"/>
              <a:gd name="T65" fmla="*/ 3772 h 4045"/>
              <a:gd name="T66" fmla="*/ 1915 w 1926"/>
              <a:gd name="T67" fmla="*/ 3857 h 4045"/>
              <a:gd name="T68" fmla="*/ 1882 w 1926"/>
              <a:gd name="T69" fmla="*/ 3932 h 4045"/>
              <a:gd name="T70" fmla="*/ 1834 w 1926"/>
              <a:gd name="T71" fmla="*/ 3992 h 4045"/>
              <a:gd name="T72" fmla="*/ 1773 w 1926"/>
              <a:gd name="T73" fmla="*/ 4032 h 4045"/>
              <a:gd name="T74" fmla="*/ 1702 w 1926"/>
              <a:gd name="T75" fmla="*/ 4045 h 4045"/>
              <a:gd name="T76" fmla="*/ 188 w 1926"/>
              <a:gd name="T77" fmla="*/ 4041 h 4045"/>
              <a:gd name="T78" fmla="*/ 122 w 1926"/>
              <a:gd name="T79" fmla="*/ 4014 h 4045"/>
              <a:gd name="T80" fmla="*/ 66 w 1926"/>
              <a:gd name="T81" fmla="*/ 3964 h 4045"/>
              <a:gd name="T82" fmla="*/ 25 w 1926"/>
              <a:gd name="T83" fmla="*/ 3897 h 4045"/>
              <a:gd name="T84" fmla="*/ 3 w 1926"/>
              <a:gd name="T85" fmla="*/ 3816 h 4045"/>
              <a:gd name="T86" fmla="*/ 0 w 1926"/>
              <a:gd name="T87" fmla="*/ 273 h 4045"/>
              <a:gd name="T88" fmla="*/ 12 w 1926"/>
              <a:gd name="T89" fmla="*/ 188 h 4045"/>
              <a:gd name="T90" fmla="*/ 43 w 1926"/>
              <a:gd name="T91" fmla="*/ 113 h 4045"/>
              <a:gd name="T92" fmla="*/ 92 w 1926"/>
              <a:gd name="T93" fmla="*/ 53 h 4045"/>
              <a:gd name="T94" fmla="*/ 154 w 1926"/>
              <a:gd name="T95" fmla="*/ 13 h 4045"/>
              <a:gd name="T96" fmla="*/ 224 w 1926"/>
              <a:gd name="T97" fmla="*/ 0 h 40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926" h="4045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="" xmlns:a16="http://schemas.microsoft.com/office/drawing/2014/main" id="{5CA66723-1E68-4B3D-BC15-EA8051D9DD21}"/>
              </a:ext>
            </a:extLst>
          </p:cNvPr>
          <p:cNvSpPr/>
          <p:nvPr/>
        </p:nvSpPr>
        <p:spPr>
          <a:xfrm>
            <a:off x="314213" y="64446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="" xmlns:a16="http://schemas.microsoft.com/office/drawing/2014/main" id="{EE00D85E-B034-4C6B-9BA8-BF562EE9DF11}"/>
              </a:ext>
            </a:extLst>
          </p:cNvPr>
          <p:cNvSpPr/>
          <p:nvPr/>
        </p:nvSpPr>
        <p:spPr>
          <a:xfrm>
            <a:off x="6852573" y="1483395"/>
            <a:ext cx="1175082" cy="304729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마이페이지</a:t>
            </a:r>
          </a:p>
        </p:txBody>
      </p:sp>
      <p:sp>
        <p:nvSpPr>
          <p:cNvPr id="16" name="사각형: 둥근 모서리 15">
            <a:extLst>
              <a:ext uri="{FF2B5EF4-FFF2-40B4-BE49-F238E27FC236}">
                <a16:creationId xmlns="" xmlns:a16="http://schemas.microsoft.com/office/drawing/2014/main" id="{2F6865C8-3240-4841-AF7E-6A326BA9631D}"/>
              </a:ext>
            </a:extLst>
          </p:cNvPr>
          <p:cNvSpPr/>
          <p:nvPr/>
        </p:nvSpPr>
        <p:spPr>
          <a:xfrm>
            <a:off x="8223358" y="1483395"/>
            <a:ext cx="1175082" cy="304729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로그아웃</a:t>
            </a:r>
          </a:p>
        </p:txBody>
      </p:sp>
      <p:sp>
        <p:nvSpPr>
          <p:cNvPr id="17" name="사각형: 둥근 모서리 16">
            <a:extLst>
              <a:ext uri="{FF2B5EF4-FFF2-40B4-BE49-F238E27FC236}">
                <a16:creationId xmlns="" xmlns:a16="http://schemas.microsoft.com/office/drawing/2014/main" id="{25CDA374-E3D6-43B7-B0E9-0A52F91A3537}"/>
              </a:ext>
            </a:extLst>
          </p:cNvPr>
          <p:cNvSpPr/>
          <p:nvPr/>
        </p:nvSpPr>
        <p:spPr>
          <a:xfrm>
            <a:off x="5492981" y="1483395"/>
            <a:ext cx="1175082" cy="304729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검색</a:t>
            </a:r>
          </a:p>
        </p:txBody>
      </p:sp>
      <p:sp>
        <p:nvSpPr>
          <p:cNvPr id="18" name="화살표: 오각형 17">
            <a:extLst>
              <a:ext uri="{FF2B5EF4-FFF2-40B4-BE49-F238E27FC236}">
                <a16:creationId xmlns="" xmlns:a16="http://schemas.microsoft.com/office/drawing/2014/main" id="{5421E6B2-599F-443C-B1D2-0D3DFEB8F7A8}"/>
              </a:ext>
            </a:extLst>
          </p:cNvPr>
          <p:cNvSpPr/>
          <p:nvPr/>
        </p:nvSpPr>
        <p:spPr>
          <a:xfrm>
            <a:off x="3360989" y="1483395"/>
            <a:ext cx="803358" cy="304729"/>
          </a:xfrm>
          <a:prstGeom prst="homePlate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header</a:t>
            </a:r>
            <a:endParaRPr lang="ko-KR" altLang="en-US" sz="1200" dirty="0"/>
          </a:p>
        </p:txBody>
      </p:sp>
      <p:cxnSp>
        <p:nvCxnSpPr>
          <p:cNvPr id="19" name="직선 연결선 18">
            <a:extLst>
              <a:ext uri="{FF2B5EF4-FFF2-40B4-BE49-F238E27FC236}">
                <a16:creationId xmlns="" xmlns:a16="http://schemas.microsoft.com/office/drawing/2014/main" id="{5B27B2B5-DC01-41C4-AE30-73D4B43F1E64}"/>
              </a:ext>
            </a:extLst>
          </p:cNvPr>
          <p:cNvCxnSpPr>
            <a:cxnSpLocks/>
          </p:cNvCxnSpPr>
          <p:nvPr/>
        </p:nvCxnSpPr>
        <p:spPr>
          <a:xfrm flipH="1">
            <a:off x="1799122" y="1346338"/>
            <a:ext cx="7593873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사각형: 둥근 모서리 19">
            <a:extLst>
              <a:ext uri="{FF2B5EF4-FFF2-40B4-BE49-F238E27FC236}">
                <a16:creationId xmlns="" xmlns:a16="http://schemas.microsoft.com/office/drawing/2014/main" id="{F2AAD699-02E7-4284-A50F-D3EAA7365527}"/>
              </a:ext>
            </a:extLst>
          </p:cNvPr>
          <p:cNvSpPr/>
          <p:nvPr/>
        </p:nvSpPr>
        <p:spPr>
          <a:xfrm>
            <a:off x="4675966" y="915042"/>
            <a:ext cx="803358" cy="304729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비회원</a:t>
            </a:r>
          </a:p>
        </p:txBody>
      </p:sp>
      <p:sp>
        <p:nvSpPr>
          <p:cNvPr id="21" name="사각형: 둥근 모서리 20">
            <a:extLst>
              <a:ext uri="{FF2B5EF4-FFF2-40B4-BE49-F238E27FC236}">
                <a16:creationId xmlns="" xmlns:a16="http://schemas.microsoft.com/office/drawing/2014/main" id="{3F50591C-72AB-41D0-AACA-3977F395FE27}"/>
              </a:ext>
            </a:extLst>
          </p:cNvPr>
          <p:cNvSpPr/>
          <p:nvPr/>
        </p:nvSpPr>
        <p:spPr>
          <a:xfrm>
            <a:off x="5760377" y="915042"/>
            <a:ext cx="803358" cy="30472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개인회원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="" xmlns:a16="http://schemas.microsoft.com/office/drawing/2014/main" id="{F1B004B8-EC7F-4E84-887B-F418D0C51693}"/>
              </a:ext>
            </a:extLst>
          </p:cNvPr>
          <p:cNvSpPr/>
          <p:nvPr/>
        </p:nvSpPr>
        <p:spPr>
          <a:xfrm>
            <a:off x="6844788" y="915042"/>
            <a:ext cx="902936" cy="304729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전문가</a:t>
            </a:r>
          </a:p>
        </p:txBody>
      </p:sp>
      <p:sp>
        <p:nvSpPr>
          <p:cNvPr id="23" name="사각형: 둥근 모서리 22">
            <a:extLst>
              <a:ext uri="{FF2B5EF4-FFF2-40B4-BE49-F238E27FC236}">
                <a16:creationId xmlns="" xmlns:a16="http://schemas.microsoft.com/office/drawing/2014/main" id="{5E020292-BB14-4B82-B9CA-6F6D2F1208AA}"/>
              </a:ext>
            </a:extLst>
          </p:cNvPr>
          <p:cNvSpPr/>
          <p:nvPr/>
        </p:nvSpPr>
        <p:spPr>
          <a:xfrm>
            <a:off x="8028777" y="915042"/>
            <a:ext cx="902936" cy="304729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관리자</a:t>
            </a:r>
          </a:p>
        </p:txBody>
      </p:sp>
      <p:sp>
        <p:nvSpPr>
          <p:cNvPr id="24" name="화살표: 오각형 23">
            <a:extLst>
              <a:ext uri="{FF2B5EF4-FFF2-40B4-BE49-F238E27FC236}">
                <a16:creationId xmlns="" xmlns:a16="http://schemas.microsoft.com/office/drawing/2014/main" id="{8D994799-DB3E-444E-990F-FFB58FF02C03}"/>
              </a:ext>
            </a:extLst>
          </p:cNvPr>
          <p:cNvSpPr/>
          <p:nvPr/>
        </p:nvSpPr>
        <p:spPr>
          <a:xfrm>
            <a:off x="4398920" y="1483395"/>
            <a:ext cx="803358" cy="304729"/>
          </a:xfrm>
          <a:prstGeom prst="homePlate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nav</a:t>
            </a:r>
            <a:endParaRPr lang="ko-KR" altLang="en-US" sz="1200" dirty="0"/>
          </a:p>
        </p:txBody>
      </p:sp>
      <p:sp>
        <p:nvSpPr>
          <p:cNvPr id="25" name="화살표: 오각형 24">
            <a:extLst>
              <a:ext uri="{FF2B5EF4-FFF2-40B4-BE49-F238E27FC236}">
                <a16:creationId xmlns="" xmlns:a16="http://schemas.microsoft.com/office/drawing/2014/main" id="{192BEC5D-A02A-49CC-AA0F-84CB36E6A7D6}"/>
              </a:ext>
            </a:extLst>
          </p:cNvPr>
          <p:cNvSpPr/>
          <p:nvPr/>
        </p:nvSpPr>
        <p:spPr>
          <a:xfrm>
            <a:off x="3360989" y="6061956"/>
            <a:ext cx="803358" cy="304729"/>
          </a:xfrm>
          <a:prstGeom prst="homePlate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footer</a:t>
            </a:r>
            <a:endParaRPr lang="ko-KR" altLang="en-US" sz="1200" dirty="0"/>
          </a:p>
        </p:txBody>
      </p:sp>
      <p:cxnSp>
        <p:nvCxnSpPr>
          <p:cNvPr id="26" name="직선 연결선 25">
            <a:extLst>
              <a:ext uri="{FF2B5EF4-FFF2-40B4-BE49-F238E27FC236}">
                <a16:creationId xmlns="" xmlns:a16="http://schemas.microsoft.com/office/drawing/2014/main" id="{E3DD497B-34A6-4D76-9F4F-F7B4E384A190}"/>
              </a:ext>
            </a:extLst>
          </p:cNvPr>
          <p:cNvCxnSpPr>
            <a:cxnSpLocks/>
          </p:cNvCxnSpPr>
          <p:nvPr/>
        </p:nvCxnSpPr>
        <p:spPr>
          <a:xfrm flipH="1">
            <a:off x="3261315" y="5904097"/>
            <a:ext cx="613168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사각형: 둥근 모서리 26">
            <a:extLst>
              <a:ext uri="{FF2B5EF4-FFF2-40B4-BE49-F238E27FC236}">
                <a16:creationId xmlns="" xmlns:a16="http://schemas.microsoft.com/office/drawing/2014/main" id="{6ED4DA8C-09ED-4B26-819D-E7B61F378A14}"/>
              </a:ext>
            </a:extLst>
          </p:cNvPr>
          <p:cNvSpPr/>
          <p:nvPr/>
        </p:nvSpPr>
        <p:spPr>
          <a:xfrm>
            <a:off x="4398919" y="6060042"/>
            <a:ext cx="4994076" cy="304729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메인 화면 </a:t>
            </a:r>
            <a:r>
              <a:rPr lang="en-US" altLang="ko-KR" sz="1100" dirty="0"/>
              <a:t>footer</a:t>
            </a:r>
            <a:r>
              <a:rPr lang="ko-KR" altLang="en-US" sz="1100" dirty="0"/>
              <a:t>와 동일</a:t>
            </a:r>
          </a:p>
        </p:txBody>
      </p:sp>
      <p:sp>
        <p:nvSpPr>
          <p:cNvPr id="28" name="사각형: 둥근 모서리 27">
            <a:extLst>
              <a:ext uri="{FF2B5EF4-FFF2-40B4-BE49-F238E27FC236}">
                <a16:creationId xmlns="" xmlns:a16="http://schemas.microsoft.com/office/drawing/2014/main" id="{ADA1003B-04FC-46A8-A241-B7C128AC959E}"/>
              </a:ext>
            </a:extLst>
          </p:cNvPr>
          <p:cNvSpPr/>
          <p:nvPr/>
        </p:nvSpPr>
        <p:spPr>
          <a:xfrm>
            <a:off x="3219831" y="792486"/>
            <a:ext cx="1175082" cy="427286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마이페이지</a:t>
            </a:r>
          </a:p>
        </p:txBody>
      </p:sp>
      <p:sp>
        <p:nvSpPr>
          <p:cNvPr id="29" name="사각형: 둥근 모서리 28">
            <a:extLst>
              <a:ext uri="{FF2B5EF4-FFF2-40B4-BE49-F238E27FC236}">
                <a16:creationId xmlns="" xmlns:a16="http://schemas.microsoft.com/office/drawing/2014/main" id="{3D1E3912-FEF0-46C1-969F-9F0F8F0B272B}"/>
              </a:ext>
            </a:extLst>
          </p:cNvPr>
          <p:cNvSpPr/>
          <p:nvPr/>
        </p:nvSpPr>
        <p:spPr>
          <a:xfrm>
            <a:off x="1854367" y="792486"/>
            <a:ext cx="1175082" cy="427286"/>
          </a:xfrm>
          <a:prstGeom prst="round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로그인</a:t>
            </a:r>
          </a:p>
        </p:txBody>
      </p:sp>
      <p:sp>
        <p:nvSpPr>
          <p:cNvPr id="30" name="사각형: 둥근 모서리 29">
            <a:extLst>
              <a:ext uri="{FF2B5EF4-FFF2-40B4-BE49-F238E27FC236}">
                <a16:creationId xmlns="" xmlns:a16="http://schemas.microsoft.com/office/drawing/2014/main" id="{FC51C542-5AC1-4EE3-AA84-D4ED91561A3B}"/>
              </a:ext>
            </a:extLst>
          </p:cNvPr>
          <p:cNvSpPr/>
          <p:nvPr/>
        </p:nvSpPr>
        <p:spPr>
          <a:xfrm>
            <a:off x="5492981" y="2031055"/>
            <a:ext cx="1175082" cy="304729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판매관리</a:t>
            </a:r>
          </a:p>
        </p:txBody>
      </p:sp>
      <p:sp>
        <p:nvSpPr>
          <p:cNvPr id="31" name="사각형: 둥근 모서리 30">
            <a:extLst>
              <a:ext uri="{FF2B5EF4-FFF2-40B4-BE49-F238E27FC236}">
                <a16:creationId xmlns="" xmlns:a16="http://schemas.microsoft.com/office/drawing/2014/main" id="{858D30DF-5FC7-4028-9258-AD39F62717D1}"/>
              </a:ext>
            </a:extLst>
          </p:cNvPr>
          <p:cNvSpPr/>
          <p:nvPr/>
        </p:nvSpPr>
        <p:spPr>
          <a:xfrm>
            <a:off x="6852573" y="2031055"/>
            <a:ext cx="1175082" cy="304729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메시지</a:t>
            </a:r>
          </a:p>
        </p:txBody>
      </p:sp>
      <p:sp>
        <p:nvSpPr>
          <p:cNvPr id="32" name="사각형: 둥근 모서리 31">
            <a:extLst>
              <a:ext uri="{FF2B5EF4-FFF2-40B4-BE49-F238E27FC236}">
                <a16:creationId xmlns="" xmlns:a16="http://schemas.microsoft.com/office/drawing/2014/main" id="{4501A2D3-48E2-46D2-986D-876C7A8027E9}"/>
              </a:ext>
            </a:extLst>
          </p:cNvPr>
          <p:cNvSpPr/>
          <p:nvPr/>
        </p:nvSpPr>
        <p:spPr>
          <a:xfrm>
            <a:off x="8223358" y="2031055"/>
            <a:ext cx="1175082" cy="304729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계정설정</a:t>
            </a:r>
          </a:p>
        </p:txBody>
      </p:sp>
      <p:sp>
        <p:nvSpPr>
          <p:cNvPr id="33" name="사각형: 둥근 모서리 32">
            <a:extLst>
              <a:ext uri="{FF2B5EF4-FFF2-40B4-BE49-F238E27FC236}">
                <a16:creationId xmlns="" xmlns:a16="http://schemas.microsoft.com/office/drawing/2014/main" id="{548D67AC-1A4D-4048-ADC6-F21CBCBF4275}"/>
              </a:ext>
            </a:extLst>
          </p:cNvPr>
          <p:cNvSpPr/>
          <p:nvPr/>
        </p:nvSpPr>
        <p:spPr>
          <a:xfrm>
            <a:off x="4122196" y="2031055"/>
            <a:ext cx="1175082" cy="304729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구매관리</a:t>
            </a:r>
          </a:p>
        </p:txBody>
      </p:sp>
      <p:sp>
        <p:nvSpPr>
          <p:cNvPr id="46" name="사각형: 둥근 모서리 45">
            <a:extLst>
              <a:ext uri="{FF2B5EF4-FFF2-40B4-BE49-F238E27FC236}">
                <a16:creationId xmlns="" xmlns:a16="http://schemas.microsoft.com/office/drawing/2014/main" id="{836D914D-C28A-4487-B53F-60CA2462B113}"/>
              </a:ext>
            </a:extLst>
          </p:cNvPr>
          <p:cNvSpPr/>
          <p:nvPr/>
        </p:nvSpPr>
        <p:spPr>
          <a:xfrm>
            <a:off x="4122196" y="2485432"/>
            <a:ext cx="1175082" cy="304729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구매 이력</a:t>
            </a:r>
          </a:p>
        </p:txBody>
      </p:sp>
      <p:sp>
        <p:nvSpPr>
          <p:cNvPr id="47" name="사각형: 둥근 모서리 46">
            <a:extLst>
              <a:ext uri="{FF2B5EF4-FFF2-40B4-BE49-F238E27FC236}">
                <a16:creationId xmlns="" xmlns:a16="http://schemas.microsoft.com/office/drawing/2014/main" id="{8E2BB79D-B4EC-41DF-BBF1-D59BCBBF0108}"/>
              </a:ext>
            </a:extLst>
          </p:cNvPr>
          <p:cNvSpPr/>
          <p:nvPr/>
        </p:nvSpPr>
        <p:spPr>
          <a:xfrm>
            <a:off x="4122196" y="2939809"/>
            <a:ext cx="1175082" cy="304729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결제 이력</a:t>
            </a:r>
          </a:p>
        </p:txBody>
      </p:sp>
      <p:sp>
        <p:nvSpPr>
          <p:cNvPr id="48" name="사각형: 둥근 모서리 47">
            <a:extLst>
              <a:ext uri="{FF2B5EF4-FFF2-40B4-BE49-F238E27FC236}">
                <a16:creationId xmlns="" xmlns:a16="http://schemas.microsoft.com/office/drawing/2014/main" id="{DF918386-1D10-433E-883B-50AADF77D6BE}"/>
              </a:ext>
            </a:extLst>
          </p:cNvPr>
          <p:cNvSpPr/>
          <p:nvPr/>
        </p:nvSpPr>
        <p:spPr>
          <a:xfrm>
            <a:off x="4122196" y="3394186"/>
            <a:ext cx="1175082" cy="304729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쿠폰</a:t>
            </a:r>
          </a:p>
        </p:txBody>
      </p:sp>
      <p:cxnSp>
        <p:nvCxnSpPr>
          <p:cNvPr id="49" name="직선 연결선 48">
            <a:extLst>
              <a:ext uri="{FF2B5EF4-FFF2-40B4-BE49-F238E27FC236}">
                <a16:creationId xmlns="" xmlns:a16="http://schemas.microsoft.com/office/drawing/2014/main" id="{2B95A0B1-0311-4D2C-A6CD-0EC9B708F70A}"/>
              </a:ext>
            </a:extLst>
          </p:cNvPr>
          <p:cNvCxnSpPr>
            <a:stCxn id="33" idx="2"/>
            <a:endCxn id="46" idx="0"/>
          </p:cNvCxnSpPr>
          <p:nvPr/>
        </p:nvCxnSpPr>
        <p:spPr>
          <a:xfrm>
            <a:off x="4709737" y="2335784"/>
            <a:ext cx="0" cy="1496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>
            <a:extLst>
              <a:ext uri="{FF2B5EF4-FFF2-40B4-BE49-F238E27FC236}">
                <a16:creationId xmlns="" xmlns:a16="http://schemas.microsoft.com/office/drawing/2014/main" id="{A2C6EBC8-EF8A-4E42-8AD1-8C7461F7EE09}"/>
              </a:ext>
            </a:extLst>
          </p:cNvPr>
          <p:cNvCxnSpPr>
            <a:stCxn id="46" idx="2"/>
            <a:endCxn id="47" idx="0"/>
          </p:cNvCxnSpPr>
          <p:nvPr/>
        </p:nvCxnSpPr>
        <p:spPr>
          <a:xfrm>
            <a:off x="4709737" y="2790161"/>
            <a:ext cx="0" cy="1496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>
            <a:extLst>
              <a:ext uri="{FF2B5EF4-FFF2-40B4-BE49-F238E27FC236}">
                <a16:creationId xmlns="" xmlns:a16="http://schemas.microsoft.com/office/drawing/2014/main" id="{80738C57-0EFB-4174-8BFC-3F7680BE95F4}"/>
              </a:ext>
            </a:extLst>
          </p:cNvPr>
          <p:cNvCxnSpPr>
            <a:stCxn id="47" idx="2"/>
            <a:endCxn id="48" idx="0"/>
          </p:cNvCxnSpPr>
          <p:nvPr/>
        </p:nvCxnSpPr>
        <p:spPr>
          <a:xfrm>
            <a:off x="4709737" y="3244538"/>
            <a:ext cx="0" cy="1496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사각형: 둥근 모서리 51">
            <a:extLst>
              <a:ext uri="{FF2B5EF4-FFF2-40B4-BE49-F238E27FC236}">
                <a16:creationId xmlns="" xmlns:a16="http://schemas.microsoft.com/office/drawing/2014/main" id="{6BDB870D-A337-4A53-A14B-509189779249}"/>
              </a:ext>
            </a:extLst>
          </p:cNvPr>
          <p:cNvSpPr/>
          <p:nvPr/>
        </p:nvSpPr>
        <p:spPr>
          <a:xfrm>
            <a:off x="5492981" y="2485432"/>
            <a:ext cx="1175082" cy="304729"/>
          </a:xfrm>
          <a:prstGeom prst="roundRect">
            <a:avLst/>
          </a:prstGeom>
          <a:pattFill prst="wdUpDiag">
            <a:fgClr>
              <a:schemeClr val="accent3"/>
            </a:fgClr>
            <a:bgClr>
              <a:schemeClr val="bg1"/>
            </a:bgClr>
          </a:pattFill>
          <a:ln>
            <a:solidFill>
              <a:schemeClr val="accent1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판매 이력</a:t>
            </a:r>
          </a:p>
        </p:txBody>
      </p:sp>
      <p:sp>
        <p:nvSpPr>
          <p:cNvPr id="53" name="사각형: 둥근 모서리 52">
            <a:extLst>
              <a:ext uri="{FF2B5EF4-FFF2-40B4-BE49-F238E27FC236}">
                <a16:creationId xmlns="" xmlns:a16="http://schemas.microsoft.com/office/drawing/2014/main" id="{625829D4-8DE6-4C63-863E-B1AD8F72124E}"/>
              </a:ext>
            </a:extLst>
          </p:cNvPr>
          <p:cNvSpPr/>
          <p:nvPr/>
        </p:nvSpPr>
        <p:spPr>
          <a:xfrm>
            <a:off x="5492981" y="2939809"/>
            <a:ext cx="1175082" cy="304729"/>
          </a:xfrm>
          <a:prstGeom prst="roundRect">
            <a:avLst/>
          </a:prstGeom>
          <a:pattFill prst="wdUpDiag">
            <a:fgClr>
              <a:schemeClr val="accent3"/>
            </a:fgClr>
            <a:bgClr>
              <a:schemeClr val="bg1"/>
            </a:bgClr>
          </a:pattFill>
          <a:ln>
            <a:solidFill>
              <a:schemeClr val="accent1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나의 서비스</a:t>
            </a:r>
          </a:p>
        </p:txBody>
      </p:sp>
      <p:sp>
        <p:nvSpPr>
          <p:cNvPr id="54" name="사각형: 둥근 모서리 53">
            <a:extLst>
              <a:ext uri="{FF2B5EF4-FFF2-40B4-BE49-F238E27FC236}">
                <a16:creationId xmlns="" xmlns:a16="http://schemas.microsoft.com/office/drawing/2014/main" id="{CE1FF15D-91F1-4F51-9D76-75AB2BFCBD5F}"/>
              </a:ext>
            </a:extLst>
          </p:cNvPr>
          <p:cNvSpPr/>
          <p:nvPr/>
        </p:nvSpPr>
        <p:spPr>
          <a:xfrm>
            <a:off x="5492981" y="3394186"/>
            <a:ext cx="1175082" cy="304729"/>
          </a:xfrm>
          <a:prstGeom prst="roundRect">
            <a:avLst/>
          </a:prstGeom>
          <a:pattFill prst="wdUpDiag">
            <a:fgClr>
              <a:schemeClr val="accent3"/>
            </a:fgClr>
            <a:bgClr>
              <a:schemeClr val="bg1"/>
            </a:bgClr>
          </a:pattFill>
          <a:ln>
            <a:solidFill>
              <a:schemeClr val="accent1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수익 관리</a:t>
            </a:r>
          </a:p>
        </p:txBody>
      </p:sp>
      <p:sp>
        <p:nvSpPr>
          <p:cNvPr id="55" name="사각형: 둥근 모서리 54">
            <a:extLst>
              <a:ext uri="{FF2B5EF4-FFF2-40B4-BE49-F238E27FC236}">
                <a16:creationId xmlns="" xmlns:a16="http://schemas.microsoft.com/office/drawing/2014/main" id="{5611D27E-0B01-44CE-9E95-8F5D9975136B}"/>
              </a:ext>
            </a:extLst>
          </p:cNvPr>
          <p:cNvSpPr/>
          <p:nvPr/>
        </p:nvSpPr>
        <p:spPr>
          <a:xfrm>
            <a:off x="5492981" y="3837542"/>
            <a:ext cx="1175082" cy="304729"/>
          </a:xfrm>
          <a:prstGeom prst="roundRect">
            <a:avLst/>
          </a:prstGeom>
          <a:pattFill prst="wdUpDiag">
            <a:fgClr>
              <a:schemeClr val="accent3"/>
            </a:fgClr>
            <a:bgClr>
              <a:schemeClr val="bg1"/>
            </a:bgClr>
          </a:pattFill>
          <a:ln>
            <a:solidFill>
              <a:schemeClr val="accent1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광고 신청</a:t>
            </a:r>
          </a:p>
        </p:txBody>
      </p:sp>
      <p:cxnSp>
        <p:nvCxnSpPr>
          <p:cNvPr id="56" name="직선 연결선 55">
            <a:extLst>
              <a:ext uri="{FF2B5EF4-FFF2-40B4-BE49-F238E27FC236}">
                <a16:creationId xmlns="" xmlns:a16="http://schemas.microsoft.com/office/drawing/2014/main" id="{034E4DA5-DE69-44AD-BFFD-4F472D52A447}"/>
              </a:ext>
            </a:extLst>
          </p:cNvPr>
          <p:cNvCxnSpPr>
            <a:stCxn id="30" idx="2"/>
            <a:endCxn id="52" idx="0"/>
          </p:cNvCxnSpPr>
          <p:nvPr/>
        </p:nvCxnSpPr>
        <p:spPr>
          <a:xfrm>
            <a:off x="6080522" y="2335784"/>
            <a:ext cx="0" cy="149648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cxnSp>
      <p:cxnSp>
        <p:nvCxnSpPr>
          <p:cNvPr id="57" name="직선 연결선 56">
            <a:extLst>
              <a:ext uri="{FF2B5EF4-FFF2-40B4-BE49-F238E27FC236}">
                <a16:creationId xmlns="" xmlns:a16="http://schemas.microsoft.com/office/drawing/2014/main" id="{B7847272-1530-4BF2-A092-C13286FB0672}"/>
              </a:ext>
            </a:extLst>
          </p:cNvPr>
          <p:cNvCxnSpPr>
            <a:stCxn id="52" idx="2"/>
            <a:endCxn id="53" idx="0"/>
          </p:cNvCxnSpPr>
          <p:nvPr/>
        </p:nvCxnSpPr>
        <p:spPr>
          <a:xfrm>
            <a:off x="6080522" y="2790161"/>
            <a:ext cx="0" cy="149648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cxnSp>
      <p:cxnSp>
        <p:nvCxnSpPr>
          <p:cNvPr id="58" name="직선 연결선 57">
            <a:extLst>
              <a:ext uri="{FF2B5EF4-FFF2-40B4-BE49-F238E27FC236}">
                <a16:creationId xmlns="" xmlns:a16="http://schemas.microsoft.com/office/drawing/2014/main" id="{979C87AB-A385-4E20-8D26-427E48189886}"/>
              </a:ext>
            </a:extLst>
          </p:cNvPr>
          <p:cNvCxnSpPr>
            <a:stCxn id="53" idx="2"/>
            <a:endCxn id="54" idx="0"/>
          </p:cNvCxnSpPr>
          <p:nvPr/>
        </p:nvCxnSpPr>
        <p:spPr>
          <a:xfrm>
            <a:off x="6080522" y="3244538"/>
            <a:ext cx="0" cy="149648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cxnSp>
      <p:cxnSp>
        <p:nvCxnSpPr>
          <p:cNvPr id="59" name="직선 연결선 58">
            <a:extLst>
              <a:ext uri="{FF2B5EF4-FFF2-40B4-BE49-F238E27FC236}">
                <a16:creationId xmlns="" xmlns:a16="http://schemas.microsoft.com/office/drawing/2014/main" id="{1FC30D29-3C0B-429F-98E4-5BEA193D15FE}"/>
              </a:ext>
            </a:extLst>
          </p:cNvPr>
          <p:cNvCxnSpPr>
            <a:stCxn id="54" idx="2"/>
            <a:endCxn id="55" idx="0"/>
          </p:cNvCxnSpPr>
          <p:nvPr/>
        </p:nvCxnSpPr>
        <p:spPr>
          <a:xfrm>
            <a:off x="6080522" y="3698915"/>
            <a:ext cx="0" cy="138627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cxnSp>
      <p:sp>
        <p:nvSpPr>
          <p:cNvPr id="60" name="사각형: 둥근 모서리 59">
            <a:extLst>
              <a:ext uri="{FF2B5EF4-FFF2-40B4-BE49-F238E27FC236}">
                <a16:creationId xmlns="" xmlns:a16="http://schemas.microsoft.com/office/drawing/2014/main" id="{78BFA8D5-B550-4417-A70D-5432FEE4F4B8}"/>
              </a:ext>
            </a:extLst>
          </p:cNvPr>
          <p:cNvSpPr/>
          <p:nvPr/>
        </p:nvSpPr>
        <p:spPr>
          <a:xfrm>
            <a:off x="6852573" y="2485432"/>
            <a:ext cx="1175082" cy="304729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문의 메시지</a:t>
            </a:r>
          </a:p>
        </p:txBody>
      </p:sp>
      <p:sp>
        <p:nvSpPr>
          <p:cNvPr id="61" name="사각형: 둥근 모서리 60">
            <a:extLst>
              <a:ext uri="{FF2B5EF4-FFF2-40B4-BE49-F238E27FC236}">
                <a16:creationId xmlns="" xmlns:a16="http://schemas.microsoft.com/office/drawing/2014/main" id="{F9420823-2DA2-415D-880B-AB7546346F76}"/>
              </a:ext>
            </a:extLst>
          </p:cNvPr>
          <p:cNvSpPr/>
          <p:nvPr/>
        </p:nvSpPr>
        <p:spPr>
          <a:xfrm>
            <a:off x="6852573" y="2939809"/>
            <a:ext cx="1175082" cy="304729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거래 알림</a:t>
            </a:r>
          </a:p>
        </p:txBody>
      </p:sp>
      <p:cxnSp>
        <p:nvCxnSpPr>
          <p:cNvPr id="62" name="직선 연결선 61">
            <a:extLst>
              <a:ext uri="{FF2B5EF4-FFF2-40B4-BE49-F238E27FC236}">
                <a16:creationId xmlns="" xmlns:a16="http://schemas.microsoft.com/office/drawing/2014/main" id="{6705608E-50B9-465F-BC4E-1220190A8E93}"/>
              </a:ext>
            </a:extLst>
          </p:cNvPr>
          <p:cNvCxnSpPr>
            <a:stCxn id="31" idx="2"/>
            <a:endCxn id="60" idx="0"/>
          </p:cNvCxnSpPr>
          <p:nvPr/>
        </p:nvCxnSpPr>
        <p:spPr>
          <a:xfrm>
            <a:off x="7440114" y="2335784"/>
            <a:ext cx="0" cy="1496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>
            <a:extLst>
              <a:ext uri="{FF2B5EF4-FFF2-40B4-BE49-F238E27FC236}">
                <a16:creationId xmlns="" xmlns:a16="http://schemas.microsoft.com/office/drawing/2014/main" id="{F0E530A0-4BCD-440A-8B6B-AF8DA3FBC905}"/>
              </a:ext>
            </a:extLst>
          </p:cNvPr>
          <p:cNvCxnSpPr>
            <a:stCxn id="60" idx="2"/>
            <a:endCxn id="61" idx="0"/>
          </p:cNvCxnSpPr>
          <p:nvPr/>
        </p:nvCxnSpPr>
        <p:spPr>
          <a:xfrm>
            <a:off x="7440114" y="2790161"/>
            <a:ext cx="0" cy="1496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사각형: 둥근 모서리 63">
            <a:extLst>
              <a:ext uri="{FF2B5EF4-FFF2-40B4-BE49-F238E27FC236}">
                <a16:creationId xmlns="" xmlns:a16="http://schemas.microsoft.com/office/drawing/2014/main" id="{82FC2AE5-FD21-42E6-9CBD-5783EB65EEB4}"/>
              </a:ext>
            </a:extLst>
          </p:cNvPr>
          <p:cNvSpPr/>
          <p:nvPr/>
        </p:nvSpPr>
        <p:spPr>
          <a:xfrm>
            <a:off x="8223358" y="2485432"/>
            <a:ext cx="1175082" cy="304729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나의 정보</a:t>
            </a:r>
          </a:p>
        </p:txBody>
      </p:sp>
      <p:sp>
        <p:nvSpPr>
          <p:cNvPr id="65" name="사각형: 둥근 모서리 64">
            <a:extLst>
              <a:ext uri="{FF2B5EF4-FFF2-40B4-BE49-F238E27FC236}">
                <a16:creationId xmlns="" xmlns:a16="http://schemas.microsoft.com/office/drawing/2014/main" id="{226F33AE-A7C5-40E6-B406-6BE7718EE563}"/>
              </a:ext>
            </a:extLst>
          </p:cNvPr>
          <p:cNvSpPr/>
          <p:nvPr/>
        </p:nvSpPr>
        <p:spPr>
          <a:xfrm>
            <a:off x="8223358" y="2939809"/>
            <a:ext cx="1175082" cy="304729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비밀번호 변경</a:t>
            </a:r>
          </a:p>
        </p:txBody>
      </p:sp>
      <p:sp>
        <p:nvSpPr>
          <p:cNvPr id="66" name="사각형: 둥근 모서리 65">
            <a:extLst>
              <a:ext uri="{FF2B5EF4-FFF2-40B4-BE49-F238E27FC236}">
                <a16:creationId xmlns="" xmlns:a16="http://schemas.microsoft.com/office/drawing/2014/main" id="{85FC22BF-EF2D-45E0-8D40-5E23B5F02892}"/>
              </a:ext>
            </a:extLst>
          </p:cNvPr>
          <p:cNvSpPr/>
          <p:nvPr/>
        </p:nvSpPr>
        <p:spPr>
          <a:xfrm>
            <a:off x="8223358" y="3394186"/>
            <a:ext cx="1175082" cy="304729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회원탈퇴</a:t>
            </a:r>
          </a:p>
        </p:txBody>
      </p:sp>
      <p:sp>
        <p:nvSpPr>
          <p:cNvPr id="67" name="사각형: 둥근 모서리 66">
            <a:extLst>
              <a:ext uri="{FF2B5EF4-FFF2-40B4-BE49-F238E27FC236}">
                <a16:creationId xmlns="" xmlns:a16="http://schemas.microsoft.com/office/drawing/2014/main" id="{B5772CAB-F590-4816-8051-4EAE2B88D74B}"/>
              </a:ext>
            </a:extLst>
          </p:cNvPr>
          <p:cNvSpPr/>
          <p:nvPr/>
        </p:nvSpPr>
        <p:spPr>
          <a:xfrm>
            <a:off x="8223358" y="3837542"/>
            <a:ext cx="1175082" cy="304729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전문가 신청</a:t>
            </a:r>
          </a:p>
        </p:txBody>
      </p:sp>
      <p:cxnSp>
        <p:nvCxnSpPr>
          <p:cNvPr id="68" name="직선 연결선 67">
            <a:extLst>
              <a:ext uri="{FF2B5EF4-FFF2-40B4-BE49-F238E27FC236}">
                <a16:creationId xmlns="" xmlns:a16="http://schemas.microsoft.com/office/drawing/2014/main" id="{F99F8924-1510-4354-857F-BF977F98367E}"/>
              </a:ext>
            </a:extLst>
          </p:cNvPr>
          <p:cNvCxnSpPr>
            <a:stCxn id="64" idx="2"/>
            <a:endCxn id="65" idx="0"/>
          </p:cNvCxnSpPr>
          <p:nvPr/>
        </p:nvCxnSpPr>
        <p:spPr>
          <a:xfrm>
            <a:off x="8810899" y="2790161"/>
            <a:ext cx="0" cy="1496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8">
            <a:extLst>
              <a:ext uri="{FF2B5EF4-FFF2-40B4-BE49-F238E27FC236}">
                <a16:creationId xmlns="" xmlns:a16="http://schemas.microsoft.com/office/drawing/2014/main" id="{63D4A4B2-D68B-44C4-8743-A4B969560592}"/>
              </a:ext>
            </a:extLst>
          </p:cNvPr>
          <p:cNvCxnSpPr>
            <a:stCxn id="65" idx="2"/>
            <a:endCxn id="66" idx="0"/>
          </p:cNvCxnSpPr>
          <p:nvPr/>
        </p:nvCxnSpPr>
        <p:spPr>
          <a:xfrm>
            <a:off x="8810899" y="3244538"/>
            <a:ext cx="0" cy="1496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 69">
            <a:extLst>
              <a:ext uri="{FF2B5EF4-FFF2-40B4-BE49-F238E27FC236}">
                <a16:creationId xmlns="" xmlns:a16="http://schemas.microsoft.com/office/drawing/2014/main" id="{BAC700F4-1E40-4A3A-90B4-91A9519C14F5}"/>
              </a:ext>
            </a:extLst>
          </p:cNvPr>
          <p:cNvCxnSpPr>
            <a:stCxn id="66" idx="2"/>
            <a:endCxn id="67" idx="0"/>
          </p:cNvCxnSpPr>
          <p:nvPr/>
        </p:nvCxnSpPr>
        <p:spPr>
          <a:xfrm>
            <a:off x="8810899" y="3698915"/>
            <a:ext cx="0" cy="1386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>
            <a:extLst>
              <a:ext uri="{FF2B5EF4-FFF2-40B4-BE49-F238E27FC236}">
                <a16:creationId xmlns="" xmlns:a16="http://schemas.microsoft.com/office/drawing/2014/main" id="{6E81601E-7996-481B-A4E6-17D9C5DA097E}"/>
              </a:ext>
            </a:extLst>
          </p:cNvPr>
          <p:cNvCxnSpPr>
            <a:stCxn id="32" idx="2"/>
            <a:endCxn id="64" idx="0"/>
          </p:cNvCxnSpPr>
          <p:nvPr/>
        </p:nvCxnSpPr>
        <p:spPr>
          <a:xfrm>
            <a:off x="8810899" y="2335784"/>
            <a:ext cx="0" cy="1496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="" xmlns:a16="http://schemas.microsoft.com/office/drawing/2014/main" id="{03DEEC1D-C0F6-4494-8C79-A34B1B403A2F}"/>
              </a:ext>
            </a:extLst>
          </p:cNvPr>
          <p:cNvCxnSpPr>
            <a:cxnSpLocks/>
            <a:stCxn id="55" idx="3"/>
            <a:endCxn id="67" idx="1"/>
          </p:cNvCxnSpPr>
          <p:nvPr/>
        </p:nvCxnSpPr>
        <p:spPr>
          <a:xfrm>
            <a:off x="6668063" y="3989907"/>
            <a:ext cx="155529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사각형: 둥근 모서리 72">
            <a:extLst>
              <a:ext uri="{FF2B5EF4-FFF2-40B4-BE49-F238E27FC236}">
                <a16:creationId xmlns="" xmlns:a16="http://schemas.microsoft.com/office/drawing/2014/main" id="{2D3D8E7E-BF30-4E6A-8204-383869C3093D}"/>
              </a:ext>
            </a:extLst>
          </p:cNvPr>
          <p:cNvSpPr/>
          <p:nvPr/>
        </p:nvSpPr>
        <p:spPr>
          <a:xfrm>
            <a:off x="6852573" y="3391470"/>
            <a:ext cx="1175082" cy="304729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자료실</a:t>
            </a:r>
          </a:p>
        </p:txBody>
      </p:sp>
      <p:cxnSp>
        <p:nvCxnSpPr>
          <p:cNvPr id="74" name="직선 연결선 73">
            <a:extLst>
              <a:ext uri="{FF2B5EF4-FFF2-40B4-BE49-F238E27FC236}">
                <a16:creationId xmlns="" xmlns:a16="http://schemas.microsoft.com/office/drawing/2014/main" id="{30B28F75-B23D-4C03-932E-5C5C13D66054}"/>
              </a:ext>
            </a:extLst>
          </p:cNvPr>
          <p:cNvCxnSpPr>
            <a:stCxn id="61" idx="2"/>
            <a:endCxn id="73" idx="0"/>
          </p:cNvCxnSpPr>
          <p:nvPr/>
        </p:nvCxnSpPr>
        <p:spPr>
          <a:xfrm>
            <a:off x="7440114" y="3244538"/>
            <a:ext cx="0" cy="1469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사각형: 둥근 모서리 74">
            <a:extLst>
              <a:ext uri="{FF2B5EF4-FFF2-40B4-BE49-F238E27FC236}">
                <a16:creationId xmlns="" xmlns:a16="http://schemas.microsoft.com/office/drawing/2014/main" id="{1BE6CBF8-C742-422C-82B9-07963C4916F0}"/>
              </a:ext>
            </a:extLst>
          </p:cNvPr>
          <p:cNvSpPr/>
          <p:nvPr/>
        </p:nvSpPr>
        <p:spPr>
          <a:xfrm>
            <a:off x="4122196" y="3825786"/>
            <a:ext cx="1175082" cy="304729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즐겨찾기</a:t>
            </a:r>
          </a:p>
        </p:txBody>
      </p:sp>
      <p:cxnSp>
        <p:nvCxnSpPr>
          <p:cNvPr id="76" name="직선 연결선 75">
            <a:extLst>
              <a:ext uri="{FF2B5EF4-FFF2-40B4-BE49-F238E27FC236}">
                <a16:creationId xmlns="" xmlns:a16="http://schemas.microsoft.com/office/drawing/2014/main" id="{92A3CA91-551B-4ACE-B4B8-574F4B907037}"/>
              </a:ext>
            </a:extLst>
          </p:cNvPr>
          <p:cNvCxnSpPr>
            <a:stCxn id="48" idx="2"/>
            <a:endCxn id="75" idx="0"/>
          </p:cNvCxnSpPr>
          <p:nvPr/>
        </p:nvCxnSpPr>
        <p:spPr>
          <a:xfrm>
            <a:off x="4709737" y="3698915"/>
            <a:ext cx="0" cy="1268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사각형: 둥근 모서리 76">
            <a:extLst>
              <a:ext uri="{FF2B5EF4-FFF2-40B4-BE49-F238E27FC236}">
                <a16:creationId xmlns="" xmlns:a16="http://schemas.microsoft.com/office/drawing/2014/main" id="{6A24EE8C-F2BF-4B61-9BFB-89ACEAE5EAB0}"/>
              </a:ext>
            </a:extLst>
          </p:cNvPr>
          <p:cNvSpPr/>
          <p:nvPr/>
        </p:nvSpPr>
        <p:spPr>
          <a:xfrm>
            <a:off x="5492981" y="4976635"/>
            <a:ext cx="3900014" cy="304729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주문현황판</a:t>
            </a:r>
          </a:p>
        </p:txBody>
      </p:sp>
      <p:sp>
        <p:nvSpPr>
          <p:cNvPr id="78" name="화살표: 오각형 77">
            <a:extLst>
              <a:ext uri="{FF2B5EF4-FFF2-40B4-BE49-F238E27FC236}">
                <a16:creationId xmlns="" xmlns:a16="http://schemas.microsoft.com/office/drawing/2014/main" id="{28CED9B7-C8FE-472D-87D2-BBC6FAC180BC}"/>
              </a:ext>
            </a:extLst>
          </p:cNvPr>
          <p:cNvSpPr/>
          <p:nvPr/>
        </p:nvSpPr>
        <p:spPr>
          <a:xfrm>
            <a:off x="3360989" y="4977382"/>
            <a:ext cx="803358" cy="304729"/>
          </a:xfrm>
          <a:prstGeom prst="homePlate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body</a:t>
            </a:r>
            <a:endParaRPr lang="ko-KR" altLang="en-US" sz="1200" dirty="0"/>
          </a:p>
        </p:txBody>
      </p:sp>
      <p:sp>
        <p:nvSpPr>
          <p:cNvPr id="79" name="화살표: 오각형 78">
            <a:extLst>
              <a:ext uri="{FF2B5EF4-FFF2-40B4-BE49-F238E27FC236}">
                <a16:creationId xmlns="" xmlns:a16="http://schemas.microsoft.com/office/drawing/2014/main" id="{F75D30E5-034B-48A8-8075-9A1390D9A366}"/>
              </a:ext>
            </a:extLst>
          </p:cNvPr>
          <p:cNvSpPr/>
          <p:nvPr/>
        </p:nvSpPr>
        <p:spPr>
          <a:xfrm>
            <a:off x="4398920" y="4976636"/>
            <a:ext cx="803358" cy="304729"/>
          </a:xfrm>
          <a:prstGeom prst="homePlate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section</a:t>
            </a:r>
            <a:endParaRPr lang="ko-KR" altLang="en-US" sz="1200" dirty="0"/>
          </a:p>
        </p:txBody>
      </p:sp>
      <p:cxnSp>
        <p:nvCxnSpPr>
          <p:cNvPr id="80" name="직선 연결선 79">
            <a:extLst>
              <a:ext uri="{FF2B5EF4-FFF2-40B4-BE49-F238E27FC236}">
                <a16:creationId xmlns="" xmlns:a16="http://schemas.microsoft.com/office/drawing/2014/main" id="{B352B33D-E476-464D-AEFF-32EFF4B25120}"/>
              </a:ext>
            </a:extLst>
          </p:cNvPr>
          <p:cNvCxnSpPr>
            <a:cxnSpLocks/>
          </p:cNvCxnSpPr>
          <p:nvPr/>
        </p:nvCxnSpPr>
        <p:spPr>
          <a:xfrm flipH="1">
            <a:off x="3261315" y="4849764"/>
            <a:ext cx="613168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연결선 80">
            <a:extLst>
              <a:ext uri="{FF2B5EF4-FFF2-40B4-BE49-F238E27FC236}">
                <a16:creationId xmlns="" xmlns:a16="http://schemas.microsoft.com/office/drawing/2014/main" id="{E7BAAD92-8674-4BA8-BBFF-7E196CFF185D}"/>
              </a:ext>
            </a:extLst>
          </p:cNvPr>
          <p:cNvCxnSpPr>
            <a:cxnSpLocks/>
            <a:stCxn id="55" idx="2"/>
            <a:endCxn id="82" idx="0"/>
          </p:cNvCxnSpPr>
          <p:nvPr/>
        </p:nvCxnSpPr>
        <p:spPr>
          <a:xfrm>
            <a:off x="6080522" y="4142271"/>
            <a:ext cx="0" cy="1523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사각형: 둥근 모서리 81">
            <a:extLst>
              <a:ext uri="{FF2B5EF4-FFF2-40B4-BE49-F238E27FC236}">
                <a16:creationId xmlns="" xmlns:a16="http://schemas.microsoft.com/office/drawing/2014/main" id="{FA5A09E9-653D-4E80-8A18-9EB749DAD264}"/>
              </a:ext>
            </a:extLst>
          </p:cNvPr>
          <p:cNvSpPr/>
          <p:nvPr/>
        </p:nvSpPr>
        <p:spPr>
          <a:xfrm>
            <a:off x="5492981" y="4294636"/>
            <a:ext cx="1175082" cy="304729"/>
          </a:xfrm>
          <a:prstGeom prst="roundRect">
            <a:avLst/>
          </a:prstGeom>
          <a:pattFill prst="wdUpDiag">
            <a:fgClr>
              <a:schemeClr val="accent3"/>
            </a:fgClr>
            <a:bgClr>
              <a:schemeClr val="bg1"/>
            </a:bgClr>
          </a:pattFill>
          <a:ln>
            <a:solidFill>
              <a:schemeClr val="accent1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일정 관리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="" xmlns:a16="http://schemas.microsoft.com/office/drawing/2014/main" id="{A63C2951-EA4A-4BB4-835E-677E1C8D7DFC}"/>
              </a:ext>
            </a:extLst>
          </p:cNvPr>
          <p:cNvSpPr txBox="1"/>
          <p:nvPr/>
        </p:nvSpPr>
        <p:spPr>
          <a:xfrm>
            <a:off x="9850849" y="915042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C00000"/>
                </a:solidFill>
              </a:rPr>
              <a:t>구현 기능</a:t>
            </a:r>
            <a:endParaRPr lang="en-US" altLang="ko-KR" b="1" dirty="0">
              <a:solidFill>
                <a:srgbClr val="C00000"/>
              </a:solidFill>
            </a:endParaRPr>
          </a:p>
        </p:txBody>
      </p:sp>
      <p:cxnSp>
        <p:nvCxnSpPr>
          <p:cNvPr id="84" name="직선 연결선 83">
            <a:extLst>
              <a:ext uri="{FF2B5EF4-FFF2-40B4-BE49-F238E27FC236}">
                <a16:creationId xmlns="" xmlns:a16="http://schemas.microsoft.com/office/drawing/2014/main" id="{3DC32C9B-6C0A-46D5-AE4B-5AB651A1F410}"/>
              </a:ext>
            </a:extLst>
          </p:cNvPr>
          <p:cNvCxnSpPr/>
          <p:nvPr/>
        </p:nvCxnSpPr>
        <p:spPr>
          <a:xfrm>
            <a:off x="9762565" y="915042"/>
            <a:ext cx="0" cy="5417648"/>
          </a:xfrm>
          <a:prstGeom prst="line">
            <a:avLst/>
          </a:prstGeom>
          <a:ln w="25400" cmpd="dbl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="" xmlns:a16="http://schemas.microsoft.com/office/drawing/2014/main" id="{F08BC0D6-5D35-40AE-8915-F0EF10E58E0F}"/>
              </a:ext>
            </a:extLst>
          </p:cNvPr>
          <p:cNvSpPr txBox="1"/>
          <p:nvPr/>
        </p:nvSpPr>
        <p:spPr>
          <a:xfrm>
            <a:off x="10018127" y="1401460"/>
            <a:ext cx="1617751" cy="2549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로그아웃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접근 제한</a:t>
            </a:r>
            <a:r>
              <a:rPr lang="en-US" altLang="ko-KR" sz="1200" dirty="0"/>
              <a:t>(</a:t>
            </a:r>
            <a:r>
              <a:rPr lang="ko-KR" altLang="en-US" sz="1200" dirty="0"/>
              <a:t>세션 기준</a:t>
            </a:r>
            <a:r>
              <a:rPr lang="en-US" altLang="ko-KR" sz="1200" dirty="0"/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다중 검색 기능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게시판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쿠폰 연동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즐겨찾기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메시지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알림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자료실</a:t>
            </a:r>
            <a:endParaRPr lang="en-US" altLang="ko-KR" sz="1200" dirty="0"/>
          </a:p>
        </p:txBody>
      </p:sp>
      <p:sp>
        <p:nvSpPr>
          <p:cNvPr id="86" name="사각형: 둥근 모서리 85">
            <a:extLst>
              <a:ext uri="{FF2B5EF4-FFF2-40B4-BE49-F238E27FC236}">
                <a16:creationId xmlns="" xmlns:a16="http://schemas.microsoft.com/office/drawing/2014/main" id="{B693B1ED-5A94-4443-ABD9-E044C2C3BC91}"/>
              </a:ext>
            </a:extLst>
          </p:cNvPr>
          <p:cNvSpPr/>
          <p:nvPr/>
        </p:nvSpPr>
        <p:spPr>
          <a:xfrm>
            <a:off x="8217913" y="4297105"/>
            <a:ext cx="1175082" cy="304729"/>
          </a:xfrm>
          <a:prstGeom prst="roundRect">
            <a:avLst/>
          </a:prstGeom>
          <a:pattFill prst="wdUpDiag">
            <a:fgClr>
              <a:schemeClr val="accent3"/>
            </a:fgClr>
            <a:bgClr>
              <a:schemeClr val="bg1"/>
            </a:bgClr>
          </a:pattFill>
          <a:ln>
            <a:solidFill>
              <a:schemeClr val="accent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계좌 관리</a:t>
            </a:r>
          </a:p>
        </p:txBody>
      </p:sp>
      <p:cxnSp>
        <p:nvCxnSpPr>
          <p:cNvPr id="87" name="직선 화살표 연결선 86">
            <a:extLst>
              <a:ext uri="{FF2B5EF4-FFF2-40B4-BE49-F238E27FC236}">
                <a16:creationId xmlns="" xmlns:a16="http://schemas.microsoft.com/office/drawing/2014/main" id="{EC7563C1-5009-4AC8-A584-33F3E0B867CE}"/>
              </a:ext>
            </a:extLst>
          </p:cNvPr>
          <p:cNvCxnSpPr>
            <a:cxnSpLocks/>
            <a:endCxn id="86" idx="0"/>
          </p:cNvCxnSpPr>
          <p:nvPr/>
        </p:nvCxnSpPr>
        <p:spPr>
          <a:xfrm flipH="1">
            <a:off x="8805454" y="4142271"/>
            <a:ext cx="5445" cy="1548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5131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7" name="표 86">
            <a:extLst>
              <a:ext uri="{FF2B5EF4-FFF2-40B4-BE49-F238E27FC236}">
                <a16:creationId xmlns="" xmlns:a16="http://schemas.microsoft.com/office/drawing/2014/main" id="{CAE3BF73-92D7-4F46-B6FE-60A33BBE80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1378927"/>
              </p:ext>
            </p:extLst>
          </p:nvPr>
        </p:nvGraphicFramePr>
        <p:xfrm>
          <a:off x="-1" y="499532"/>
          <a:ext cx="828675" cy="63584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151">
                  <a:extLst>
                    <a:ext uri="{9D8B030D-6E8A-4147-A177-3AD203B41FA5}">
                      <a16:colId xmlns="" xmlns:a16="http://schemas.microsoft.com/office/drawing/2014/main" val="1085562414"/>
                    </a:ext>
                  </a:extLst>
                </a:gridCol>
                <a:gridCol w="771524">
                  <a:extLst>
                    <a:ext uri="{9D8B030D-6E8A-4147-A177-3AD203B41FA5}">
                      <a16:colId xmlns="" xmlns:a16="http://schemas.microsoft.com/office/drawing/2014/main" val="2801271780"/>
                    </a:ext>
                  </a:extLst>
                </a:gridCol>
              </a:tblGrid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목차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998110317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프로젝트 개요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41399603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주제 선정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034079396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프로젝트 계획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9865911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B8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사이트 구성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575254258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Use Case</a:t>
                      </a: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208850021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en-US" altLang="ko-KR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+mn-lt"/>
                          <a:ea typeface="+mn-ea"/>
                          <a:cs typeface="+mn-cs"/>
                        </a:rPr>
                        <a:t>WBS,FBS</a:t>
                      </a:r>
                      <a:endParaRPr kumimoji="0" lang="ko-KR" altLang="en-US" sz="700" b="0" i="0" u="none" strike="noStrike" kern="1200" cap="none" spc="0" normalizeH="0" dirty="0">
                        <a:solidFill>
                          <a:srgbClr val="44546A">
                            <a:lumMod val="75000"/>
                          </a:srgb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673024949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DB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설계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804849840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클래스 다이어그램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889910442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스토리보드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기술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265675496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45EE962D-08DE-45E6-A14E-CD6DAC254383}"/>
              </a:ext>
            </a:extLst>
          </p:cNvPr>
          <p:cNvSpPr/>
          <p:nvPr/>
        </p:nvSpPr>
        <p:spPr>
          <a:xfrm>
            <a:off x="0" y="10869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latinLnBrk="0">
              <a:lnSpc>
                <a:spcPct val="150000"/>
              </a:lnSpc>
              <a:defRPr/>
            </a:pPr>
            <a:r>
              <a:rPr lang="ko-KR" altLang="en-US" sz="2000" b="1" kern="0" dirty="0">
                <a:solidFill>
                  <a:srgbClr val="FA3C7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사이트 </a:t>
            </a:r>
            <a:r>
              <a:rPr lang="ko-KR" altLang="en-US" sz="2000" b="1" kern="0" dirty="0" smtClean="0">
                <a:solidFill>
                  <a:srgbClr val="FA3C7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구성 </a:t>
            </a:r>
            <a:r>
              <a:rPr lang="en-US" altLang="ko-KR" sz="2000" b="1" kern="0" dirty="0" smtClean="0">
                <a:solidFill>
                  <a:srgbClr val="FA3C7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2000" b="1" kern="0" dirty="0" smtClean="0">
                <a:solidFill>
                  <a:srgbClr val="FA3C7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메뉴 구성</a:t>
            </a:r>
            <a:endParaRPr lang="ko-KR" altLang="en-US" sz="3600" kern="0" dirty="0">
              <a:solidFill>
                <a:prstClr val="black">
                  <a:lumMod val="75000"/>
                  <a:lumOff val="2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="" xmlns:a16="http://schemas.microsoft.com/office/drawing/2014/main" id="{5CA66723-1E68-4B3D-BC15-EA8051D9DD21}"/>
              </a:ext>
            </a:extLst>
          </p:cNvPr>
          <p:cNvSpPr/>
          <p:nvPr/>
        </p:nvSpPr>
        <p:spPr>
          <a:xfrm>
            <a:off x="301859" y="123348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="" xmlns:a16="http://schemas.microsoft.com/office/drawing/2014/main" id="{ADE64729-725E-4910-BEF5-BD9D2266289C}"/>
              </a:ext>
            </a:extLst>
          </p:cNvPr>
          <p:cNvSpPr/>
          <p:nvPr/>
        </p:nvSpPr>
        <p:spPr>
          <a:xfrm>
            <a:off x="301858" y="187166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="" xmlns:a16="http://schemas.microsoft.com/office/drawing/2014/main" id="{357320DD-65FD-4B0B-8A0F-2A2BF13648F6}"/>
              </a:ext>
            </a:extLst>
          </p:cNvPr>
          <p:cNvSpPr/>
          <p:nvPr/>
        </p:nvSpPr>
        <p:spPr>
          <a:xfrm>
            <a:off x="301857" y="2509837"/>
            <a:ext cx="276225" cy="276225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="" xmlns:a16="http://schemas.microsoft.com/office/drawing/2014/main" id="{82785463-B226-42C5-BFA4-3C7E43936BF9}"/>
              </a:ext>
            </a:extLst>
          </p:cNvPr>
          <p:cNvSpPr/>
          <p:nvPr/>
        </p:nvSpPr>
        <p:spPr>
          <a:xfrm>
            <a:off x="301856" y="3148012"/>
            <a:ext cx="276225" cy="276225"/>
          </a:xfrm>
          <a:prstGeom prst="ellipse">
            <a:avLst/>
          </a:prstGeom>
          <a:solidFill>
            <a:srgbClr val="FF8B8B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="" xmlns:a16="http://schemas.microsoft.com/office/drawing/2014/main" id="{B8301A7F-085E-4070-AFFC-1CC2D658C6A6}"/>
              </a:ext>
            </a:extLst>
          </p:cNvPr>
          <p:cNvSpPr/>
          <p:nvPr/>
        </p:nvSpPr>
        <p:spPr>
          <a:xfrm>
            <a:off x="301855" y="378618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="" xmlns:a16="http://schemas.microsoft.com/office/drawing/2014/main" id="{DE91D4DF-D0CE-4ED1-A2F1-D3A9250302DB}"/>
              </a:ext>
            </a:extLst>
          </p:cNvPr>
          <p:cNvSpPr/>
          <p:nvPr/>
        </p:nvSpPr>
        <p:spPr>
          <a:xfrm>
            <a:off x="301854" y="442436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="" xmlns:a16="http://schemas.microsoft.com/office/drawing/2014/main" id="{4D4D8A87-21E6-4250-B3D6-5F4B965C1092}"/>
              </a:ext>
            </a:extLst>
          </p:cNvPr>
          <p:cNvSpPr/>
          <p:nvPr/>
        </p:nvSpPr>
        <p:spPr>
          <a:xfrm>
            <a:off x="301853" y="506253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="" xmlns:a16="http://schemas.microsoft.com/office/drawing/2014/main" id="{3C005B5D-F7F1-46CE-936F-1B87B6039B45}"/>
              </a:ext>
            </a:extLst>
          </p:cNvPr>
          <p:cNvSpPr/>
          <p:nvPr/>
        </p:nvSpPr>
        <p:spPr>
          <a:xfrm>
            <a:off x="301852" y="570071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3" name="타원 42">
            <a:extLst>
              <a:ext uri="{FF2B5EF4-FFF2-40B4-BE49-F238E27FC236}">
                <a16:creationId xmlns="" xmlns:a16="http://schemas.microsoft.com/office/drawing/2014/main" id="{8A87E933-8B41-4D35-AF01-62E1F6E45299}"/>
              </a:ext>
            </a:extLst>
          </p:cNvPr>
          <p:cNvSpPr/>
          <p:nvPr/>
        </p:nvSpPr>
        <p:spPr>
          <a:xfrm>
            <a:off x="301851" y="633888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4" name="Freeform 36">
            <a:extLst>
              <a:ext uri="{FF2B5EF4-FFF2-40B4-BE49-F238E27FC236}">
                <a16:creationId xmlns="" xmlns:a16="http://schemas.microsoft.com/office/drawing/2014/main" id="{D87C65E8-F279-432A-8669-47ECCA34E4F6}"/>
              </a:ext>
            </a:extLst>
          </p:cNvPr>
          <p:cNvSpPr>
            <a:spLocks noEditPoints="1"/>
          </p:cNvSpPr>
          <p:nvPr/>
        </p:nvSpPr>
        <p:spPr bwMode="auto">
          <a:xfrm>
            <a:off x="389576" y="654843"/>
            <a:ext cx="95342" cy="160356"/>
          </a:xfrm>
          <a:custGeom>
            <a:avLst/>
            <a:gdLst>
              <a:gd name="T0" fmla="*/ 937 w 1926"/>
              <a:gd name="T1" fmla="*/ 3639 h 4045"/>
              <a:gd name="T2" fmla="*/ 893 w 1926"/>
              <a:gd name="T3" fmla="*/ 3665 h 4045"/>
              <a:gd name="T4" fmla="*/ 863 w 1926"/>
              <a:gd name="T5" fmla="*/ 3712 h 4045"/>
              <a:gd name="T6" fmla="*/ 851 w 1926"/>
              <a:gd name="T7" fmla="*/ 3772 h 4045"/>
              <a:gd name="T8" fmla="*/ 863 w 1926"/>
              <a:gd name="T9" fmla="*/ 3832 h 4045"/>
              <a:gd name="T10" fmla="*/ 893 w 1926"/>
              <a:gd name="T11" fmla="*/ 3878 h 4045"/>
              <a:gd name="T12" fmla="*/ 937 w 1926"/>
              <a:gd name="T13" fmla="*/ 3905 h 4045"/>
              <a:gd name="T14" fmla="*/ 988 w 1926"/>
              <a:gd name="T15" fmla="*/ 3905 h 4045"/>
              <a:gd name="T16" fmla="*/ 1033 w 1926"/>
              <a:gd name="T17" fmla="*/ 3878 h 4045"/>
              <a:gd name="T18" fmla="*/ 1064 w 1926"/>
              <a:gd name="T19" fmla="*/ 3832 h 4045"/>
              <a:gd name="T20" fmla="*/ 1075 w 1926"/>
              <a:gd name="T21" fmla="*/ 3772 h 4045"/>
              <a:gd name="T22" fmla="*/ 1064 w 1926"/>
              <a:gd name="T23" fmla="*/ 3712 h 4045"/>
              <a:gd name="T24" fmla="*/ 1033 w 1926"/>
              <a:gd name="T25" fmla="*/ 3665 h 4045"/>
              <a:gd name="T26" fmla="*/ 988 w 1926"/>
              <a:gd name="T27" fmla="*/ 3639 h 4045"/>
              <a:gd name="T28" fmla="*/ 156 w 1926"/>
              <a:gd name="T29" fmla="*/ 434 h 4045"/>
              <a:gd name="T30" fmla="*/ 1770 w 1926"/>
              <a:gd name="T31" fmla="*/ 3540 h 4045"/>
              <a:gd name="T32" fmla="*/ 156 w 1926"/>
              <a:gd name="T33" fmla="*/ 434 h 4045"/>
              <a:gd name="T34" fmla="*/ 716 w 1926"/>
              <a:gd name="T35" fmla="*/ 200 h 4045"/>
              <a:gd name="T36" fmla="*/ 701 w 1926"/>
              <a:gd name="T37" fmla="*/ 217 h 4045"/>
              <a:gd name="T38" fmla="*/ 701 w 1926"/>
              <a:gd name="T39" fmla="*/ 243 h 4045"/>
              <a:gd name="T40" fmla="*/ 716 w 1926"/>
              <a:gd name="T41" fmla="*/ 260 h 4045"/>
              <a:gd name="T42" fmla="*/ 1199 w 1926"/>
              <a:gd name="T43" fmla="*/ 262 h 4045"/>
              <a:gd name="T44" fmla="*/ 1218 w 1926"/>
              <a:gd name="T45" fmla="*/ 254 h 4045"/>
              <a:gd name="T46" fmla="*/ 1226 w 1926"/>
              <a:gd name="T47" fmla="*/ 230 h 4045"/>
              <a:gd name="T48" fmla="*/ 1218 w 1926"/>
              <a:gd name="T49" fmla="*/ 207 h 4045"/>
              <a:gd name="T50" fmla="*/ 1199 w 1926"/>
              <a:gd name="T51" fmla="*/ 197 h 4045"/>
              <a:gd name="T52" fmla="*/ 224 w 1926"/>
              <a:gd name="T53" fmla="*/ 0 h 4045"/>
              <a:gd name="T54" fmla="*/ 1738 w 1926"/>
              <a:gd name="T55" fmla="*/ 4 h 4045"/>
              <a:gd name="T56" fmla="*/ 1805 w 1926"/>
              <a:gd name="T57" fmla="*/ 31 h 4045"/>
              <a:gd name="T58" fmla="*/ 1860 w 1926"/>
              <a:gd name="T59" fmla="*/ 81 h 4045"/>
              <a:gd name="T60" fmla="*/ 1900 w 1926"/>
              <a:gd name="T61" fmla="*/ 148 h 4045"/>
              <a:gd name="T62" fmla="*/ 1923 w 1926"/>
              <a:gd name="T63" fmla="*/ 229 h 4045"/>
              <a:gd name="T64" fmla="*/ 1926 w 1926"/>
              <a:gd name="T65" fmla="*/ 3772 h 4045"/>
              <a:gd name="T66" fmla="*/ 1915 w 1926"/>
              <a:gd name="T67" fmla="*/ 3857 h 4045"/>
              <a:gd name="T68" fmla="*/ 1882 w 1926"/>
              <a:gd name="T69" fmla="*/ 3932 h 4045"/>
              <a:gd name="T70" fmla="*/ 1834 w 1926"/>
              <a:gd name="T71" fmla="*/ 3992 h 4045"/>
              <a:gd name="T72" fmla="*/ 1773 w 1926"/>
              <a:gd name="T73" fmla="*/ 4032 h 4045"/>
              <a:gd name="T74" fmla="*/ 1702 w 1926"/>
              <a:gd name="T75" fmla="*/ 4045 h 4045"/>
              <a:gd name="T76" fmla="*/ 188 w 1926"/>
              <a:gd name="T77" fmla="*/ 4041 h 4045"/>
              <a:gd name="T78" fmla="*/ 122 w 1926"/>
              <a:gd name="T79" fmla="*/ 4014 h 4045"/>
              <a:gd name="T80" fmla="*/ 66 w 1926"/>
              <a:gd name="T81" fmla="*/ 3964 h 4045"/>
              <a:gd name="T82" fmla="*/ 25 w 1926"/>
              <a:gd name="T83" fmla="*/ 3897 h 4045"/>
              <a:gd name="T84" fmla="*/ 3 w 1926"/>
              <a:gd name="T85" fmla="*/ 3816 h 4045"/>
              <a:gd name="T86" fmla="*/ 0 w 1926"/>
              <a:gd name="T87" fmla="*/ 273 h 4045"/>
              <a:gd name="T88" fmla="*/ 12 w 1926"/>
              <a:gd name="T89" fmla="*/ 188 h 4045"/>
              <a:gd name="T90" fmla="*/ 43 w 1926"/>
              <a:gd name="T91" fmla="*/ 113 h 4045"/>
              <a:gd name="T92" fmla="*/ 92 w 1926"/>
              <a:gd name="T93" fmla="*/ 53 h 4045"/>
              <a:gd name="T94" fmla="*/ 154 w 1926"/>
              <a:gd name="T95" fmla="*/ 13 h 4045"/>
              <a:gd name="T96" fmla="*/ 224 w 1926"/>
              <a:gd name="T97" fmla="*/ 0 h 40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926" h="4045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="" xmlns:a16="http://schemas.microsoft.com/office/drawing/2014/main" id="{5CA66723-1E68-4B3D-BC15-EA8051D9DD21}"/>
              </a:ext>
            </a:extLst>
          </p:cNvPr>
          <p:cNvSpPr/>
          <p:nvPr/>
        </p:nvSpPr>
        <p:spPr>
          <a:xfrm>
            <a:off x="314213" y="64446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="" xmlns:a16="http://schemas.microsoft.com/office/drawing/2014/main" id="{1009FFE5-F877-4FDB-80D7-2A9918CEF0B3}"/>
              </a:ext>
            </a:extLst>
          </p:cNvPr>
          <p:cNvSpPr/>
          <p:nvPr/>
        </p:nvSpPr>
        <p:spPr>
          <a:xfrm>
            <a:off x="6852573" y="1483395"/>
            <a:ext cx="1175082" cy="304729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마이페이지</a:t>
            </a:r>
          </a:p>
        </p:txBody>
      </p:sp>
      <p:sp>
        <p:nvSpPr>
          <p:cNvPr id="16" name="사각형: 둥근 모서리 15">
            <a:extLst>
              <a:ext uri="{FF2B5EF4-FFF2-40B4-BE49-F238E27FC236}">
                <a16:creationId xmlns="" xmlns:a16="http://schemas.microsoft.com/office/drawing/2014/main" id="{6D184A27-34C3-4AD5-800E-A086402CD9B3}"/>
              </a:ext>
            </a:extLst>
          </p:cNvPr>
          <p:cNvSpPr/>
          <p:nvPr/>
        </p:nvSpPr>
        <p:spPr>
          <a:xfrm>
            <a:off x="8223358" y="1483395"/>
            <a:ext cx="1175082" cy="304729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로그아웃</a:t>
            </a:r>
          </a:p>
        </p:txBody>
      </p:sp>
      <p:sp>
        <p:nvSpPr>
          <p:cNvPr id="17" name="사각형: 둥근 모서리 16">
            <a:extLst>
              <a:ext uri="{FF2B5EF4-FFF2-40B4-BE49-F238E27FC236}">
                <a16:creationId xmlns="" xmlns:a16="http://schemas.microsoft.com/office/drawing/2014/main" id="{17ED4DC3-77DF-4597-8CBA-B65A1760242D}"/>
              </a:ext>
            </a:extLst>
          </p:cNvPr>
          <p:cNvSpPr/>
          <p:nvPr/>
        </p:nvSpPr>
        <p:spPr>
          <a:xfrm>
            <a:off x="5492981" y="1483395"/>
            <a:ext cx="1175082" cy="304729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검색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="" xmlns:a16="http://schemas.microsoft.com/office/drawing/2014/main" id="{5F1F1269-DFC0-4DA2-ADAA-0960E34DDDD7}"/>
              </a:ext>
            </a:extLst>
          </p:cNvPr>
          <p:cNvSpPr/>
          <p:nvPr/>
        </p:nvSpPr>
        <p:spPr>
          <a:xfrm>
            <a:off x="5492981" y="4976635"/>
            <a:ext cx="3900014" cy="304729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주문현황판</a:t>
            </a:r>
          </a:p>
        </p:txBody>
      </p:sp>
      <p:sp>
        <p:nvSpPr>
          <p:cNvPr id="19" name="화살표: 오각형 18">
            <a:extLst>
              <a:ext uri="{FF2B5EF4-FFF2-40B4-BE49-F238E27FC236}">
                <a16:creationId xmlns="" xmlns:a16="http://schemas.microsoft.com/office/drawing/2014/main" id="{7BCA6640-2166-4142-86F8-AD9B0FF428C1}"/>
              </a:ext>
            </a:extLst>
          </p:cNvPr>
          <p:cNvSpPr/>
          <p:nvPr/>
        </p:nvSpPr>
        <p:spPr>
          <a:xfrm>
            <a:off x="3360989" y="1483395"/>
            <a:ext cx="803358" cy="304729"/>
          </a:xfrm>
          <a:prstGeom prst="homePlate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header</a:t>
            </a:r>
            <a:endParaRPr lang="ko-KR" altLang="en-US" sz="1200" dirty="0"/>
          </a:p>
        </p:txBody>
      </p:sp>
      <p:sp>
        <p:nvSpPr>
          <p:cNvPr id="20" name="화살표: 오각형 19">
            <a:extLst>
              <a:ext uri="{FF2B5EF4-FFF2-40B4-BE49-F238E27FC236}">
                <a16:creationId xmlns="" xmlns:a16="http://schemas.microsoft.com/office/drawing/2014/main" id="{93EC0B00-1423-4102-AC01-CD921355BF5C}"/>
              </a:ext>
            </a:extLst>
          </p:cNvPr>
          <p:cNvSpPr/>
          <p:nvPr/>
        </p:nvSpPr>
        <p:spPr>
          <a:xfrm>
            <a:off x="3360989" y="4977382"/>
            <a:ext cx="803358" cy="304729"/>
          </a:xfrm>
          <a:prstGeom prst="homePlate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body</a:t>
            </a:r>
            <a:endParaRPr lang="ko-KR" altLang="en-US" sz="1200" dirty="0"/>
          </a:p>
        </p:txBody>
      </p:sp>
      <p:sp>
        <p:nvSpPr>
          <p:cNvPr id="21" name="화살표: 오각형 20">
            <a:extLst>
              <a:ext uri="{FF2B5EF4-FFF2-40B4-BE49-F238E27FC236}">
                <a16:creationId xmlns="" xmlns:a16="http://schemas.microsoft.com/office/drawing/2014/main" id="{A27675DB-72B2-457B-B24A-FFFE41AECC9D}"/>
              </a:ext>
            </a:extLst>
          </p:cNvPr>
          <p:cNvSpPr/>
          <p:nvPr/>
        </p:nvSpPr>
        <p:spPr>
          <a:xfrm>
            <a:off x="4398920" y="4976636"/>
            <a:ext cx="803358" cy="304729"/>
          </a:xfrm>
          <a:prstGeom prst="homePlate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section</a:t>
            </a:r>
            <a:endParaRPr lang="ko-KR" altLang="en-US" sz="1200" dirty="0"/>
          </a:p>
        </p:txBody>
      </p:sp>
      <p:cxnSp>
        <p:nvCxnSpPr>
          <p:cNvPr id="22" name="직선 연결선 21">
            <a:extLst>
              <a:ext uri="{FF2B5EF4-FFF2-40B4-BE49-F238E27FC236}">
                <a16:creationId xmlns="" xmlns:a16="http://schemas.microsoft.com/office/drawing/2014/main" id="{93EA9BD8-CCB8-4D3C-B86F-045A8E820794}"/>
              </a:ext>
            </a:extLst>
          </p:cNvPr>
          <p:cNvCxnSpPr>
            <a:cxnSpLocks/>
          </p:cNvCxnSpPr>
          <p:nvPr/>
        </p:nvCxnSpPr>
        <p:spPr>
          <a:xfrm flipH="1">
            <a:off x="1799122" y="1346338"/>
            <a:ext cx="7593873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사각형: 둥근 모서리 22">
            <a:extLst>
              <a:ext uri="{FF2B5EF4-FFF2-40B4-BE49-F238E27FC236}">
                <a16:creationId xmlns="" xmlns:a16="http://schemas.microsoft.com/office/drawing/2014/main" id="{28C2C11B-8628-4888-ABCD-BCF692A77DEC}"/>
              </a:ext>
            </a:extLst>
          </p:cNvPr>
          <p:cNvSpPr/>
          <p:nvPr/>
        </p:nvSpPr>
        <p:spPr>
          <a:xfrm>
            <a:off x="4675966" y="915042"/>
            <a:ext cx="803358" cy="304729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비회원</a:t>
            </a:r>
          </a:p>
        </p:txBody>
      </p:sp>
      <p:sp>
        <p:nvSpPr>
          <p:cNvPr id="24" name="사각형: 둥근 모서리 23">
            <a:extLst>
              <a:ext uri="{FF2B5EF4-FFF2-40B4-BE49-F238E27FC236}">
                <a16:creationId xmlns="" xmlns:a16="http://schemas.microsoft.com/office/drawing/2014/main" id="{EB02AD40-6D95-4F92-A1E6-0A297AD70090}"/>
              </a:ext>
            </a:extLst>
          </p:cNvPr>
          <p:cNvSpPr/>
          <p:nvPr/>
        </p:nvSpPr>
        <p:spPr>
          <a:xfrm>
            <a:off x="5760377" y="915042"/>
            <a:ext cx="803358" cy="304729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개인회원</a:t>
            </a:r>
          </a:p>
        </p:txBody>
      </p:sp>
      <p:sp>
        <p:nvSpPr>
          <p:cNvPr id="25" name="사각형: 둥근 모서리 24">
            <a:extLst>
              <a:ext uri="{FF2B5EF4-FFF2-40B4-BE49-F238E27FC236}">
                <a16:creationId xmlns="" xmlns:a16="http://schemas.microsoft.com/office/drawing/2014/main" id="{804F5AF3-5416-457B-9DA6-875B8629AEBC}"/>
              </a:ext>
            </a:extLst>
          </p:cNvPr>
          <p:cNvSpPr/>
          <p:nvPr/>
        </p:nvSpPr>
        <p:spPr>
          <a:xfrm>
            <a:off x="6844788" y="915042"/>
            <a:ext cx="902936" cy="30472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전문가</a:t>
            </a:r>
          </a:p>
        </p:txBody>
      </p:sp>
      <p:sp>
        <p:nvSpPr>
          <p:cNvPr id="26" name="사각형: 둥근 모서리 25">
            <a:extLst>
              <a:ext uri="{FF2B5EF4-FFF2-40B4-BE49-F238E27FC236}">
                <a16:creationId xmlns="" xmlns:a16="http://schemas.microsoft.com/office/drawing/2014/main" id="{2A1ED3F1-FE8F-407D-B87A-477BFE67E7F0}"/>
              </a:ext>
            </a:extLst>
          </p:cNvPr>
          <p:cNvSpPr/>
          <p:nvPr/>
        </p:nvSpPr>
        <p:spPr>
          <a:xfrm>
            <a:off x="8028777" y="915042"/>
            <a:ext cx="902936" cy="304729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관리자</a:t>
            </a:r>
          </a:p>
        </p:txBody>
      </p:sp>
      <p:cxnSp>
        <p:nvCxnSpPr>
          <p:cNvPr id="27" name="직선 연결선 26">
            <a:extLst>
              <a:ext uri="{FF2B5EF4-FFF2-40B4-BE49-F238E27FC236}">
                <a16:creationId xmlns="" xmlns:a16="http://schemas.microsoft.com/office/drawing/2014/main" id="{CE852D3E-1947-4769-9B45-4D3AC68D2FB4}"/>
              </a:ext>
            </a:extLst>
          </p:cNvPr>
          <p:cNvCxnSpPr>
            <a:cxnSpLocks/>
          </p:cNvCxnSpPr>
          <p:nvPr/>
        </p:nvCxnSpPr>
        <p:spPr>
          <a:xfrm flipH="1">
            <a:off x="3261315" y="4849764"/>
            <a:ext cx="613168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화살표: 오각형 27">
            <a:extLst>
              <a:ext uri="{FF2B5EF4-FFF2-40B4-BE49-F238E27FC236}">
                <a16:creationId xmlns="" xmlns:a16="http://schemas.microsoft.com/office/drawing/2014/main" id="{A9DB67B5-A8ED-45E9-8C6D-A4BB9A23CD00}"/>
              </a:ext>
            </a:extLst>
          </p:cNvPr>
          <p:cNvSpPr/>
          <p:nvPr/>
        </p:nvSpPr>
        <p:spPr>
          <a:xfrm>
            <a:off x="4398920" y="1483395"/>
            <a:ext cx="803358" cy="304729"/>
          </a:xfrm>
          <a:prstGeom prst="homePlate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nav</a:t>
            </a:r>
            <a:endParaRPr lang="ko-KR" altLang="en-US" sz="1200" dirty="0"/>
          </a:p>
        </p:txBody>
      </p:sp>
      <p:sp>
        <p:nvSpPr>
          <p:cNvPr id="29" name="화살표: 오각형 28">
            <a:extLst>
              <a:ext uri="{FF2B5EF4-FFF2-40B4-BE49-F238E27FC236}">
                <a16:creationId xmlns="" xmlns:a16="http://schemas.microsoft.com/office/drawing/2014/main" id="{AAAA5CCB-AF97-425E-8DDB-23FE9A2945CA}"/>
              </a:ext>
            </a:extLst>
          </p:cNvPr>
          <p:cNvSpPr/>
          <p:nvPr/>
        </p:nvSpPr>
        <p:spPr>
          <a:xfrm>
            <a:off x="3360989" y="6061956"/>
            <a:ext cx="803358" cy="304729"/>
          </a:xfrm>
          <a:prstGeom prst="homePlate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footer</a:t>
            </a:r>
            <a:endParaRPr lang="ko-KR" altLang="en-US" sz="1200" dirty="0"/>
          </a:p>
        </p:txBody>
      </p:sp>
      <p:cxnSp>
        <p:nvCxnSpPr>
          <p:cNvPr id="30" name="직선 연결선 29">
            <a:extLst>
              <a:ext uri="{FF2B5EF4-FFF2-40B4-BE49-F238E27FC236}">
                <a16:creationId xmlns="" xmlns:a16="http://schemas.microsoft.com/office/drawing/2014/main" id="{44445F95-AB7C-4A88-BCAD-A0787ED7F090}"/>
              </a:ext>
            </a:extLst>
          </p:cNvPr>
          <p:cNvCxnSpPr>
            <a:cxnSpLocks/>
          </p:cNvCxnSpPr>
          <p:nvPr/>
        </p:nvCxnSpPr>
        <p:spPr>
          <a:xfrm flipH="1">
            <a:off x="3261315" y="5904097"/>
            <a:ext cx="613168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사각형: 둥근 모서리 30">
            <a:extLst>
              <a:ext uri="{FF2B5EF4-FFF2-40B4-BE49-F238E27FC236}">
                <a16:creationId xmlns="" xmlns:a16="http://schemas.microsoft.com/office/drawing/2014/main" id="{E0DF15D8-7EC0-4387-9826-400DE9DB6916}"/>
              </a:ext>
            </a:extLst>
          </p:cNvPr>
          <p:cNvSpPr/>
          <p:nvPr/>
        </p:nvSpPr>
        <p:spPr>
          <a:xfrm>
            <a:off x="4398919" y="6060042"/>
            <a:ext cx="4994076" cy="304729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메인 화면 </a:t>
            </a:r>
            <a:r>
              <a:rPr lang="en-US" altLang="ko-KR" sz="1100" dirty="0"/>
              <a:t>footer</a:t>
            </a:r>
            <a:r>
              <a:rPr lang="ko-KR" altLang="en-US" sz="1100" dirty="0"/>
              <a:t>와 동일</a:t>
            </a:r>
          </a:p>
        </p:txBody>
      </p:sp>
      <p:sp>
        <p:nvSpPr>
          <p:cNvPr id="32" name="사각형: 둥근 모서리 31">
            <a:extLst>
              <a:ext uri="{FF2B5EF4-FFF2-40B4-BE49-F238E27FC236}">
                <a16:creationId xmlns="" xmlns:a16="http://schemas.microsoft.com/office/drawing/2014/main" id="{643962CD-9D5D-405D-AED9-6C62C26B0AEB}"/>
              </a:ext>
            </a:extLst>
          </p:cNvPr>
          <p:cNvSpPr/>
          <p:nvPr/>
        </p:nvSpPr>
        <p:spPr>
          <a:xfrm>
            <a:off x="3219831" y="792486"/>
            <a:ext cx="1175082" cy="427286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마이페이지</a:t>
            </a:r>
          </a:p>
        </p:txBody>
      </p:sp>
      <p:sp>
        <p:nvSpPr>
          <p:cNvPr id="33" name="사각형: 둥근 모서리 32">
            <a:extLst>
              <a:ext uri="{FF2B5EF4-FFF2-40B4-BE49-F238E27FC236}">
                <a16:creationId xmlns="" xmlns:a16="http://schemas.microsoft.com/office/drawing/2014/main" id="{A1A655BB-81FE-4C0D-8A5E-0746D33BB0BA}"/>
              </a:ext>
            </a:extLst>
          </p:cNvPr>
          <p:cNvSpPr/>
          <p:nvPr/>
        </p:nvSpPr>
        <p:spPr>
          <a:xfrm>
            <a:off x="1854367" y="792486"/>
            <a:ext cx="1175082" cy="427286"/>
          </a:xfrm>
          <a:prstGeom prst="round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로그인</a:t>
            </a:r>
          </a:p>
        </p:txBody>
      </p:sp>
      <p:sp>
        <p:nvSpPr>
          <p:cNvPr id="46" name="사각형: 둥근 모서리 45">
            <a:extLst>
              <a:ext uri="{FF2B5EF4-FFF2-40B4-BE49-F238E27FC236}">
                <a16:creationId xmlns="" xmlns:a16="http://schemas.microsoft.com/office/drawing/2014/main" id="{48E2B4A4-3F98-41BA-B2CB-2355CAF4FC7A}"/>
              </a:ext>
            </a:extLst>
          </p:cNvPr>
          <p:cNvSpPr/>
          <p:nvPr/>
        </p:nvSpPr>
        <p:spPr>
          <a:xfrm>
            <a:off x="5492981" y="2031055"/>
            <a:ext cx="1175082" cy="304729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판매관리</a:t>
            </a:r>
          </a:p>
        </p:txBody>
      </p:sp>
      <p:sp>
        <p:nvSpPr>
          <p:cNvPr id="47" name="사각형: 둥근 모서리 46">
            <a:extLst>
              <a:ext uri="{FF2B5EF4-FFF2-40B4-BE49-F238E27FC236}">
                <a16:creationId xmlns="" xmlns:a16="http://schemas.microsoft.com/office/drawing/2014/main" id="{6482894C-EA74-426D-942D-CDB8A896F7C4}"/>
              </a:ext>
            </a:extLst>
          </p:cNvPr>
          <p:cNvSpPr/>
          <p:nvPr/>
        </p:nvSpPr>
        <p:spPr>
          <a:xfrm>
            <a:off x="6852573" y="2031055"/>
            <a:ext cx="1175082" cy="304729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메시지</a:t>
            </a:r>
          </a:p>
        </p:txBody>
      </p:sp>
      <p:sp>
        <p:nvSpPr>
          <p:cNvPr id="48" name="사각형: 둥근 모서리 47">
            <a:extLst>
              <a:ext uri="{FF2B5EF4-FFF2-40B4-BE49-F238E27FC236}">
                <a16:creationId xmlns="" xmlns:a16="http://schemas.microsoft.com/office/drawing/2014/main" id="{77C998D8-3350-4B3F-81C6-7B6E2E39C78C}"/>
              </a:ext>
            </a:extLst>
          </p:cNvPr>
          <p:cNvSpPr/>
          <p:nvPr/>
        </p:nvSpPr>
        <p:spPr>
          <a:xfrm>
            <a:off x="8223358" y="2031055"/>
            <a:ext cx="1175082" cy="304729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계정설정</a:t>
            </a:r>
          </a:p>
        </p:txBody>
      </p:sp>
      <p:sp>
        <p:nvSpPr>
          <p:cNvPr id="49" name="사각형: 둥근 모서리 48">
            <a:extLst>
              <a:ext uri="{FF2B5EF4-FFF2-40B4-BE49-F238E27FC236}">
                <a16:creationId xmlns="" xmlns:a16="http://schemas.microsoft.com/office/drawing/2014/main" id="{8D47C40A-419B-4BFC-9226-EF7C06902BA5}"/>
              </a:ext>
            </a:extLst>
          </p:cNvPr>
          <p:cNvSpPr/>
          <p:nvPr/>
        </p:nvSpPr>
        <p:spPr>
          <a:xfrm>
            <a:off x="4122196" y="2031055"/>
            <a:ext cx="1175082" cy="304729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구매관리</a:t>
            </a:r>
          </a:p>
        </p:txBody>
      </p:sp>
      <p:sp>
        <p:nvSpPr>
          <p:cNvPr id="50" name="사각형: 둥근 모서리 49">
            <a:extLst>
              <a:ext uri="{FF2B5EF4-FFF2-40B4-BE49-F238E27FC236}">
                <a16:creationId xmlns="" xmlns:a16="http://schemas.microsoft.com/office/drawing/2014/main" id="{F53C78CC-0704-4171-93A3-74DD34DE03B7}"/>
              </a:ext>
            </a:extLst>
          </p:cNvPr>
          <p:cNvSpPr/>
          <p:nvPr/>
        </p:nvSpPr>
        <p:spPr>
          <a:xfrm>
            <a:off x="4122196" y="2485432"/>
            <a:ext cx="1175082" cy="304729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구매 이력</a:t>
            </a:r>
          </a:p>
        </p:txBody>
      </p:sp>
      <p:sp>
        <p:nvSpPr>
          <p:cNvPr id="51" name="사각형: 둥근 모서리 50">
            <a:extLst>
              <a:ext uri="{FF2B5EF4-FFF2-40B4-BE49-F238E27FC236}">
                <a16:creationId xmlns="" xmlns:a16="http://schemas.microsoft.com/office/drawing/2014/main" id="{4A4B49E4-41DE-45BA-BC4C-372E2CE137C6}"/>
              </a:ext>
            </a:extLst>
          </p:cNvPr>
          <p:cNvSpPr/>
          <p:nvPr/>
        </p:nvSpPr>
        <p:spPr>
          <a:xfrm>
            <a:off x="4122196" y="2939809"/>
            <a:ext cx="1175082" cy="304729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결제 이력</a:t>
            </a:r>
          </a:p>
        </p:txBody>
      </p:sp>
      <p:sp>
        <p:nvSpPr>
          <p:cNvPr id="52" name="사각형: 둥근 모서리 51">
            <a:extLst>
              <a:ext uri="{FF2B5EF4-FFF2-40B4-BE49-F238E27FC236}">
                <a16:creationId xmlns="" xmlns:a16="http://schemas.microsoft.com/office/drawing/2014/main" id="{CAF9A303-EB17-40C1-A2A6-6FAE1922D0C6}"/>
              </a:ext>
            </a:extLst>
          </p:cNvPr>
          <p:cNvSpPr/>
          <p:nvPr/>
        </p:nvSpPr>
        <p:spPr>
          <a:xfrm>
            <a:off x="4122196" y="3394186"/>
            <a:ext cx="1175082" cy="304729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쿠폰</a:t>
            </a:r>
          </a:p>
        </p:txBody>
      </p:sp>
      <p:cxnSp>
        <p:nvCxnSpPr>
          <p:cNvPr id="53" name="직선 연결선 52">
            <a:extLst>
              <a:ext uri="{FF2B5EF4-FFF2-40B4-BE49-F238E27FC236}">
                <a16:creationId xmlns="" xmlns:a16="http://schemas.microsoft.com/office/drawing/2014/main" id="{2BB7DA07-CACB-4335-98FA-5AB0021EE28D}"/>
              </a:ext>
            </a:extLst>
          </p:cNvPr>
          <p:cNvCxnSpPr>
            <a:stCxn id="49" idx="2"/>
            <a:endCxn id="50" idx="0"/>
          </p:cNvCxnSpPr>
          <p:nvPr/>
        </p:nvCxnSpPr>
        <p:spPr>
          <a:xfrm>
            <a:off x="4709737" y="2335784"/>
            <a:ext cx="0" cy="1496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="" xmlns:a16="http://schemas.microsoft.com/office/drawing/2014/main" id="{B298D2B8-6098-4FF2-B4FF-50C1D4A30BD2}"/>
              </a:ext>
            </a:extLst>
          </p:cNvPr>
          <p:cNvCxnSpPr>
            <a:stCxn id="50" idx="2"/>
            <a:endCxn id="51" idx="0"/>
          </p:cNvCxnSpPr>
          <p:nvPr/>
        </p:nvCxnSpPr>
        <p:spPr>
          <a:xfrm>
            <a:off x="4709737" y="2790161"/>
            <a:ext cx="0" cy="1496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>
            <a:extLst>
              <a:ext uri="{FF2B5EF4-FFF2-40B4-BE49-F238E27FC236}">
                <a16:creationId xmlns="" xmlns:a16="http://schemas.microsoft.com/office/drawing/2014/main" id="{A7F51007-F9D5-44DF-81A9-9C4FBC26D7D9}"/>
              </a:ext>
            </a:extLst>
          </p:cNvPr>
          <p:cNvCxnSpPr>
            <a:stCxn id="51" idx="2"/>
            <a:endCxn id="52" idx="0"/>
          </p:cNvCxnSpPr>
          <p:nvPr/>
        </p:nvCxnSpPr>
        <p:spPr>
          <a:xfrm>
            <a:off x="4709737" y="3244538"/>
            <a:ext cx="0" cy="1496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사각형: 둥근 모서리 55">
            <a:extLst>
              <a:ext uri="{FF2B5EF4-FFF2-40B4-BE49-F238E27FC236}">
                <a16:creationId xmlns="" xmlns:a16="http://schemas.microsoft.com/office/drawing/2014/main" id="{397B95D7-AEE3-4144-A968-0331F29D1FA4}"/>
              </a:ext>
            </a:extLst>
          </p:cNvPr>
          <p:cNvSpPr/>
          <p:nvPr/>
        </p:nvSpPr>
        <p:spPr>
          <a:xfrm>
            <a:off x="5492981" y="2485432"/>
            <a:ext cx="1175082" cy="304729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판매 이력</a:t>
            </a:r>
          </a:p>
        </p:txBody>
      </p:sp>
      <p:sp>
        <p:nvSpPr>
          <p:cNvPr id="57" name="사각형: 둥근 모서리 56">
            <a:extLst>
              <a:ext uri="{FF2B5EF4-FFF2-40B4-BE49-F238E27FC236}">
                <a16:creationId xmlns="" xmlns:a16="http://schemas.microsoft.com/office/drawing/2014/main" id="{93C62B66-EB7A-48B2-8BA2-8B4063328B8A}"/>
              </a:ext>
            </a:extLst>
          </p:cNvPr>
          <p:cNvSpPr/>
          <p:nvPr/>
        </p:nvSpPr>
        <p:spPr>
          <a:xfrm>
            <a:off x="5492981" y="2939809"/>
            <a:ext cx="1175082" cy="304729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나의 서비스</a:t>
            </a:r>
          </a:p>
        </p:txBody>
      </p:sp>
      <p:sp>
        <p:nvSpPr>
          <p:cNvPr id="58" name="사각형: 둥근 모서리 57">
            <a:extLst>
              <a:ext uri="{FF2B5EF4-FFF2-40B4-BE49-F238E27FC236}">
                <a16:creationId xmlns="" xmlns:a16="http://schemas.microsoft.com/office/drawing/2014/main" id="{A39E6C0C-3517-4546-AFAD-1E39E8A35358}"/>
              </a:ext>
            </a:extLst>
          </p:cNvPr>
          <p:cNvSpPr/>
          <p:nvPr/>
        </p:nvSpPr>
        <p:spPr>
          <a:xfrm>
            <a:off x="5492981" y="3394186"/>
            <a:ext cx="1175082" cy="304729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수익 관리</a:t>
            </a:r>
          </a:p>
        </p:txBody>
      </p:sp>
      <p:sp>
        <p:nvSpPr>
          <p:cNvPr id="59" name="사각형: 둥근 모서리 58">
            <a:extLst>
              <a:ext uri="{FF2B5EF4-FFF2-40B4-BE49-F238E27FC236}">
                <a16:creationId xmlns="" xmlns:a16="http://schemas.microsoft.com/office/drawing/2014/main" id="{C5F486A8-48D6-4746-8CF0-0413EF95C629}"/>
              </a:ext>
            </a:extLst>
          </p:cNvPr>
          <p:cNvSpPr/>
          <p:nvPr/>
        </p:nvSpPr>
        <p:spPr>
          <a:xfrm>
            <a:off x="5492981" y="3837542"/>
            <a:ext cx="1175082" cy="304729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광고 신청</a:t>
            </a:r>
          </a:p>
        </p:txBody>
      </p:sp>
      <p:cxnSp>
        <p:nvCxnSpPr>
          <p:cNvPr id="60" name="직선 연결선 59">
            <a:extLst>
              <a:ext uri="{FF2B5EF4-FFF2-40B4-BE49-F238E27FC236}">
                <a16:creationId xmlns="" xmlns:a16="http://schemas.microsoft.com/office/drawing/2014/main" id="{4F14BF51-32E3-4238-938B-0534AF9935BD}"/>
              </a:ext>
            </a:extLst>
          </p:cNvPr>
          <p:cNvCxnSpPr>
            <a:stCxn id="46" idx="2"/>
            <a:endCxn id="56" idx="0"/>
          </p:cNvCxnSpPr>
          <p:nvPr/>
        </p:nvCxnSpPr>
        <p:spPr>
          <a:xfrm>
            <a:off x="6080522" y="2335784"/>
            <a:ext cx="0" cy="1496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>
            <a:extLst>
              <a:ext uri="{FF2B5EF4-FFF2-40B4-BE49-F238E27FC236}">
                <a16:creationId xmlns="" xmlns:a16="http://schemas.microsoft.com/office/drawing/2014/main" id="{753BFBDC-2492-4342-9CF5-8E7FF4BEFBB8}"/>
              </a:ext>
            </a:extLst>
          </p:cNvPr>
          <p:cNvCxnSpPr>
            <a:stCxn id="56" idx="2"/>
            <a:endCxn id="57" idx="0"/>
          </p:cNvCxnSpPr>
          <p:nvPr/>
        </p:nvCxnSpPr>
        <p:spPr>
          <a:xfrm>
            <a:off x="6080522" y="2790161"/>
            <a:ext cx="0" cy="1496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>
            <a:extLst>
              <a:ext uri="{FF2B5EF4-FFF2-40B4-BE49-F238E27FC236}">
                <a16:creationId xmlns="" xmlns:a16="http://schemas.microsoft.com/office/drawing/2014/main" id="{C05B1B4C-7E7B-4C03-8331-B6085FF66B63}"/>
              </a:ext>
            </a:extLst>
          </p:cNvPr>
          <p:cNvCxnSpPr>
            <a:stCxn id="57" idx="2"/>
            <a:endCxn id="58" idx="0"/>
          </p:cNvCxnSpPr>
          <p:nvPr/>
        </p:nvCxnSpPr>
        <p:spPr>
          <a:xfrm>
            <a:off x="6080522" y="3244538"/>
            <a:ext cx="0" cy="1496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>
            <a:extLst>
              <a:ext uri="{FF2B5EF4-FFF2-40B4-BE49-F238E27FC236}">
                <a16:creationId xmlns="" xmlns:a16="http://schemas.microsoft.com/office/drawing/2014/main" id="{9CD768EF-F998-4CAD-88CF-924FDE66D70F}"/>
              </a:ext>
            </a:extLst>
          </p:cNvPr>
          <p:cNvCxnSpPr>
            <a:stCxn id="58" idx="2"/>
            <a:endCxn id="59" idx="0"/>
          </p:cNvCxnSpPr>
          <p:nvPr/>
        </p:nvCxnSpPr>
        <p:spPr>
          <a:xfrm>
            <a:off x="6080522" y="3698915"/>
            <a:ext cx="0" cy="1386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사각형: 둥근 모서리 63">
            <a:extLst>
              <a:ext uri="{FF2B5EF4-FFF2-40B4-BE49-F238E27FC236}">
                <a16:creationId xmlns="" xmlns:a16="http://schemas.microsoft.com/office/drawing/2014/main" id="{BFDDF90F-65EC-41B0-B54B-D17B52785E7C}"/>
              </a:ext>
            </a:extLst>
          </p:cNvPr>
          <p:cNvSpPr/>
          <p:nvPr/>
        </p:nvSpPr>
        <p:spPr>
          <a:xfrm>
            <a:off x="6852573" y="2485432"/>
            <a:ext cx="1175082" cy="304729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문의 메시지</a:t>
            </a:r>
          </a:p>
        </p:txBody>
      </p:sp>
      <p:sp>
        <p:nvSpPr>
          <p:cNvPr id="65" name="사각형: 둥근 모서리 64">
            <a:extLst>
              <a:ext uri="{FF2B5EF4-FFF2-40B4-BE49-F238E27FC236}">
                <a16:creationId xmlns="" xmlns:a16="http://schemas.microsoft.com/office/drawing/2014/main" id="{CDE73E77-E689-4939-AF45-3E049A793362}"/>
              </a:ext>
            </a:extLst>
          </p:cNvPr>
          <p:cNvSpPr/>
          <p:nvPr/>
        </p:nvSpPr>
        <p:spPr>
          <a:xfrm>
            <a:off x="6852573" y="2939809"/>
            <a:ext cx="1175082" cy="304729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거래 알림</a:t>
            </a:r>
          </a:p>
        </p:txBody>
      </p:sp>
      <p:cxnSp>
        <p:nvCxnSpPr>
          <p:cNvPr id="66" name="직선 연결선 65">
            <a:extLst>
              <a:ext uri="{FF2B5EF4-FFF2-40B4-BE49-F238E27FC236}">
                <a16:creationId xmlns="" xmlns:a16="http://schemas.microsoft.com/office/drawing/2014/main" id="{BA3B5CAE-E919-490C-83CF-A6BC3A7BCCB6}"/>
              </a:ext>
            </a:extLst>
          </p:cNvPr>
          <p:cNvCxnSpPr>
            <a:stCxn id="47" idx="2"/>
            <a:endCxn id="64" idx="0"/>
          </p:cNvCxnSpPr>
          <p:nvPr/>
        </p:nvCxnSpPr>
        <p:spPr>
          <a:xfrm>
            <a:off x="7440114" y="2335784"/>
            <a:ext cx="0" cy="1496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66">
            <a:extLst>
              <a:ext uri="{FF2B5EF4-FFF2-40B4-BE49-F238E27FC236}">
                <a16:creationId xmlns="" xmlns:a16="http://schemas.microsoft.com/office/drawing/2014/main" id="{EB8642F9-0762-4FA0-B502-5873319DCA87}"/>
              </a:ext>
            </a:extLst>
          </p:cNvPr>
          <p:cNvCxnSpPr>
            <a:stCxn id="64" idx="2"/>
            <a:endCxn id="65" idx="0"/>
          </p:cNvCxnSpPr>
          <p:nvPr/>
        </p:nvCxnSpPr>
        <p:spPr>
          <a:xfrm>
            <a:off x="7440114" y="2790161"/>
            <a:ext cx="0" cy="1496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사각형: 둥근 모서리 67">
            <a:extLst>
              <a:ext uri="{FF2B5EF4-FFF2-40B4-BE49-F238E27FC236}">
                <a16:creationId xmlns="" xmlns:a16="http://schemas.microsoft.com/office/drawing/2014/main" id="{A4D5F025-4657-4B1F-AA6D-19DBD8F6B9C1}"/>
              </a:ext>
            </a:extLst>
          </p:cNvPr>
          <p:cNvSpPr/>
          <p:nvPr/>
        </p:nvSpPr>
        <p:spPr>
          <a:xfrm>
            <a:off x="8223358" y="2485432"/>
            <a:ext cx="1175082" cy="304729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나의 정보</a:t>
            </a:r>
          </a:p>
        </p:txBody>
      </p:sp>
      <p:sp>
        <p:nvSpPr>
          <p:cNvPr id="69" name="사각형: 둥근 모서리 68">
            <a:extLst>
              <a:ext uri="{FF2B5EF4-FFF2-40B4-BE49-F238E27FC236}">
                <a16:creationId xmlns="" xmlns:a16="http://schemas.microsoft.com/office/drawing/2014/main" id="{954658B4-96D7-4904-9910-7ECF27141063}"/>
              </a:ext>
            </a:extLst>
          </p:cNvPr>
          <p:cNvSpPr/>
          <p:nvPr/>
        </p:nvSpPr>
        <p:spPr>
          <a:xfrm>
            <a:off x="8223358" y="2939809"/>
            <a:ext cx="1175082" cy="304729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비밀번호 변경</a:t>
            </a:r>
          </a:p>
        </p:txBody>
      </p:sp>
      <p:sp>
        <p:nvSpPr>
          <p:cNvPr id="70" name="사각형: 둥근 모서리 69">
            <a:extLst>
              <a:ext uri="{FF2B5EF4-FFF2-40B4-BE49-F238E27FC236}">
                <a16:creationId xmlns="" xmlns:a16="http://schemas.microsoft.com/office/drawing/2014/main" id="{7D5C3545-4DFD-423C-B438-8C739C41F1B9}"/>
              </a:ext>
            </a:extLst>
          </p:cNvPr>
          <p:cNvSpPr/>
          <p:nvPr/>
        </p:nvSpPr>
        <p:spPr>
          <a:xfrm>
            <a:off x="8223358" y="3394186"/>
            <a:ext cx="1175082" cy="304729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회원탈퇴</a:t>
            </a:r>
          </a:p>
        </p:txBody>
      </p:sp>
      <p:sp>
        <p:nvSpPr>
          <p:cNvPr id="71" name="사각형: 둥근 모서리 70">
            <a:extLst>
              <a:ext uri="{FF2B5EF4-FFF2-40B4-BE49-F238E27FC236}">
                <a16:creationId xmlns="" xmlns:a16="http://schemas.microsoft.com/office/drawing/2014/main" id="{18798F72-A8A0-4626-A3CD-7F9346781251}"/>
              </a:ext>
            </a:extLst>
          </p:cNvPr>
          <p:cNvSpPr/>
          <p:nvPr/>
        </p:nvSpPr>
        <p:spPr>
          <a:xfrm>
            <a:off x="8223358" y="3837542"/>
            <a:ext cx="1175082" cy="304729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전문가 정보</a:t>
            </a:r>
          </a:p>
        </p:txBody>
      </p:sp>
      <p:cxnSp>
        <p:nvCxnSpPr>
          <p:cNvPr id="72" name="직선 연결선 71">
            <a:extLst>
              <a:ext uri="{FF2B5EF4-FFF2-40B4-BE49-F238E27FC236}">
                <a16:creationId xmlns="" xmlns:a16="http://schemas.microsoft.com/office/drawing/2014/main" id="{84F3B8E0-D161-4CD2-99DC-13CFECCEB966}"/>
              </a:ext>
            </a:extLst>
          </p:cNvPr>
          <p:cNvCxnSpPr>
            <a:stCxn id="68" idx="2"/>
            <a:endCxn id="69" idx="0"/>
          </p:cNvCxnSpPr>
          <p:nvPr/>
        </p:nvCxnSpPr>
        <p:spPr>
          <a:xfrm>
            <a:off x="8810899" y="2790161"/>
            <a:ext cx="0" cy="1496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>
            <a:extLst>
              <a:ext uri="{FF2B5EF4-FFF2-40B4-BE49-F238E27FC236}">
                <a16:creationId xmlns="" xmlns:a16="http://schemas.microsoft.com/office/drawing/2014/main" id="{99A3051D-2A9E-47DD-B71E-06B4910AB769}"/>
              </a:ext>
            </a:extLst>
          </p:cNvPr>
          <p:cNvCxnSpPr>
            <a:stCxn id="69" idx="2"/>
            <a:endCxn id="70" idx="0"/>
          </p:cNvCxnSpPr>
          <p:nvPr/>
        </p:nvCxnSpPr>
        <p:spPr>
          <a:xfrm>
            <a:off x="8810899" y="3244538"/>
            <a:ext cx="0" cy="1496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 73">
            <a:extLst>
              <a:ext uri="{FF2B5EF4-FFF2-40B4-BE49-F238E27FC236}">
                <a16:creationId xmlns="" xmlns:a16="http://schemas.microsoft.com/office/drawing/2014/main" id="{79C88B11-D3CD-4A4A-9DEB-C8F224C14D0F}"/>
              </a:ext>
            </a:extLst>
          </p:cNvPr>
          <p:cNvCxnSpPr>
            <a:stCxn id="70" idx="2"/>
            <a:endCxn id="71" idx="0"/>
          </p:cNvCxnSpPr>
          <p:nvPr/>
        </p:nvCxnSpPr>
        <p:spPr>
          <a:xfrm>
            <a:off x="8810899" y="3698915"/>
            <a:ext cx="0" cy="1386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>
            <a:extLst>
              <a:ext uri="{FF2B5EF4-FFF2-40B4-BE49-F238E27FC236}">
                <a16:creationId xmlns="" xmlns:a16="http://schemas.microsoft.com/office/drawing/2014/main" id="{0062639E-A10B-4544-9523-BF6C506ABEA8}"/>
              </a:ext>
            </a:extLst>
          </p:cNvPr>
          <p:cNvCxnSpPr>
            <a:stCxn id="48" idx="2"/>
            <a:endCxn id="68" idx="0"/>
          </p:cNvCxnSpPr>
          <p:nvPr/>
        </p:nvCxnSpPr>
        <p:spPr>
          <a:xfrm>
            <a:off x="8810899" y="2335784"/>
            <a:ext cx="0" cy="1496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사각형: 둥근 모서리 75">
            <a:extLst>
              <a:ext uri="{FF2B5EF4-FFF2-40B4-BE49-F238E27FC236}">
                <a16:creationId xmlns="" xmlns:a16="http://schemas.microsoft.com/office/drawing/2014/main" id="{F6DA6301-7DF5-4A3F-8C16-6DF7E7F18BC4}"/>
              </a:ext>
            </a:extLst>
          </p:cNvPr>
          <p:cNvSpPr/>
          <p:nvPr/>
        </p:nvSpPr>
        <p:spPr>
          <a:xfrm>
            <a:off x="6852573" y="3391470"/>
            <a:ext cx="1175082" cy="304729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자료실</a:t>
            </a:r>
          </a:p>
        </p:txBody>
      </p:sp>
      <p:cxnSp>
        <p:nvCxnSpPr>
          <p:cNvPr id="77" name="직선 연결선 76">
            <a:extLst>
              <a:ext uri="{FF2B5EF4-FFF2-40B4-BE49-F238E27FC236}">
                <a16:creationId xmlns="" xmlns:a16="http://schemas.microsoft.com/office/drawing/2014/main" id="{58BDF04E-97CC-4BCC-B9A5-FC5BADA08F94}"/>
              </a:ext>
            </a:extLst>
          </p:cNvPr>
          <p:cNvCxnSpPr>
            <a:stCxn id="65" idx="2"/>
            <a:endCxn id="76" idx="0"/>
          </p:cNvCxnSpPr>
          <p:nvPr/>
        </p:nvCxnSpPr>
        <p:spPr>
          <a:xfrm>
            <a:off x="7440114" y="3244538"/>
            <a:ext cx="0" cy="1469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사각형: 둥근 모서리 77">
            <a:extLst>
              <a:ext uri="{FF2B5EF4-FFF2-40B4-BE49-F238E27FC236}">
                <a16:creationId xmlns="" xmlns:a16="http://schemas.microsoft.com/office/drawing/2014/main" id="{1E89C717-4DA7-44E4-AEDE-07C56D1BC6A4}"/>
              </a:ext>
            </a:extLst>
          </p:cNvPr>
          <p:cNvSpPr/>
          <p:nvPr/>
        </p:nvSpPr>
        <p:spPr>
          <a:xfrm>
            <a:off x="4122196" y="3825786"/>
            <a:ext cx="1175082" cy="304729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즐겨찾기</a:t>
            </a:r>
          </a:p>
        </p:txBody>
      </p:sp>
      <p:cxnSp>
        <p:nvCxnSpPr>
          <p:cNvPr id="79" name="직선 연결선 78">
            <a:extLst>
              <a:ext uri="{FF2B5EF4-FFF2-40B4-BE49-F238E27FC236}">
                <a16:creationId xmlns="" xmlns:a16="http://schemas.microsoft.com/office/drawing/2014/main" id="{FC86148B-8F80-4402-93CB-9D2944D674DF}"/>
              </a:ext>
            </a:extLst>
          </p:cNvPr>
          <p:cNvCxnSpPr>
            <a:stCxn id="52" idx="2"/>
            <a:endCxn id="78" idx="0"/>
          </p:cNvCxnSpPr>
          <p:nvPr/>
        </p:nvCxnSpPr>
        <p:spPr>
          <a:xfrm>
            <a:off x="4709737" y="3698915"/>
            <a:ext cx="0" cy="1268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사각형: 둥근 모서리 79">
            <a:extLst>
              <a:ext uri="{FF2B5EF4-FFF2-40B4-BE49-F238E27FC236}">
                <a16:creationId xmlns="" xmlns:a16="http://schemas.microsoft.com/office/drawing/2014/main" id="{D24771DD-E3DE-4E22-A91E-27AA48D29018}"/>
              </a:ext>
            </a:extLst>
          </p:cNvPr>
          <p:cNvSpPr/>
          <p:nvPr/>
        </p:nvSpPr>
        <p:spPr>
          <a:xfrm>
            <a:off x="5492981" y="4297105"/>
            <a:ext cx="1175082" cy="304729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일정 관리</a:t>
            </a:r>
          </a:p>
        </p:txBody>
      </p:sp>
      <p:sp>
        <p:nvSpPr>
          <p:cNvPr id="81" name="사각형: 둥근 모서리 80">
            <a:extLst>
              <a:ext uri="{FF2B5EF4-FFF2-40B4-BE49-F238E27FC236}">
                <a16:creationId xmlns="" xmlns:a16="http://schemas.microsoft.com/office/drawing/2014/main" id="{82B4F9F8-71A9-49F3-9971-1E5AB0B5086A}"/>
              </a:ext>
            </a:extLst>
          </p:cNvPr>
          <p:cNvSpPr/>
          <p:nvPr/>
        </p:nvSpPr>
        <p:spPr>
          <a:xfrm>
            <a:off x="8217913" y="4297105"/>
            <a:ext cx="1175082" cy="304729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계좌 관리</a:t>
            </a:r>
          </a:p>
        </p:txBody>
      </p:sp>
      <p:cxnSp>
        <p:nvCxnSpPr>
          <p:cNvPr id="82" name="직선 연결선 81">
            <a:extLst>
              <a:ext uri="{FF2B5EF4-FFF2-40B4-BE49-F238E27FC236}">
                <a16:creationId xmlns="" xmlns:a16="http://schemas.microsoft.com/office/drawing/2014/main" id="{0D12DB1A-4C77-4BF3-BE6C-78863813E630}"/>
              </a:ext>
            </a:extLst>
          </p:cNvPr>
          <p:cNvCxnSpPr>
            <a:stCxn id="59" idx="2"/>
            <a:endCxn id="80" idx="0"/>
          </p:cNvCxnSpPr>
          <p:nvPr/>
        </p:nvCxnSpPr>
        <p:spPr>
          <a:xfrm>
            <a:off x="6080522" y="4142271"/>
            <a:ext cx="0" cy="1548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>
            <a:extLst>
              <a:ext uri="{FF2B5EF4-FFF2-40B4-BE49-F238E27FC236}">
                <a16:creationId xmlns="" xmlns:a16="http://schemas.microsoft.com/office/drawing/2014/main" id="{1A9ADBAC-50B4-4529-ABB3-110BB30A73A7}"/>
              </a:ext>
            </a:extLst>
          </p:cNvPr>
          <p:cNvCxnSpPr>
            <a:cxnSpLocks/>
            <a:stCxn id="71" idx="2"/>
            <a:endCxn id="81" idx="0"/>
          </p:cNvCxnSpPr>
          <p:nvPr/>
        </p:nvCxnSpPr>
        <p:spPr>
          <a:xfrm flipH="1">
            <a:off x="8805454" y="4142271"/>
            <a:ext cx="5445" cy="1548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="" xmlns:a16="http://schemas.microsoft.com/office/drawing/2014/main" id="{578CAE07-73E3-4620-9D94-0AD354B10430}"/>
              </a:ext>
            </a:extLst>
          </p:cNvPr>
          <p:cNvSpPr txBox="1"/>
          <p:nvPr/>
        </p:nvSpPr>
        <p:spPr>
          <a:xfrm>
            <a:off x="9850849" y="915042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C00000"/>
                </a:solidFill>
              </a:rPr>
              <a:t>구현 기능</a:t>
            </a:r>
            <a:endParaRPr lang="en-US" altLang="ko-KR" b="1" dirty="0">
              <a:solidFill>
                <a:srgbClr val="C00000"/>
              </a:solidFill>
            </a:endParaRPr>
          </a:p>
        </p:txBody>
      </p:sp>
      <p:cxnSp>
        <p:nvCxnSpPr>
          <p:cNvPr id="85" name="직선 연결선 84">
            <a:extLst>
              <a:ext uri="{FF2B5EF4-FFF2-40B4-BE49-F238E27FC236}">
                <a16:creationId xmlns="" xmlns:a16="http://schemas.microsoft.com/office/drawing/2014/main" id="{E135B209-E364-4083-B677-66249BA37BF3}"/>
              </a:ext>
            </a:extLst>
          </p:cNvPr>
          <p:cNvCxnSpPr/>
          <p:nvPr/>
        </p:nvCxnSpPr>
        <p:spPr>
          <a:xfrm>
            <a:off x="9762565" y="915042"/>
            <a:ext cx="0" cy="5417648"/>
          </a:xfrm>
          <a:prstGeom prst="line">
            <a:avLst/>
          </a:prstGeom>
          <a:ln w="25400" cmpd="dbl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>
            <a:extLst>
              <a:ext uri="{FF2B5EF4-FFF2-40B4-BE49-F238E27FC236}">
                <a16:creationId xmlns="" xmlns:a16="http://schemas.microsoft.com/office/drawing/2014/main" id="{F7E23C30-24AC-422E-9987-ADC85CF41BF6}"/>
              </a:ext>
            </a:extLst>
          </p:cNvPr>
          <p:cNvSpPr txBox="1"/>
          <p:nvPr/>
        </p:nvSpPr>
        <p:spPr>
          <a:xfrm>
            <a:off x="10018127" y="1401460"/>
            <a:ext cx="1771639" cy="36576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로그아웃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접근 제한</a:t>
            </a:r>
            <a:r>
              <a:rPr lang="en-US" altLang="ko-KR" sz="1200" dirty="0"/>
              <a:t>(</a:t>
            </a:r>
            <a:r>
              <a:rPr lang="ko-KR" altLang="en-US" sz="1200" dirty="0"/>
              <a:t>세션 기준</a:t>
            </a:r>
            <a:r>
              <a:rPr lang="en-US" altLang="ko-KR" sz="1200" dirty="0"/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다중 검색 기능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게시판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쿠폰 연동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즐겨찾기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메시지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알림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자료실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일정관리</a:t>
            </a:r>
            <a:r>
              <a:rPr lang="en-US" altLang="ko-KR" sz="1200" dirty="0"/>
              <a:t>(</a:t>
            </a:r>
            <a:r>
              <a:rPr lang="ko-KR" altLang="en-US" sz="1200" dirty="0"/>
              <a:t>달력</a:t>
            </a:r>
            <a:r>
              <a:rPr lang="en-US" altLang="ko-KR" sz="1200" dirty="0"/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계좌 등록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나의 서비스</a:t>
            </a:r>
            <a:r>
              <a:rPr lang="en-US" altLang="ko-KR" sz="1200" dirty="0"/>
              <a:t>(</a:t>
            </a:r>
            <a:r>
              <a:rPr lang="ko-KR" altLang="en-US" sz="1200" dirty="0"/>
              <a:t>상품 등록</a:t>
            </a:r>
            <a:r>
              <a:rPr lang="en-US" altLang="ko-KR" sz="1200" dirty="0"/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출금 신청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2728157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1" name="표 70">
            <a:extLst>
              <a:ext uri="{FF2B5EF4-FFF2-40B4-BE49-F238E27FC236}">
                <a16:creationId xmlns="" xmlns:a16="http://schemas.microsoft.com/office/drawing/2014/main" id="{CDC3A2BB-3F89-4744-893A-9A389434BE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8724451"/>
              </p:ext>
            </p:extLst>
          </p:nvPr>
        </p:nvGraphicFramePr>
        <p:xfrm>
          <a:off x="-1" y="499532"/>
          <a:ext cx="828675" cy="63584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151">
                  <a:extLst>
                    <a:ext uri="{9D8B030D-6E8A-4147-A177-3AD203B41FA5}">
                      <a16:colId xmlns="" xmlns:a16="http://schemas.microsoft.com/office/drawing/2014/main" val="1085562414"/>
                    </a:ext>
                  </a:extLst>
                </a:gridCol>
                <a:gridCol w="771524">
                  <a:extLst>
                    <a:ext uri="{9D8B030D-6E8A-4147-A177-3AD203B41FA5}">
                      <a16:colId xmlns="" xmlns:a16="http://schemas.microsoft.com/office/drawing/2014/main" val="2801271780"/>
                    </a:ext>
                  </a:extLst>
                </a:gridCol>
              </a:tblGrid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목차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998110317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프로젝트 개요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41399603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주제 선정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034079396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프로젝트 계획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9865911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B8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사이트 구성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575254258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Use Case</a:t>
                      </a: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208850021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en-US" altLang="ko-KR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+mn-lt"/>
                          <a:ea typeface="+mn-ea"/>
                          <a:cs typeface="+mn-cs"/>
                        </a:rPr>
                        <a:t>WBS,FBS</a:t>
                      </a:r>
                      <a:endParaRPr kumimoji="0" lang="ko-KR" altLang="en-US" sz="700" b="0" i="0" u="none" strike="noStrike" kern="1200" cap="none" spc="0" normalizeH="0" dirty="0">
                        <a:solidFill>
                          <a:srgbClr val="44546A">
                            <a:lumMod val="75000"/>
                          </a:srgb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673024949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DB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설계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804849840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클래스 다이어그램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889910442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스토리보드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기술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265675496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45EE962D-08DE-45E6-A14E-CD6DAC254383}"/>
              </a:ext>
            </a:extLst>
          </p:cNvPr>
          <p:cNvSpPr/>
          <p:nvPr/>
        </p:nvSpPr>
        <p:spPr>
          <a:xfrm>
            <a:off x="0" y="10869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latinLnBrk="0">
              <a:lnSpc>
                <a:spcPct val="150000"/>
              </a:lnSpc>
              <a:defRPr/>
            </a:pPr>
            <a:r>
              <a:rPr lang="ko-KR" altLang="en-US" sz="2000" b="1" kern="0" dirty="0">
                <a:solidFill>
                  <a:srgbClr val="FA3C7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사이트 </a:t>
            </a:r>
            <a:r>
              <a:rPr lang="ko-KR" altLang="en-US" sz="2000" b="1" kern="0" dirty="0" smtClean="0">
                <a:solidFill>
                  <a:srgbClr val="FA3C7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구성 </a:t>
            </a:r>
            <a:r>
              <a:rPr lang="en-US" altLang="ko-KR" sz="2000" b="1" kern="0" dirty="0" smtClean="0">
                <a:solidFill>
                  <a:srgbClr val="FA3C7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2000" b="1" kern="0" dirty="0" smtClean="0">
                <a:solidFill>
                  <a:srgbClr val="FA3C7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메뉴 구성</a:t>
            </a:r>
            <a:endParaRPr lang="ko-KR" altLang="en-US" sz="3600" kern="0" dirty="0">
              <a:solidFill>
                <a:prstClr val="black">
                  <a:lumMod val="75000"/>
                  <a:lumOff val="2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="" xmlns:a16="http://schemas.microsoft.com/office/drawing/2014/main" id="{5CA66723-1E68-4B3D-BC15-EA8051D9DD21}"/>
              </a:ext>
            </a:extLst>
          </p:cNvPr>
          <p:cNvSpPr/>
          <p:nvPr/>
        </p:nvSpPr>
        <p:spPr>
          <a:xfrm>
            <a:off x="301859" y="123348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="" xmlns:a16="http://schemas.microsoft.com/office/drawing/2014/main" id="{ADE64729-725E-4910-BEF5-BD9D2266289C}"/>
              </a:ext>
            </a:extLst>
          </p:cNvPr>
          <p:cNvSpPr/>
          <p:nvPr/>
        </p:nvSpPr>
        <p:spPr>
          <a:xfrm>
            <a:off x="301858" y="187166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="" xmlns:a16="http://schemas.microsoft.com/office/drawing/2014/main" id="{357320DD-65FD-4B0B-8A0F-2A2BF13648F6}"/>
              </a:ext>
            </a:extLst>
          </p:cNvPr>
          <p:cNvSpPr/>
          <p:nvPr/>
        </p:nvSpPr>
        <p:spPr>
          <a:xfrm>
            <a:off x="301857" y="2509837"/>
            <a:ext cx="276225" cy="276225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="" xmlns:a16="http://schemas.microsoft.com/office/drawing/2014/main" id="{82785463-B226-42C5-BFA4-3C7E43936BF9}"/>
              </a:ext>
            </a:extLst>
          </p:cNvPr>
          <p:cNvSpPr/>
          <p:nvPr/>
        </p:nvSpPr>
        <p:spPr>
          <a:xfrm>
            <a:off x="301856" y="3148012"/>
            <a:ext cx="276225" cy="276225"/>
          </a:xfrm>
          <a:prstGeom prst="ellipse">
            <a:avLst/>
          </a:prstGeom>
          <a:solidFill>
            <a:srgbClr val="FF8B8B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="" xmlns:a16="http://schemas.microsoft.com/office/drawing/2014/main" id="{B8301A7F-085E-4070-AFFC-1CC2D658C6A6}"/>
              </a:ext>
            </a:extLst>
          </p:cNvPr>
          <p:cNvSpPr/>
          <p:nvPr/>
        </p:nvSpPr>
        <p:spPr>
          <a:xfrm>
            <a:off x="301855" y="378618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="" xmlns:a16="http://schemas.microsoft.com/office/drawing/2014/main" id="{DE91D4DF-D0CE-4ED1-A2F1-D3A9250302DB}"/>
              </a:ext>
            </a:extLst>
          </p:cNvPr>
          <p:cNvSpPr/>
          <p:nvPr/>
        </p:nvSpPr>
        <p:spPr>
          <a:xfrm>
            <a:off x="301854" y="442436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="" xmlns:a16="http://schemas.microsoft.com/office/drawing/2014/main" id="{4D4D8A87-21E6-4250-B3D6-5F4B965C1092}"/>
              </a:ext>
            </a:extLst>
          </p:cNvPr>
          <p:cNvSpPr/>
          <p:nvPr/>
        </p:nvSpPr>
        <p:spPr>
          <a:xfrm>
            <a:off x="301853" y="506253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="" xmlns:a16="http://schemas.microsoft.com/office/drawing/2014/main" id="{3C005B5D-F7F1-46CE-936F-1B87B6039B45}"/>
              </a:ext>
            </a:extLst>
          </p:cNvPr>
          <p:cNvSpPr/>
          <p:nvPr/>
        </p:nvSpPr>
        <p:spPr>
          <a:xfrm>
            <a:off x="301852" y="570071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3" name="타원 42">
            <a:extLst>
              <a:ext uri="{FF2B5EF4-FFF2-40B4-BE49-F238E27FC236}">
                <a16:creationId xmlns="" xmlns:a16="http://schemas.microsoft.com/office/drawing/2014/main" id="{8A87E933-8B41-4D35-AF01-62E1F6E45299}"/>
              </a:ext>
            </a:extLst>
          </p:cNvPr>
          <p:cNvSpPr/>
          <p:nvPr/>
        </p:nvSpPr>
        <p:spPr>
          <a:xfrm>
            <a:off x="301851" y="633888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4" name="Freeform 36">
            <a:extLst>
              <a:ext uri="{FF2B5EF4-FFF2-40B4-BE49-F238E27FC236}">
                <a16:creationId xmlns="" xmlns:a16="http://schemas.microsoft.com/office/drawing/2014/main" id="{D87C65E8-F279-432A-8669-47ECCA34E4F6}"/>
              </a:ext>
            </a:extLst>
          </p:cNvPr>
          <p:cNvSpPr>
            <a:spLocks noEditPoints="1"/>
          </p:cNvSpPr>
          <p:nvPr/>
        </p:nvSpPr>
        <p:spPr bwMode="auto">
          <a:xfrm>
            <a:off x="389576" y="654843"/>
            <a:ext cx="95342" cy="160356"/>
          </a:xfrm>
          <a:custGeom>
            <a:avLst/>
            <a:gdLst>
              <a:gd name="T0" fmla="*/ 937 w 1926"/>
              <a:gd name="T1" fmla="*/ 3639 h 4045"/>
              <a:gd name="T2" fmla="*/ 893 w 1926"/>
              <a:gd name="T3" fmla="*/ 3665 h 4045"/>
              <a:gd name="T4" fmla="*/ 863 w 1926"/>
              <a:gd name="T5" fmla="*/ 3712 h 4045"/>
              <a:gd name="T6" fmla="*/ 851 w 1926"/>
              <a:gd name="T7" fmla="*/ 3772 h 4045"/>
              <a:gd name="T8" fmla="*/ 863 w 1926"/>
              <a:gd name="T9" fmla="*/ 3832 h 4045"/>
              <a:gd name="T10" fmla="*/ 893 w 1926"/>
              <a:gd name="T11" fmla="*/ 3878 h 4045"/>
              <a:gd name="T12" fmla="*/ 937 w 1926"/>
              <a:gd name="T13" fmla="*/ 3905 h 4045"/>
              <a:gd name="T14" fmla="*/ 988 w 1926"/>
              <a:gd name="T15" fmla="*/ 3905 h 4045"/>
              <a:gd name="T16" fmla="*/ 1033 w 1926"/>
              <a:gd name="T17" fmla="*/ 3878 h 4045"/>
              <a:gd name="T18" fmla="*/ 1064 w 1926"/>
              <a:gd name="T19" fmla="*/ 3832 h 4045"/>
              <a:gd name="T20" fmla="*/ 1075 w 1926"/>
              <a:gd name="T21" fmla="*/ 3772 h 4045"/>
              <a:gd name="T22" fmla="*/ 1064 w 1926"/>
              <a:gd name="T23" fmla="*/ 3712 h 4045"/>
              <a:gd name="T24" fmla="*/ 1033 w 1926"/>
              <a:gd name="T25" fmla="*/ 3665 h 4045"/>
              <a:gd name="T26" fmla="*/ 988 w 1926"/>
              <a:gd name="T27" fmla="*/ 3639 h 4045"/>
              <a:gd name="T28" fmla="*/ 156 w 1926"/>
              <a:gd name="T29" fmla="*/ 434 h 4045"/>
              <a:gd name="T30" fmla="*/ 1770 w 1926"/>
              <a:gd name="T31" fmla="*/ 3540 h 4045"/>
              <a:gd name="T32" fmla="*/ 156 w 1926"/>
              <a:gd name="T33" fmla="*/ 434 h 4045"/>
              <a:gd name="T34" fmla="*/ 716 w 1926"/>
              <a:gd name="T35" fmla="*/ 200 h 4045"/>
              <a:gd name="T36" fmla="*/ 701 w 1926"/>
              <a:gd name="T37" fmla="*/ 217 h 4045"/>
              <a:gd name="T38" fmla="*/ 701 w 1926"/>
              <a:gd name="T39" fmla="*/ 243 h 4045"/>
              <a:gd name="T40" fmla="*/ 716 w 1926"/>
              <a:gd name="T41" fmla="*/ 260 h 4045"/>
              <a:gd name="T42" fmla="*/ 1199 w 1926"/>
              <a:gd name="T43" fmla="*/ 262 h 4045"/>
              <a:gd name="T44" fmla="*/ 1218 w 1926"/>
              <a:gd name="T45" fmla="*/ 254 h 4045"/>
              <a:gd name="T46" fmla="*/ 1226 w 1926"/>
              <a:gd name="T47" fmla="*/ 230 h 4045"/>
              <a:gd name="T48" fmla="*/ 1218 w 1926"/>
              <a:gd name="T49" fmla="*/ 207 h 4045"/>
              <a:gd name="T50" fmla="*/ 1199 w 1926"/>
              <a:gd name="T51" fmla="*/ 197 h 4045"/>
              <a:gd name="T52" fmla="*/ 224 w 1926"/>
              <a:gd name="T53" fmla="*/ 0 h 4045"/>
              <a:gd name="T54" fmla="*/ 1738 w 1926"/>
              <a:gd name="T55" fmla="*/ 4 h 4045"/>
              <a:gd name="T56" fmla="*/ 1805 w 1926"/>
              <a:gd name="T57" fmla="*/ 31 h 4045"/>
              <a:gd name="T58" fmla="*/ 1860 w 1926"/>
              <a:gd name="T59" fmla="*/ 81 h 4045"/>
              <a:gd name="T60" fmla="*/ 1900 w 1926"/>
              <a:gd name="T61" fmla="*/ 148 h 4045"/>
              <a:gd name="T62" fmla="*/ 1923 w 1926"/>
              <a:gd name="T63" fmla="*/ 229 h 4045"/>
              <a:gd name="T64" fmla="*/ 1926 w 1926"/>
              <a:gd name="T65" fmla="*/ 3772 h 4045"/>
              <a:gd name="T66" fmla="*/ 1915 w 1926"/>
              <a:gd name="T67" fmla="*/ 3857 h 4045"/>
              <a:gd name="T68" fmla="*/ 1882 w 1926"/>
              <a:gd name="T69" fmla="*/ 3932 h 4045"/>
              <a:gd name="T70" fmla="*/ 1834 w 1926"/>
              <a:gd name="T71" fmla="*/ 3992 h 4045"/>
              <a:gd name="T72" fmla="*/ 1773 w 1926"/>
              <a:gd name="T73" fmla="*/ 4032 h 4045"/>
              <a:gd name="T74" fmla="*/ 1702 w 1926"/>
              <a:gd name="T75" fmla="*/ 4045 h 4045"/>
              <a:gd name="T76" fmla="*/ 188 w 1926"/>
              <a:gd name="T77" fmla="*/ 4041 h 4045"/>
              <a:gd name="T78" fmla="*/ 122 w 1926"/>
              <a:gd name="T79" fmla="*/ 4014 h 4045"/>
              <a:gd name="T80" fmla="*/ 66 w 1926"/>
              <a:gd name="T81" fmla="*/ 3964 h 4045"/>
              <a:gd name="T82" fmla="*/ 25 w 1926"/>
              <a:gd name="T83" fmla="*/ 3897 h 4045"/>
              <a:gd name="T84" fmla="*/ 3 w 1926"/>
              <a:gd name="T85" fmla="*/ 3816 h 4045"/>
              <a:gd name="T86" fmla="*/ 0 w 1926"/>
              <a:gd name="T87" fmla="*/ 273 h 4045"/>
              <a:gd name="T88" fmla="*/ 12 w 1926"/>
              <a:gd name="T89" fmla="*/ 188 h 4045"/>
              <a:gd name="T90" fmla="*/ 43 w 1926"/>
              <a:gd name="T91" fmla="*/ 113 h 4045"/>
              <a:gd name="T92" fmla="*/ 92 w 1926"/>
              <a:gd name="T93" fmla="*/ 53 h 4045"/>
              <a:gd name="T94" fmla="*/ 154 w 1926"/>
              <a:gd name="T95" fmla="*/ 13 h 4045"/>
              <a:gd name="T96" fmla="*/ 224 w 1926"/>
              <a:gd name="T97" fmla="*/ 0 h 40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926" h="4045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="" xmlns:a16="http://schemas.microsoft.com/office/drawing/2014/main" id="{5CA66723-1E68-4B3D-BC15-EA8051D9DD21}"/>
              </a:ext>
            </a:extLst>
          </p:cNvPr>
          <p:cNvSpPr/>
          <p:nvPr/>
        </p:nvSpPr>
        <p:spPr>
          <a:xfrm>
            <a:off x="314213" y="64446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="" xmlns:a16="http://schemas.microsoft.com/office/drawing/2014/main" id="{190C7005-EEA3-43FE-993F-6892E925BCA1}"/>
              </a:ext>
            </a:extLst>
          </p:cNvPr>
          <p:cNvSpPr/>
          <p:nvPr/>
        </p:nvSpPr>
        <p:spPr>
          <a:xfrm>
            <a:off x="4394913" y="2625563"/>
            <a:ext cx="1267949" cy="253637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관리자 관리</a:t>
            </a:r>
            <a:endParaRPr lang="en-US" altLang="ko-KR" sz="1000" dirty="0"/>
          </a:p>
        </p:txBody>
      </p:sp>
      <p:cxnSp>
        <p:nvCxnSpPr>
          <p:cNvPr id="16" name="직선 연결선 15">
            <a:extLst>
              <a:ext uri="{FF2B5EF4-FFF2-40B4-BE49-F238E27FC236}">
                <a16:creationId xmlns="" xmlns:a16="http://schemas.microsoft.com/office/drawing/2014/main" id="{BCA7F646-0348-463C-B7D1-1A6F4E4D2873}"/>
              </a:ext>
            </a:extLst>
          </p:cNvPr>
          <p:cNvCxnSpPr>
            <a:cxnSpLocks/>
          </p:cNvCxnSpPr>
          <p:nvPr/>
        </p:nvCxnSpPr>
        <p:spPr>
          <a:xfrm flipH="1">
            <a:off x="1799122" y="1346338"/>
            <a:ext cx="7593873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화살표: 오각형 16">
            <a:extLst>
              <a:ext uri="{FF2B5EF4-FFF2-40B4-BE49-F238E27FC236}">
                <a16:creationId xmlns="" xmlns:a16="http://schemas.microsoft.com/office/drawing/2014/main" id="{91933CA1-61B6-4151-8809-17931CABF11B}"/>
              </a:ext>
            </a:extLst>
          </p:cNvPr>
          <p:cNvSpPr/>
          <p:nvPr/>
        </p:nvSpPr>
        <p:spPr>
          <a:xfrm>
            <a:off x="3360989" y="1479929"/>
            <a:ext cx="803358" cy="304729"/>
          </a:xfrm>
          <a:prstGeom prst="homePlate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header</a:t>
            </a:r>
            <a:endParaRPr lang="ko-KR" altLang="en-US" sz="1200" dirty="0"/>
          </a:p>
        </p:txBody>
      </p:sp>
      <p:sp>
        <p:nvSpPr>
          <p:cNvPr id="18" name="화살표: 오각형 17">
            <a:extLst>
              <a:ext uri="{FF2B5EF4-FFF2-40B4-BE49-F238E27FC236}">
                <a16:creationId xmlns="" xmlns:a16="http://schemas.microsoft.com/office/drawing/2014/main" id="{CA9D548D-B745-439B-B82F-25FD841B9D04}"/>
              </a:ext>
            </a:extLst>
          </p:cNvPr>
          <p:cNvSpPr/>
          <p:nvPr/>
        </p:nvSpPr>
        <p:spPr>
          <a:xfrm>
            <a:off x="3360989" y="2096640"/>
            <a:ext cx="803358" cy="304729"/>
          </a:xfrm>
          <a:prstGeom prst="homePlate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body</a:t>
            </a:r>
            <a:endParaRPr lang="ko-KR" altLang="en-US" sz="1200" dirty="0"/>
          </a:p>
        </p:txBody>
      </p:sp>
      <p:cxnSp>
        <p:nvCxnSpPr>
          <p:cNvPr id="19" name="직선 연결선 18">
            <a:extLst>
              <a:ext uri="{FF2B5EF4-FFF2-40B4-BE49-F238E27FC236}">
                <a16:creationId xmlns="" xmlns:a16="http://schemas.microsoft.com/office/drawing/2014/main" id="{24F03ACE-23CC-4ED0-AF10-99E8056B36A7}"/>
              </a:ext>
            </a:extLst>
          </p:cNvPr>
          <p:cNvCxnSpPr>
            <a:cxnSpLocks/>
          </p:cNvCxnSpPr>
          <p:nvPr/>
        </p:nvCxnSpPr>
        <p:spPr>
          <a:xfrm flipH="1">
            <a:off x="3261315" y="1953155"/>
            <a:ext cx="613168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화살표: 오각형 19">
            <a:extLst>
              <a:ext uri="{FF2B5EF4-FFF2-40B4-BE49-F238E27FC236}">
                <a16:creationId xmlns="" xmlns:a16="http://schemas.microsoft.com/office/drawing/2014/main" id="{05190B71-18C3-4575-A585-60FCF4692405}"/>
              </a:ext>
            </a:extLst>
          </p:cNvPr>
          <p:cNvSpPr/>
          <p:nvPr/>
        </p:nvSpPr>
        <p:spPr>
          <a:xfrm>
            <a:off x="7879503" y="2096640"/>
            <a:ext cx="803358" cy="304729"/>
          </a:xfrm>
          <a:prstGeom prst="homePlate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section</a:t>
            </a:r>
            <a:endParaRPr lang="ko-KR" altLang="en-US" sz="1200" dirty="0"/>
          </a:p>
        </p:txBody>
      </p:sp>
      <p:sp>
        <p:nvSpPr>
          <p:cNvPr id="21" name="화살표: 오각형 20">
            <a:extLst>
              <a:ext uri="{FF2B5EF4-FFF2-40B4-BE49-F238E27FC236}">
                <a16:creationId xmlns="" xmlns:a16="http://schemas.microsoft.com/office/drawing/2014/main" id="{20DD0549-7022-4364-B29D-9BE76C94F3F3}"/>
              </a:ext>
            </a:extLst>
          </p:cNvPr>
          <p:cNvSpPr/>
          <p:nvPr/>
        </p:nvSpPr>
        <p:spPr>
          <a:xfrm>
            <a:off x="4398920" y="1479929"/>
            <a:ext cx="803358" cy="304729"/>
          </a:xfrm>
          <a:prstGeom prst="homePlate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nav</a:t>
            </a:r>
            <a:endParaRPr lang="ko-KR" altLang="en-US" sz="1200" dirty="0"/>
          </a:p>
        </p:txBody>
      </p:sp>
      <p:cxnSp>
        <p:nvCxnSpPr>
          <p:cNvPr id="22" name="직선 연결선 21">
            <a:extLst>
              <a:ext uri="{FF2B5EF4-FFF2-40B4-BE49-F238E27FC236}">
                <a16:creationId xmlns="" xmlns:a16="http://schemas.microsoft.com/office/drawing/2014/main" id="{95B6A26E-6246-4BC2-A657-9C9818D1E6A7}"/>
              </a:ext>
            </a:extLst>
          </p:cNvPr>
          <p:cNvCxnSpPr>
            <a:cxnSpLocks/>
          </p:cNvCxnSpPr>
          <p:nvPr/>
        </p:nvCxnSpPr>
        <p:spPr>
          <a:xfrm flipH="1">
            <a:off x="1799122" y="1346338"/>
            <a:ext cx="7593873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사각형: 둥근 모서리 22">
            <a:extLst>
              <a:ext uri="{FF2B5EF4-FFF2-40B4-BE49-F238E27FC236}">
                <a16:creationId xmlns="" xmlns:a16="http://schemas.microsoft.com/office/drawing/2014/main" id="{46AF694B-E9EE-4149-91DF-BD350E5A475E}"/>
              </a:ext>
            </a:extLst>
          </p:cNvPr>
          <p:cNvSpPr/>
          <p:nvPr/>
        </p:nvSpPr>
        <p:spPr>
          <a:xfrm>
            <a:off x="4675966" y="915042"/>
            <a:ext cx="803358" cy="304729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비회원</a:t>
            </a:r>
          </a:p>
        </p:txBody>
      </p:sp>
      <p:sp>
        <p:nvSpPr>
          <p:cNvPr id="24" name="사각형: 둥근 모서리 23">
            <a:extLst>
              <a:ext uri="{FF2B5EF4-FFF2-40B4-BE49-F238E27FC236}">
                <a16:creationId xmlns="" xmlns:a16="http://schemas.microsoft.com/office/drawing/2014/main" id="{1AA15A17-6DA5-4346-A6C3-338482539C0F}"/>
              </a:ext>
            </a:extLst>
          </p:cNvPr>
          <p:cNvSpPr/>
          <p:nvPr/>
        </p:nvSpPr>
        <p:spPr>
          <a:xfrm>
            <a:off x="5760377" y="915042"/>
            <a:ext cx="803358" cy="304729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개인회원</a:t>
            </a:r>
          </a:p>
        </p:txBody>
      </p:sp>
      <p:sp>
        <p:nvSpPr>
          <p:cNvPr id="25" name="사각형: 둥근 모서리 24">
            <a:extLst>
              <a:ext uri="{FF2B5EF4-FFF2-40B4-BE49-F238E27FC236}">
                <a16:creationId xmlns="" xmlns:a16="http://schemas.microsoft.com/office/drawing/2014/main" id="{BC11A6E5-CF5D-4EDF-9EB0-51D3A9E0AF78}"/>
              </a:ext>
            </a:extLst>
          </p:cNvPr>
          <p:cNvSpPr/>
          <p:nvPr/>
        </p:nvSpPr>
        <p:spPr>
          <a:xfrm>
            <a:off x="6844788" y="915042"/>
            <a:ext cx="902936" cy="304729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전문가</a:t>
            </a:r>
          </a:p>
        </p:txBody>
      </p:sp>
      <p:sp>
        <p:nvSpPr>
          <p:cNvPr id="26" name="사각형: 둥근 모서리 25">
            <a:extLst>
              <a:ext uri="{FF2B5EF4-FFF2-40B4-BE49-F238E27FC236}">
                <a16:creationId xmlns="" xmlns:a16="http://schemas.microsoft.com/office/drawing/2014/main" id="{CFDF2858-609B-4F8D-8968-C467E89BC8E2}"/>
              </a:ext>
            </a:extLst>
          </p:cNvPr>
          <p:cNvSpPr/>
          <p:nvPr/>
        </p:nvSpPr>
        <p:spPr>
          <a:xfrm>
            <a:off x="8028777" y="915042"/>
            <a:ext cx="902936" cy="30472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관리자</a:t>
            </a:r>
          </a:p>
        </p:txBody>
      </p:sp>
      <p:sp>
        <p:nvSpPr>
          <p:cNvPr id="27" name="사각형: 둥근 모서리 26">
            <a:extLst>
              <a:ext uri="{FF2B5EF4-FFF2-40B4-BE49-F238E27FC236}">
                <a16:creationId xmlns="" xmlns:a16="http://schemas.microsoft.com/office/drawing/2014/main" id="{46855479-04E9-4C22-B553-477A2796FC46}"/>
              </a:ext>
            </a:extLst>
          </p:cNvPr>
          <p:cNvSpPr/>
          <p:nvPr/>
        </p:nvSpPr>
        <p:spPr>
          <a:xfrm>
            <a:off x="3219831" y="792486"/>
            <a:ext cx="1175082" cy="427286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메인</a:t>
            </a:r>
          </a:p>
        </p:txBody>
      </p:sp>
      <p:sp>
        <p:nvSpPr>
          <p:cNvPr id="28" name="사각형: 둥근 모서리 27">
            <a:extLst>
              <a:ext uri="{FF2B5EF4-FFF2-40B4-BE49-F238E27FC236}">
                <a16:creationId xmlns="" xmlns:a16="http://schemas.microsoft.com/office/drawing/2014/main" id="{F9C34A7D-F479-4EB9-AAD5-2BCE4A9233B3}"/>
              </a:ext>
            </a:extLst>
          </p:cNvPr>
          <p:cNvSpPr/>
          <p:nvPr/>
        </p:nvSpPr>
        <p:spPr>
          <a:xfrm>
            <a:off x="1854367" y="792486"/>
            <a:ext cx="1175082" cy="427286"/>
          </a:xfrm>
          <a:prstGeom prst="round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관리자 화면</a:t>
            </a:r>
            <a:endParaRPr lang="en-US" altLang="ko-KR" sz="1200" b="1" dirty="0"/>
          </a:p>
          <a:p>
            <a:pPr algn="ctr"/>
            <a:r>
              <a:rPr lang="ko-KR" altLang="en-US" sz="1200" b="1" dirty="0"/>
              <a:t>로그인</a:t>
            </a:r>
          </a:p>
        </p:txBody>
      </p:sp>
      <p:sp>
        <p:nvSpPr>
          <p:cNvPr id="29" name="화살표: 오각형 28">
            <a:extLst>
              <a:ext uri="{FF2B5EF4-FFF2-40B4-BE49-F238E27FC236}">
                <a16:creationId xmlns="" xmlns:a16="http://schemas.microsoft.com/office/drawing/2014/main" id="{BA93BFC5-5790-4776-8BD4-30FA85918173}"/>
              </a:ext>
            </a:extLst>
          </p:cNvPr>
          <p:cNvSpPr/>
          <p:nvPr/>
        </p:nvSpPr>
        <p:spPr>
          <a:xfrm>
            <a:off x="3360989" y="6061956"/>
            <a:ext cx="803358" cy="304729"/>
          </a:xfrm>
          <a:prstGeom prst="homePlate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footer</a:t>
            </a:r>
            <a:endParaRPr lang="ko-KR" altLang="en-US" sz="1200" dirty="0"/>
          </a:p>
        </p:txBody>
      </p:sp>
      <p:cxnSp>
        <p:nvCxnSpPr>
          <p:cNvPr id="30" name="직선 연결선 29">
            <a:extLst>
              <a:ext uri="{FF2B5EF4-FFF2-40B4-BE49-F238E27FC236}">
                <a16:creationId xmlns="" xmlns:a16="http://schemas.microsoft.com/office/drawing/2014/main" id="{B4B73CAE-0858-43DE-AD3D-24CB6E35A9DA}"/>
              </a:ext>
            </a:extLst>
          </p:cNvPr>
          <p:cNvCxnSpPr>
            <a:cxnSpLocks/>
          </p:cNvCxnSpPr>
          <p:nvPr/>
        </p:nvCxnSpPr>
        <p:spPr>
          <a:xfrm flipH="1">
            <a:off x="3261315" y="5904097"/>
            <a:ext cx="613168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화살표: 오각형 30">
            <a:extLst>
              <a:ext uri="{FF2B5EF4-FFF2-40B4-BE49-F238E27FC236}">
                <a16:creationId xmlns="" xmlns:a16="http://schemas.microsoft.com/office/drawing/2014/main" id="{DA8CCEAB-F962-4CBC-9FBC-DB4AD0DA9837}"/>
              </a:ext>
            </a:extLst>
          </p:cNvPr>
          <p:cNvSpPr/>
          <p:nvPr/>
        </p:nvSpPr>
        <p:spPr>
          <a:xfrm>
            <a:off x="4398919" y="2096640"/>
            <a:ext cx="803358" cy="304729"/>
          </a:xfrm>
          <a:prstGeom prst="homePlate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aside</a:t>
            </a:r>
            <a:endParaRPr lang="ko-KR" altLang="en-US" sz="1200" dirty="0"/>
          </a:p>
        </p:txBody>
      </p:sp>
      <p:sp>
        <p:nvSpPr>
          <p:cNvPr id="32" name="사각형: 둥근 모서리 31">
            <a:extLst>
              <a:ext uri="{FF2B5EF4-FFF2-40B4-BE49-F238E27FC236}">
                <a16:creationId xmlns="" xmlns:a16="http://schemas.microsoft.com/office/drawing/2014/main" id="{CD5469FC-2ED6-42A9-B50F-E085A9428AAC}"/>
              </a:ext>
            </a:extLst>
          </p:cNvPr>
          <p:cNvSpPr/>
          <p:nvPr/>
        </p:nvSpPr>
        <p:spPr>
          <a:xfrm>
            <a:off x="5437298" y="1479929"/>
            <a:ext cx="1175082" cy="304729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마이페이지</a:t>
            </a:r>
          </a:p>
        </p:txBody>
      </p:sp>
      <p:sp>
        <p:nvSpPr>
          <p:cNvPr id="33" name="사각형: 둥근 모서리 32">
            <a:extLst>
              <a:ext uri="{FF2B5EF4-FFF2-40B4-BE49-F238E27FC236}">
                <a16:creationId xmlns="" xmlns:a16="http://schemas.microsoft.com/office/drawing/2014/main" id="{6C358E53-A671-4459-95B2-F99371BEDE12}"/>
              </a:ext>
            </a:extLst>
          </p:cNvPr>
          <p:cNvSpPr/>
          <p:nvPr/>
        </p:nvSpPr>
        <p:spPr>
          <a:xfrm>
            <a:off x="6808083" y="1479929"/>
            <a:ext cx="1175082" cy="304729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로그아웃</a:t>
            </a:r>
          </a:p>
        </p:txBody>
      </p:sp>
      <p:sp>
        <p:nvSpPr>
          <p:cNvPr id="46" name="사각형: 둥근 모서리 45">
            <a:extLst>
              <a:ext uri="{FF2B5EF4-FFF2-40B4-BE49-F238E27FC236}">
                <a16:creationId xmlns="" xmlns:a16="http://schemas.microsoft.com/office/drawing/2014/main" id="{A52759A6-9F63-481D-866E-C240D06DE01B}"/>
              </a:ext>
            </a:extLst>
          </p:cNvPr>
          <p:cNvSpPr/>
          <p:nvPr/>
        </p:nvSpPr>
        <p:spPr>
          <a:xfrm>
            <a:off x="4394913" y="2986325"/>
            <a:ext cx="1267949" cy="253637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회원 관리</a:t>
            </a:r>
            <a:endParaRPr lang="en-US" altLang="ko-KR" sz="1000" dirty="0"/>
          </a:p>
        </p:txBody>
      </p:sp>
      <p:sp>
        <p:nvSpPr>
          <p:cNvPr id="47" name="사각형: 둥근 모서리 46">
            <a:extLst>
              <a:ext uri="{FF2B5EF4-FFF2-40B4-BE49-F238E27FC236}">
                <a16:creationId xmlns="" xmlns:a16="http://schemas.microsoft.com/office/drawing/2014/main" id="{4411DF57-9834-4ED1-8CBF-4BF3CF627189}"/>
              </a:ext>
            </a:extLst>
          </p:cNvPr>
          <p:cNvSpPr/>
          <p:nvPr/>
        </p:nvSpPr>
        <p:spPr>
          <a:xfrm>
            <a:off x="4394913" y="3347087"/>
            <a:ext cx="1267949" cy="253637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카테고리 관리</a:t>
            </a:r>
            <a:endParaRPr lang="en-US" altLang="ko-KR" sz="1000" dirty="0"/>
          </a:p>
        </p:txBody>
      </p:sp>
      <p:sp>
        <p:nvSpPr>
          <p:cNvPr id="48" name="사각형: 둥근 모서리 47">
            <a:extLst>
              <a:ext uri="{FF2B5EF4-FFF2-40B4-BE49-F238E27FC236}">
                <a16:creationId xmlns="" xmlns:a16="http://schemas.microsoft.com/office/drawing/2014/main" id="{1D674A9E-FCD7-42A5-BEB7-109B4171535D}"/>
              </a:ext>
            </a:extLst>
          </p:cNvPr>
          <p:cNvSpPr/>
          <p:nvPr/>
        </p:nvSpPr>
        <p:spPr>
          <a:xfrm>
            <a:off x="4394913" y="3707849"/>
            <a:ext cx="1267949" cy="253637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상품 관리</a:t>
            </a:r>
            <a:endParaRPr lang="en-US" altLang="ko-KR" sz="1000" dirty="0"/>
          </a:p>
        </p:txBody>
      </p:sp>
      <p:sp>
        <p:nvSpPr>
          <p:cNvPr id="49" name="사각형: 둥근 모서리 48">
            <a:extLst>
              <a:ext uri="{FF2B5EF4-FFF2-40B4-BE49-F238E27FC236}">
                <a16:creationId xmlns="" xmlns:a16="http://schemas.microsoft.com/office/drawing/2014/main" id="{D078F194-A326-4F3A-8499-719B3D0D059C}"/>
              </a:ext>
            </a:extLst>
          </p:cNvPr>
          <p:cNvSpPr/>
          <p:nvPr/>
        </p:nvSpPr>
        <p:spPr>
          <a:xfrm>
            <a:off x="4394913" y="4068611"/>
            <a:ext cx="1267949" cy="253637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배너 관리</a:t>
            </a:r>
            <a:endParaRPr lang="en-US" altLang="ko-KR" sz="1000" dirty="0"/>
          </a:p>
        </p:txBody>
      </p:sp>
      <p:sp>
        <p:nvSpPr>
          <p:cNvPr id="50" name="사각형: 둥근 모서리 49">
            <a:extLst>
              <a:ext uri="{FF2B5EF4-FFF2-40B4-BE49-F238E27FC236}">
                <a16:creationId xmlns="" xmlns:a16="http://schemas.microsoft.com/office/drawing/2014/main" id="{E21A989A-C682-4FA1-9E6C-D725DB299527}"/>
              </a:ext>
            </a:extLst>
          </p:cNvPr>
          <p:cNvSpPr/>
          <p:nvPr/>
        </p:nvSpPr>
        <p:spPr>
          <a:xfrm>
            <a:off x="4394913" y="4429373"/>
            <a:ext cx="1267949" cy="253637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회원 메일</a:t>
            </a:r>
            <a:endParaRPr lang="en-US" altLang="ko-KR" sz="1000" dirty="0"/>
          </a:p>
        </p:txBody>
      </p:sp>
      <p:sp>
        <p:nvSpPr>
          <p:cNvPr id="51" name="사각형: 둥근 모서리 50">
            <a:extLst>
              <a:ext uri="{FF2B5EF4-FFF2-40B4-BE49-F238E27FC236}">
                <a16:creationId xmlns="" xmlns:a16="http://schemas.microsoft.com/office/drawing/2014/main" id="{E4A2D668-F6E1-4D9D-B605-3744A2E23152}"/>
              </a:ext>
            </a:extLst>
          </p:cNvPr>
          <p:cNvSpPr/>
          <p:nvPr/>
        </p:nvSpPr>
        <p:spPr>
          <a:xfrm>
            <a:off x="4394913" y="4790135"/>
            <a:ext cx="1267949" cy="253637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결제 관리</a:t>
            </a:r>
            <a:endParaRPr lang="en-US" altLang="ko-KR" sz="1000" dirty="0"/>
          </a:p>
        </p:txBody>
      </p:sp>
      <p:sp>
        <p:nvSpPr>
          <p:cNvPr id="52" name="사각형: 둥근 모서리 51">
            <a:extLst>
              <a:ext uri="{FF2B5EF4-FFF2-40B4-BE49-F238E27FC236}">
                <a16:creationId xmlns="" xmlns:a16="http://schemas.microsoft.com/office/drawing/2014/main" id="{D7C3EE96-A061-4DA0-8455-C57EC1CDCAB6}"/>
              </a:ext>
            </a:extLst>
          </p:cNvPr>
          <p:cNvSpPr/>
          <p:nvPr/>
        </p:nvSpPr>
        <p:spPr>
          <a:xfrm>
            <a:off x="4394913" y="5150897"/>
            <a:ext cx="1267949" cy="253637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쿠폰 관리</a:t>
            </a:r>
            <a:endParaRPr lang="en-US" altLang="ko-KR" sz="1000" dirty="0"/>
          </a:p>
        </p:txBody>
      </p:sp>
      <p:sp>
        <p:nvSpPr>
          <p:cNvPr id="53" name="사각형: 둥근 모서리 52">
            <a:extLst>
              <a:ext uri="{FF2B5EF4-FFF2-40B4-BE49-F238E27FC236}">
                <a16:creationId xmlns="" xmlns:a16="http://schemas.microsoft.com/office/drawing/2014/main" id="{8076F662-1B9B-44DB-91DE-7B590C9F7309}"/>
              </a:ext>
            </a:extLst>
          </p:cNvPr>
          <p:cNvSpPr/>
          <p:nvPr/>
        </p:nvSpPr>
        <p:spPr>
          <a:xfrm>
            <a:off x="7881928" y="2625563"/>
            <a:ext cx="1267949" cy="253637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회원 통계</a:t>
            </a:r>
            <a:endParaRPr lang="en-US" altLang="ko-KR" sz="1000" dirty="0"/>
          </a:p>
        </p:txBody>
      </p:sp>
      <p:sp>
        <p:nvSpPr>
          <p:cNvPr id="54" name="사각형: 둥근 모서리 53">
            <a:extLst>
              <a:ext uri="{FF2B5EF4-FFF2-40B4-BE49-F238E27FC236}">
                <a16:creationId xmlns="" xmlns:a16="http://schemas.microsoft.com/office/drawing/2014/main" id="{66A93CA1-3572-418D-98E6-DFAEE94C74C6}"/>
              </a:ext>
            </a:extLst>
          </p:cNvPr>
          <p:cNvSpPr/>
          <p:nvPr/>
        </p:nvSpPr>
        <p:spPr>
          <a:xfrm>
            <a:off x="7881928" y="3003705"/>
            <a:ext cx="1267949" cy="253637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매출 통계</a:t>
            </a:r>
            <a:endParaRPr lang="en-US" altLang="ko-KR" sz="1000" dirty="0"/>
          </a:p>
        </p:txBody>
      </p:sp>
      <p:sp>
        <p:nvSpPr>
          <p:cNvPr id="55" name="사각형: 둥근 모서리 54">
            <a:extLst>
              <a:ext uri="{FF2B5EF4-FFF2-40B4-BE49-F238E27FC236}">
                <a16:creationId xmlns="" xmlns:a16="http://schemas.microsoft.com/office/drawing/2014/main" id="{41F5046B-BBC9-4003-ACCB-61B8B839B929}"/>
              </a:ext>
            </a:extLst>
          </p:cNvPr>
          <p:cNvSpPr/>
          <p:nvPr/>
        </p:nvSpPr>
        <p:spPr>
          <a:xfrm>
            <a:off x="6479775" y="4423667"/>
            <a:ext cx="1267949" cy="253637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공지사항</a:t>
            </a:r>
            <a:endParaRPr lang="en-US" altLang="ko-KR" sz="1000" dirty="0"/>
          </a:p>
        </p:txBody>
      </p:sp>
      <p:sp>
        <p:nvSpPr>
          <p:cNvPr id="56" name="사각형: 둥근 모서리 55">
            <a:extLst>
              <a:ext uri="{FF2B5EF4-FFF2-40B4-BE49-F238E27FC236}">
                <a16:creationId xmlns="" xmlns:a16="http://schemas.microsoft.com/office/drawing/2014/main" id="{6C36EB43-C8D1-49E9-883E-DD7D7F6AA397}"/>
              </a:ext>
            </a:extLst>
          </p:cNvPr>
          <p:cNvSpPr/>
          <p:nvPr/>
        </p:nvSpPr>
        <p:spPr>
          <a:xfrm>
            <a:off x="6479775" y="4786332"/>
            <a:ext cx="1267949" cy="253637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FAQ</a:t>
            </a:r>
          </a:p>
        </p:txBody>
      </p:sp>
      <p:sp>
        <p:nvSpPr>
          <p:cNvPr id="57" name="사각형: 둥근 모서리 56">
            <a:extLst>
              <a:ext uri="{FF2B5EF4-FFF2-40B4-BE49-F238E27FC236}">
                <a16:creationId xmlns="" xmlns:a16="http://schemas.microsoft.com/office/drawing/2014/main" id="{2F0BACB3-16F0-4EDE-9CB5-2DD1945761F1}"/>
              </a:ext>
            </a:extLst>
          </p:cNvPr>
          <p:cNvSpPr/>
          <p:nvPr/>
        </p:nvSpPr>
        <p:spPr>
          <a:xfrm>
            <a:off x="6479775" y="5148997"/>
            <a:ext cx="1267949" cy="253637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서비스 평가</a:t>
            </a:r>
            <a:endParaRPr lang="en-US" altLang="ko-KR" sz="1000" dirty="0"/>
          </a:p>
        </p:txBody>
      </p:sp>
      <p:sp>
        <p:nvSpPr>
          <p:cNvPr id="59" name="사각형: 둥근 모서리 58">
            <a:extLst>
              <a:ext uri="{FF2B5EF4-FFF2-40B4-BE49-F238E27FC236}">
                <a16:creationId xmlns="" xmlns:a16="http://schemas.microsoft.com/office/drawing/2014/main" id="{7DB365CF-5C43-40FB-B4F0-26582855A219}"/>
              </a:ext>
            </a:extLst>
          </p:cNvPr>
          <p:cNvSpPr/>
          <p:nvPr/>
        </p:nvSpPr>
        <p:spPr>
          <a:xfrm>
            <a:off x="4394913" y="5511662"/>
            <a:ext cx="1267949" cy="253637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게시판 관리</a:t>
            </a:r>
            <a:endParaRPr lang="en-US" altLang="ko-KR" sz="1000" dirty="0"/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="" xmlns:a16="http://schemas.microsoft.com/office/drawing/2014/main" id="{38C3D337-353C-4CCB-93D7-57BD97D0C0E1}"/>
              </a:ext>
            </a:extLst>
          </p:cNvPr>
          <p:cNvCxnSpPr>
            <a:stCxn id="59" idx="3"/>
            <a:endCxn id="55" idx="1"/>
          </p:cNvCxnSpPr>
          <p:nvPr/>
        </p:nvCxnSpPr>
        <p:spPr>
          <a:xfrm flipV="1">
            <a:off x="5662862" y="4550486"/>
            <a:ext cx="816913" cy="10879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="" xmlns:a16="http://schemas.microsoft.com/office/drawing/2014/main" id="{AE4BFBB1-E989-462D-A3A4-1E0775F203C4}"/>
              </a:ext>
            </a:extLst>
          </p:cNvPr>
          <p:cNvCxnSpPr>
            <a:stCxn id="59" idx="3"/>
            <a:endCxn id="56" idx="1"/>
          </p:cNvCxnSpPr>
          <p:nvPr/>
        </p:nvCxnSpPr>
        <p:spPr>
          <a:xfrm flipV="1">
            <a:off x="5662862" y="4913151"/>
            <a:ext cx="816913" cy="7253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="" xmlns:a16="http://schemas.microsoft.com/office/drawing/2014/main" id="{607F8BD0-5F23-45AF-BC45-69A628833702}"/>
              </a:ext>
            </a:extLst>
          </p:cNvPr>
          <p:cNvCxnSpPr>
            <a:stCxn id="59" idx="3"/>
            <a:endCxn id="57" idx="1"/>
          </p:cNvCxnSpPr>
          <p:nvPr/>
        </p:nvCxnSpPr>
        <p:spPr>
          <a:xfrm flipV="1">
            <a:off x="5662862" y="5275816"/>
            <a:ext cx="816913" cy="3626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사각형: 둥근 모서리 63">
            <a:extLst>
              <a:ext uri="{FF2B5EF4-FFF2-40B4-BE49-F238E27FC236}">
                <a16:creationId xmlns="" xmlns:a16="http://schemas.microsoft.com/office/drawing/2014/main" id="{F0A6577D-74B6-4E82-BA5E-8897B13318F0}"/>
              </a:ext>
            </a:extLst>
          </p:cNvPr>
          <p:cNvSpPr/>
          <p:nvPr/>
        </p:nvSpPr>
        <p:spPr>
          <a:xfrm>
            <a:off x="6479775" y="2986325"/>
            <a:ext cx="1267949" cy="253637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일반 회원</a:t>
            </a:r>
            <a:endParaRPr lang="en-US" altLang="ko-KR" sz="1000" dirty="0"/>
          </a:p>
        </p:txBody>
      </p:sp>
      <p:sp>
        <p:nvSpPr>
          <p:cNvPr id="65" name="사각형: 둥근 모서리 64">
            <a:extLst>
              <a:ext uri="{FF2B5EF4-FFF2-40B4-BE49-F238E27FC236}">
                <a16:creationId xmlns="" xmlns:a16="http://schemas.microsoft.com/office/drawing/2014/main" id="{7D09B197-6138-4797-879E-3883838D3157}"/>
              </a:ext>
            </a:extLst>
          </p:cNvPr>
          <p:cNvSpPr/>
          <p:nvPr/>
        </p:nvSpPr>
        <p:spPr>
          <a:xfrm>
            <a:off x="6479775" y="3347087"/>
            <a:ext cx="1267949" cy="253637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전문가 회원</a:t>
            </a:r>
            <a:endParaRPr lang="en-US" altLang="ko-KR" sz="1000" dirty="0"/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="" xmlns:a16="http://schemas.microsoft.com/office/drawing/2014/main" id="{89D0D2A2-DD62-4DC4-988F-00E7333B4B00}"/>
              </a:ext>
            </a:extLst>
          </p:cNvPr>
          <p:cNvCxnSpPr>
            <a:stCxn id="46" idx="3"/>
            <a:endCxn id="64" idx="1"/>
          </p:cNvCxnSpPr>
          <p:nvPr/>
        </p:nvCxnSpPr>
        <p:spPr>
          <a:xfrm>
            <a:off x="5662862" y="3113144"/>
            <a:ext cx="8169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="" xmlns:a16="http://schemas.microsoft.com/office/drawing/2014/main" id="{1ADE78ED-8A04-4C75-872C-B0380042D0EB}"/>
              </a:ext>
            </a:extLst>
          </p:cNvPr>
          <p:cNvCxnSpPr>
            <a:stCxn id="46" idx="3"/>
            <a:endCxn id="65" idx="1"/>
          </p:cNvCxnSpPr>
          <p:nvPr/>
        </p:nvCxnSpPr>
        <p:spPr>
          <a:xfrm>
            <a:off x="5662862" y="3113144"/>
            <a:ext cx="816913" cy="3607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="" xmlns:a16="http://schemas.microsoft.com/office/drawing/2014/main" id="{56E3EB97-A097-49FE-808B-7EBB6C80D066}"/>
              </a:ext>
            </a:extLst>
          </p:cNvPr>
          <p:cNvSpPr txBox="1"/>
          <p:nvPr/>
        </p:nvSpPr>
        <p:spPr>
          <a:xfrm>
            <a:off x="9850849" y="915042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C00000"/>
                </a:solidFill>
              </a:rPr>
              <a:t>구현 기능</a:t>
            </a:r>
            <a:endParaRPr lang="en-US" altLang="ko-KR" b="1" dirty="0">
              <a:solidFill>
                <a:srgbClr val="C00000"/>
              </a:solidFill>
            </a:endParaRPr>
          </a:p>
        </p:txBody>
      </p:sp>
      <p:cxnSp>
        <p:nvCxnSpPr>
          <p:cNvPr id="69" name="직선 연결선 68">
            <a:extLst>
              <a:ext uri="{FF2B5EF4-FFF2-40B4-BE49-F238E27FC236}">
                <a16:creationId xmlns="" xmlns:a16="http://schemas.microsoft.com/office/drawing/2014/main" id="{9E9C0862-DCD5-495D-8B49-182C783B149D}"/>
              </a:ext>
            </a:extLst>
          </p:cNvPr>
          <p:cNvCxnSpPr/>
          <p:nvPr/>
        </p:nvCxnSpPr>
        <p:spPr>
          <a:xfrm>
            <a:off x="9762565" y="915042"/>
            <a:ext cx="0" cy="5417648"/>
          </a:xfrm>
          <a:prstGeom prst="line">
            <a:avLst/>
          </a:prstGeom>
          <a:ln w="25400" cmpd="dbl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="" xmlns:a16="http://schemas.microsoft.com/office/drawing/2014/main" id="{6BD17BD3-4E30-4C8A-91F0-4CEEA81DCF6A}"/>
              </a:ext>
            </a:extLst>
          </p:cNvPr>
          <p:cNvSpPr txBox="1"/>
          <p:nvPr/>
        </p:nvSpPr>
        <p:spPr>
          <a:xfrm>
            <a:off x="10018127" y="1401460"/>
            <a:ext cx="1997663" cy="39346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회원가입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로그인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로그아웃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접근 제한</a:t>
            </a:r>
            <a:r>
              <a:rPr lang="en-US" altLang="ko-KR" sz="1200" dirty="0"/>
              <a:t>(</a:t>
            </a:r>
            <a:r>
              <a:rPr lang="ko-KR" altLang="en-US" sz="1200" dirty="0"/>
              <a:t>세션 기준</a:t>
            </a:r>
            <a:r>
              <a:rPr lang="en-US" altLang="ko-KR" sz="1200" dirty="0"/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게시판 </a:t>
            </a:r>
            <a:r>
              <a:rPr lang="en-US" altLang="ko-KR" sz="1200" dirty="0"/>
              <a:t>(POI</a:t>
            </a:r>
            <a:r>
              <a:rPr lang="ko-KR" altLang="en-US" sz="1200" dirty="0"/>
              <a:t> </a:t>
            </a:r>
            <a:r>
              <a:rPr lang="en-US" altLang="ko-KR" sz="1200" dirty="0"/>
              <a:t>API </a:t>
            </a:r>
            <a:r>
              <a:rPr lang="ko-KR" altLang="en-US" sz="1200" dirty="0"/>
              <a:t>엑셀다운</a:t>
            </a:r>
            <a:r>
              <a:rPr lang="en-US" altLang="ko-KR" sz="1200" dirty="0"/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통계 </a:t>
            </a:r>
            <a:r>
              <a:rPr lang="en-US" altLang="ko-KR" sz="1200" dirty="0"/>
              <a:t>(</a:t>
            </a:r>
            <a:r>
              <a:rPr lang="ko-KR" altLang="en-US" sz="1200" dirty="0"/>
              <a:t>차트 </a:t>
            </a:r>
            <a:r>
              <a:rPr lang="en-US" altLang="ko-KR" sz="1200" dirty="0"/>
              <a:t>API)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배너 관리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이메일 전송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알림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자료실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일정관리</a:t>
            </a:r>
            <a:r>
              <a:rPr lang="en-US" altLang="ko-KR" sz="1200" dirty="0"/>
              <a:t>(</a:t>
            </a:r>
            <a:r>
              <a:rPr lang="ko-KR" altLang="en-US" sz="1200" dirty="0"/>
              <a:t>달력</a:t>
            </a:r>
            <a:r>
              <a:rPr lang="en-US" altLang="ko-KR" sz="1200" dirty="0"/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계좌 등록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나의 서비스</a:t>
            </a:r>
            <a:r>
              <a:rPr lang="en-US" altLang="ko-KR" sz="1200" dirty="0"/>
              <a:t>(</a:t>
            </a:r>
            <a:r>
              <a:rPr lang="ko-KR" altLang="en-US" sz="1200" dirty="0"/>
              <a:t>상품 등록</a:t>
            </a:r>
            <a:r>
              <a:rPr lang="en-US" altLang="ko-KR" sz="1200" dirty="0"/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전문가 수수료 출금 승인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1386734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>
            <a:extLst>
              <a:ext uri="{FF2B5EF4-FFF2-40B4-BE49-F238E27FC236}">
                <a16:creationId xmlns="" xmlns:a16="http://schemas.microsoft.com/office/drawing/2014/main" id="{2BC6D22F-7004-45AD-A2E3-C1FA872962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6193438"/>
              </p:ext>
            </p:extLst>
          </p:nvPr>
        </p:nvGraphicFramePr>
        <p:xfrm>
          <a:off x="-1" y="499532"/>
          <a:ext cx="828675" cy="63584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151">
                  <a:extLst>
                    <a:ext uri="{9D8B030D-6E8A-4147-A177-3AD203B41FA5}">
                      <a16:colId xmlns="" xmlns:a16="http://schemas.microsoft.com/office/drawing/2014/main" val="1085562414"/>
                    </a:ext>
                  </a:extLst>
                </a:gridCol>
                <a:gridCol w="771524">
                  <a:extLst>
                    <a:ext uri="{9D8B030D-6E8A-4147-A177-3AD203B41FA5}">
                      <a16:colId xmlns="" xmlns:a16="http://schemas.microsoft.com/office/drawing/2014/main" val="2801271780"/>
                    </a:ext>
                  </a:extLst>
                </a:gridCol>
              </a:tblGrid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목차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998110317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프로젝트 개요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41399603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주제 선정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034079396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프로젝트 계획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9865911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B8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사이트 구성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575254258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Use Case</a:t>
                      </a: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208850021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en-US" altLang="ko-KR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+mn-lt"/>
                          <a:ea typeface="+mn-ea"/>
                          <a:cs typeface="+mn-cs"/>
                        </a:rPr>
                        <a:t>WBS,FBS</a:t>
                      </a:r>
                      <a:endParaRPr kumimoji="0" lang="ko-KR" altLang="en-US" sz="700" b="0" i="0" u="none" strike="noStrike" kern="1200" cap="none" spc="0" normalizeH="0" dirty="0">
                        <a:solidFill>
                          <a:srgbClr val="44546A">
                            <a:lumMod val="75000"/>
                          </a:srgb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673024949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DB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설계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804849840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클래스 다이어그램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889910442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스토리보드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기술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265675496"/>
                  </a:ext>
                </a:extLst>
              </a:tr>
            </a:tbl>
          </a:graphicData>
        </a:graphic>
      </p:graphicFrame>
      <p:sp>
        <p:nvSpPr>
          <p:cNvPr id="3" name="타원 2">
            <a:extLst>
              <a:ext uri="{FF2B5EF4-FFF2-40B4-BE49-F238E27FC236}">
                <a16:creationId xmlns="" xmlns:a16="http://schemas.microsoft.com/office/drawing/2014/main" id="{25C407D9-A30A-4FD3-9AC5-8DBE762EC242}"/>
              </a:ext>
            </a:extLst>
          </p:cNvPr>
          <p:cNvSpPr/>
          <p:nvPr/>
        </p:nvSpPr>
        <p:spPr>
          <a:xfrm>
            <a:off x="301859" y="123348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="" xmlns:a16="http://schemas.microsoft.com/office/drawing/2014/main" id="{A17549DD-66B5-4036-8C23-55BE67635009}"/>
              </a:ext>
            </a:extLst>
          </p:cNvPr>
          <p:cNvSpPr/>
          <p:nvPr/>
        </p:nvSpPr>
        <p:spPr>
          <a:xfrm>
            <a:off x="301858" y="187166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="" xmlns:a16="http://schemas.microsoft.com/office/drawing/2014/main" id="{82CD324C-C9F4-42C1-A0C0-16A0E2693A66}"/>
              </a:ext>
            </a:extLst>
          </p:cNvPr>
          <p:cNvSpPr/>
          <p:nvPr/>
        </p:nvSpPr>
        <p:spPr>
          <a:xfrm>
            <a:off x="301857" y="2509837"/>
            <a:ext cx="276225" cy="276225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="" xmlns:a16="http://schemas.microsoft.com/office/drawing/2014/main" id="{8523C607-AFE7-450C-B761-1B7FA1141A6A}"/>
              </a:ext>
            </a:extLst>
          </p:cNvPr>
          <p:cNvSpPr/>
          <p:nvPr/>
        </p:nvSpPr>
        <p:spPr>
          <a:xfrm>
            <a:off x="301856" y="3148012"/>
            <a:ext cx="276225" cy="276225"/>
          </a:xfrm>
          <a:prstGeom prst="ellipse">
            <a:avLst/>
          </a:prstGeom>
          <a:solidFill>
            <a:srgbClr val="FF8B8B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="" xmlns:a16="http://schemas.microsoft.com/office/drawing/2014/main" id="{9D4BE2E5-B379-4999-89EC-116368D1D183}"/>
              </a:ext>
            </a:extLst>
          </p:cNvPr>
          <p:cNvSpPr/>
          <p:nvPr/>
        </p:nvSpPr>
        <p:spPr>
          <a:xfrm>
            <a:off x="301855" y="378618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="" xmlns:a16="http://schemas.microsoft.com/office/drawing/2014/main" id="{DEBF2860-E75D-42E0-B10A-28A6CF1C7B23}"/>
              </a:ext>
            </a:extLst>
          </p:cNvPr>
          <p:cNvSpPr/>
          <p:nvPr/>
        </p:nvSpPr>
        <p:spPr>
          <a:xfrm>
            <a:off x="301854" y="442436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="" xmlns:a16="http://schemas.microsoft.com/office/drawing/2014/main" id="{FD181135-CB10-49C8-9A0D-33F92F666CEE}"/>
              </a:ext>
            </a:extLst>
          </p:cNvPr>
          <p:cNvSpPr/>
          <p:nvPr/>
        </p:nvSpPr>
        <p:spPr>
          <a:xfrm>
            <a:off x="301853" y="506253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="" xmlns:a16="http://schemas.microsoft.com/office/drawing/2014/main" id="{E7473913-D635-48B9-85FB-31C1BED3998E}"/>
              </a:ext>
            </a:extLst>
          </p:cNvPr>
          <p:cNvSpPr/>
          <p:nvPr/>
        </p:nvSpPr>
        <p:spPr>
          <a:xfrm>
            <a:off x="301852" y="570071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="" xmlns:a16="http://schemas.microsoft.com/office/drawing/2014/main" id="{36C51DB5-577C-4929-AD3F-C3489B1DB074}"/>
              </a:ext>
            </a:extLst>
          </p:cNvPr>
          <p:cNvSpPr/>
          <p:nvPr/>
        </p:nvSpPr>
        <p:spPr>
          <a:xfrm>
            <a:off x="301851" y="633888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Freeform 36">
            <a:extLst>
              <a:ext uri="{FF2B5EF4-FFF2-40B4-BE49-F238E27FC236}">
                <a16:creationId xmlns="" xmlns:a16="http://schemas.microsoft.com/office/drawing/2014/main" id="{B3084C98-C850-4E6B-A161-BA358E175259}"/>
              </a:ext>
            </a:extLst>
          </p:cNvPr>
          <p:cNvSpPr>
            <a:spLocks noEditPoints="1"/>
          </p:cNvSpPr>
          <p:nvPr/>
        </p:nvSpPr>
        <p:spPr bwMode="auto">
          <a:xfrm>
            <a:off x="389576" y="654843"/>
            <a:ext cx="95342" cy="160356"/>
          </a:xfrm>
          <a:custGeom>
            <a:avLst/>
            <a:gdLst>
              <a:gd name="T0" fmla="*/ 937 w 1926"/>
              <a:gd name="T1" fmla="*/ 3639 h 4045"/>
              <a:gd name="T2" fmla="*/ 893 w 1926"/>
              <a:gd name="T3" fmla="*/ 3665 h 4045"/>
              <a:gd name="T4" fmla="*/ 863 w 1926"/>
              <a:gd name="T5" fmla="*/ 3712 h 4045"/>
              <a:gd name="T6" fmla="*/ 851 w 1926"/>
              <a:gd name="T7" fmla="*/ 3772 h 4045"/>
              <a:gd name="T8" fmla="*/ 863 w 1926"/>
              <a:gd name="T9" fmla="*/ 3832 h 4045"/>
              <a:gd name="T10" fmla="*/ 893 w 1926"/>
              <a:gd name="T11" fmla="*/ 3878 h 4045"/>
              <a:gd name="T12" fmla="*/ 937 w 1926"/>
              <a:gd name="T13" fmla="*/ 3905 h 4045"/>
              <a:gd name="T14" fmla="*/ 988 w 1926"/>
              <a:gd name="T15" fmla="*/ 3905 h 4045"/>
              <a:gd name="T16" fmla="*/ 1033 w 1926"/>
              <a:gd name="T17" fmla="*/ 3878 h 4045"/>
              <a:gd name="T18" fmla="*/ 1064 w 1926"/>
              <a:gd name="T19" fmla="*/ 3832 h 4045"/>
              <a:gd name="T20" fmla="*/ 1075 w 1926"/>
              <a:gd name="T21" fmla="*/ 3772 h 4045"/>
              <a:gd name="T22" fmla="*/ 1064 w 1926"/>
              <a:gd name="T23" fmla="*/ 3712 h 4045"/>
              <a:gd name="T24" fmla="*/ 1033 w 1926"/>
              <a:gd name="T25" fmla="*/ 3665 h 4045"/>
              <a:gd name="T26" fmla="*/ 988 w 1926"/>
              <a:gd name="T27" fmla="*/ 3639 h 4045"/>
              <a:gd name="T28" fmla="*/ 156 w 1926"/>
              <a:gd name="T29" fmla="*/ 434 h 4045"/>
              <a:gd name="T30" fmla="*/ 1770 w 1926"/>
              <a:gd name="T31" fmla="*/ 3540 h 4045"/>
              <a:gd name="T32" fmla="*/ 156 w 1926"/>
              <a:gd name="T33" fmla="*/ 434 h 4045"/>
              <a:gd name="T34" fmla="*/ 716 w 1926"/>
              <a:gd name="T35" fmla="*/ 200 h 4045"/>
              <a:gd name="T36" fmla="*/ 701 w 1926"/>
              <a:gd name="T37" fmla="*/ 217 h 4045"/>
              <a:gd name="T38" fmla="*/ 701 w 1926"/>
              <a:gd name="T39" fmla="*/ 243 h 4045"/>
              <a:gd name="T40" fmla="*/ 716 w 1926"/>
              <a:gd name="T41" fmla="*/ 260 h 4045"/>
              <a:gd name="T42" fmla="*/ 1199 w 1926"/>
              <a:gd name="T43" fmla="*/ 262 h 4045"/>
              <a:gd name="T44" fmla="*/ 1218 w 1926"/>
              <a:gd name="T45" fmla="*/ 254 h 4045"/>
              <a:gd name="T46" fmla="*/ 1226 w 1926"/>
              <a:gd name="T47" fmla="*/ 230 h 4045"/>
              <a:gd name="T48" fmla="*/ 1218 w 1926"/>
              <a:gd name="T49" fmla="*/ 207 h 4045"/>
              <a:gd name="T50" fmla="*/ 1199 w 1926"/>
              <a:gd name="T51" fmla="*/ 197 h 4045"/>
              <a:gd name="T52" fmla="*/ 224 w 1926"/>
              <a:gd name="T53" fmla="*/ 0 h 4045"/>
              <a:gd name="T54" fmla="*/ 1738 w 1926"/>
              <a:gd name="T55" fmla="*/ 4 h 4045"/>
              <a:gd name="T56" fmla="*/ 1805 w 1926"/>
              <a:gd name="T57" fmla="*/ 31 h 4045"/>
              <a:gd name="T58" fmla="*/ 1860 w 1926"/>
              <a:gd name="T59" fmla="*/ 81 h 4045"/>
              <a:gd name="T60" fmla="*/ 1900 w 1926"/>
              <a:gd name="T61" fmla="*/ 148 h 4045"/>
              <a:gd name="T62" fmla="*/ 1923 w 1926"/>
              <a:gd name="T63" fmla="*/ 229 h 4045"/>
              <a:gd name="T64" fmla="*/ 1926 w 1926"/>
              <a:gd name="T65" fmla="*/ 3772 h 4045"/>
              <a:gd name="T66" fmla="*/ 1915 w 1926"/>
              <a:gd name="T67" fmla="*/ 3857 h 4045"/>
              <a:gd name="T68" fmla="*/ 1882 w 1926"/>
              <a:gd name="T69" fmla="*/ 3932 h 4045"/>
              <a:gd name="T70" fmla="*/ 1834 w 1926"/>
              <a:gd name="T71" fmla="*/ 3992 h 4045"/>
              <a:gd name="T72" fmla="*/ 1773 w 1926"/>
              <a:gd name="T73" fmla="*/ 4032 h 4045"/>
              <a:gd name="T74" fmla="*/ 1702 w 1926"/>
              <a:gd name="T75" fmla="*/ 4045 h 4045"/>
              <a:gd name="T76" fmla="*/ 188 w 1926"/>
              <a:gd name="T77" fmla="*/ 4041 h 4045"/>
              <a:gd name="T78" fmla="*/ 122 w 1926"/>
              <a:gd name="T79" fmla="*/ 4014 h 4045"/>
              <a:gd name="T80" fmla="*/ 66 w 1926"/>
              <a:gd name="T81" fmla="*/ 3964 h 4045"/>
              <a:gd name="T82" fmla="*/ 25 w 1926"/>
              <a:gd name="T83" fmla="*/ 3897 h 4045"/>
              <a:gd name="T84" fmla="*/ 3 w 1926"/>
              <a:gd name="T85" fmla="*/ 3816 h 4045"/>
              <a:gd name="T86" fmla="*/ 0 w 1926"/>
              <a:gd name="T87" fmla="*/ 273 h 4045"/>
              <a:gd name="T88" fmla="*/ 12 w 1926"/>
              <a:gd name="T89" fmla="*/ 188 h 4045"/>
              <a:gd name="T90" fmla="*/ 43 w 1926"/>
              <a:gd name="T91" fmla="*/ 113 h 4045"/>
              <a:gd name="T92" fmla="*/ 92 w 1926"/>
              <a:gd name="T93" fmla="*/ 53 h 4045"/>
              <a:gd name="T94" fmla="*/ 154 w 1926"/>
              <a:gd name="T95" fmla="*/ 13 h 4045"/>
              <a:gd name="T96" fmla="*/ 224 w 1926"/>
              <a:gd name="T97" fmla="*/ 0 h 40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926" h="4045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="" xmlns:a16="http://schemas.microsoft.com/office/drawing/2014/main" id="{40D8FDD9-CD0B-453C-BFCA-4D4819102C78}"/>
              </a:ext>
            </a:extLst>
          </p:cNvPr>
          <p:cNvSpPr/>
          <p:nvPr/>
        </p:nvSpPr>
        <p:spPr>
          <a:xfrm>
            <a:off x="314213" y="64446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="" xmlns:a16="http://schemas.microsoft.com/office/drawing/2014/main" id="{AAA3016C-C58E-4D29-B652-4E5C6094A3C2}"/>
              </a:ext>
            </a:extLst>
          </p:cNvPr>
          <p:cNvSpPr/>
          <p:nvPr/>
        </p:nvSpPr>
        <p:spPr>
          <a:xfrm>
            <a:off x="0" y="10869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latinLnBrk="0">
              <a:lnSpc>
                <a:spcPct val="150000"/>
              </a:lnSpc>
              <a:defRPr/>
            </a:pPr>
            <a:r>
              <a:rPr lang="ko-KR" altLang="en-US" sz="2000" b="1" kern="0" dirty="0">
                <a:solidFill>
                  <a:srgbClr val="FA3C7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사이트 구성 </a:t>
            </a:r>
            <a:r>
              <a:rPr lang="en-US" altLang="ko-KR" sz="2000" b="1" kern="0" dirty="0">
                <a:solidFill>
                  <a:srgbClr val="FA3C7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2000" b="1" kern="0" dirty="0">
                <a:solidFill>
                  <a:srgbClr val="FA3C7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사이트 맵</a:t>
            </a:r>
            <a:endParaRPr lang="ko-KR" altLang="en-US" sz="3600" kern="0" dirty="0">
              <a:solidFill>
                <a:prstClr val="black">
                  <a:lumMod val="75000"/>
                  <a:lumOff val="2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모서리가 둥근 직사각형 4">
            <a:extLst>
              <a:ext uri="{FF2B5EF4-FFF2-40B4-BE49-F238E27FC236}">
                <a16:creationId xmlns="" xmlns:a16="http://schemas.microsoft.com/office/drawing/2014/main" id="{897011F2-E200-4284-808D-1FEF4A865F13}"/>
              </a:ext>
            </a:extLst>
          </p:cNvPr>
          <p:cNvSpPr/>
          <p:nvPr/>
        </p:nvSpPr>
        <p:spPr>
          <a:xfrm>
            <a:off x="1330434" y="2877390"/>
            <a:ext cx="1098333" cy="803934"/>
          </a:xfrm>
          <a:prstGeom prst="roundRect">
            <a:avLst/>
          </a:prstGeom>
          <a:solidFill>
            <a:schemeClr val="bg1"/>
          </a:solidFill>
          <a:ln>
            <a:solidFill>
              <a:srgbClr val="9D70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600" b="1" dirty="0">
                <a:solidFill>
                  <a:schemeClr val="tx1"/>
                </a:solidFill>
                <a:ea typeface="나눔바른펜" charset="-127"/>
              </a:rPr>
              <a:t>비회원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="" xmlns:a16="http://schemas.microsoft.com/office/drawing/2014/main" id="{ED4AD390-C570-426F-A98D-C13CF5AA8F9A}"/>
              </a:ext>
            </a:extLst>
          </p:cNvPr>
          <p:cNvSpPr/>
          <p:nvPr/>
        </p:nvSpPr>
        <p:spPr>
          <a:xfrm>
            <a:off x="3222890" y="3064683"/>
            <a:ext cx="1175082" cy="427286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메인 홈</a:t>
            </a:r>
          </a:p>
        </p:txBody>
      </p:sp>
      <p:sp>
        <p:nvSpPr>
          <p:cNvPr id="19" name="사각형: 둥근 모서리 18">
            <a:extLst>
              <a:ext uri="{FF2B5EF4-FFF2-40B4-BE49-F238E27FC236}">
                <a16:creationId xmlns="" xmlns:a16="http://schemas.microsoft.com/office/drawing/2014/main" id="{62C1D69E-F9B5-469A-9090-D066F29A97AA}"/>
              </a:ext>
            </a:extLst>
          </p:cNvPr>
          <p:cNvSpPr/>
          <p:nvPr/>
        </p:nvSpPr>
        <p:spPr>
          <a:xfrm>
            <a:off x="5584984" y="824792"/>
            <a:ext cx="1175082" cy="304729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회원가입</a:t>
            </a:r>
          </a:p>
        </p:txBody>
      </p:sp>
      <p:sp>
        <p:nvSpPr>
          <p:cNvPr id="20" name="사각형: 둥근 모서리 19">
            <a:extLst>
              <a:ext uri="{FF2B5EF4-FFF2-40B4-BE49-F238E27FC236}">
                <a16:creationId xmlns="" xmlns:a16="http://schemas.microsoft.com/office/drawing/2014/main" id="{643144E9-4857-4F65-8652-A386AD7F71D3}"/>
              </a:ext>
            </a:extLst>
          </p:cNvPr>
          <p:cNvSpPr/>
          <p:nvPr/>
        </p:nvSpPr>
        <p:spPr>
          <a:xfrm>
            <a:off x="5584984" y="1305202"/>
            <a:ext cx="1175082" cy="304729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로그인</a:t>
            </a:r>
          </a:p>
        </p:txBody>
      </p:sp>
      <p:sp>
        <p:nvSpPr>
          <p:cNvPr id="24" name="사각형: 둥근 모서리 23">
            <a:extLst>
              <a:ext uri="{FF2B5EF4-FFF2-40B4-BE49-F238E27FC236}">
                <a16:creationId xmlns="" xmlns:a16="http://schemas.microsoft.com/office/drawing/2014/main" id="{E8D2E2E8-9D2C-43F6-885D-3EE62BDF27B5}"/>
              </a:ext>
            </a:extLst>
          </p:cNvPr>
          <p:cNvSpPr/>
          <p:nvPr/>
        </p:nvSpPr>
        <p:spPr>
          <a:xfrm>
            <a:off x="5585485" y="5132607"/>
            <a:ext cx="1175082" cy="304729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구매안내</a:t>
            </a:r>
          </a:p>
        </p:txBody>
      </p:sp>
      <p:sp>
        <p:nvSpPr>
          <p:cNvPr id="25" name="사각형: 둥근 모서리 24">
            <a:extLst>
              <a:ext uri="{FF2B5EF4-FFF2-40B4-BE49-F238E27FC236}">
                <a16:creationId xmlns="" xmlns:a16="http://schemas.microsoft.com/office/drawing/2014/main" id="{5E352704-EB03-48B8-BA2F-CA2524E594D6}"/>
              </a:ext>
            </a:extLst>
          </p:cNvPr>
          <p:cNvSpPr/>
          <p:nvPr/>
        </p:nvSpPr>
        <p:spPr>
          <a:xfrm>
            <a:off x="5584484" y="5616368"/>
            <a:ext cx="1175082" cy="304729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판매안내</a:t>
            </a:r>
          </a:p>
        </p:txBody>
      </p:sp>
      <p:sp>
        <p:nvSpPr>
          <p:cNvPr id="26" name="사각형: 둥근 모서리 25">
            <a:extLst>
              <a:ext uri="{FF2B5EF4-FFF2-40B4-BE49-F238E27FC236}">
                <a16:creationId xmlns="" xmlns:a16="http://schemas.microsoft.com/office/drawing/2014/main" id="{64514A7B-F9A4-4F07-8270-0C55618D79D6}"/>
              </a:ext>
            </a:extLst>
          </p:cNvPr>
          <p:cNvSpPr/>
          <p:nvPr/>
        </p:nvSpPr>
        <p:spPr>
          <a:xfrm>
            <a:off x="5584484" y="6100130"/>
            <a:ext cx="1175082" cy="304729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회사정보</a:t>
            </a:r>
          </a:p>
        </p:txBody>
      </p:sp>
      <p:sp>
        <p:nvSpPr>
          <p:cNvPr id="28" name="사각형: 둥근 모서리 27">
            <a:extLst>
              <a:ext uri="{FF2B5EF4-FFF2-40B4-BE49-F238E27FC236}">
                <a16:creationId xmlns="" xmlns:a16="http://schemas.microsoft.com/office/drawing/2014/main" id="{70E32C9B-4BCD-4DDF-AA98-E15B172377EE}"/>
              </a:ext>
            </a:extLst>
          </p:cNvPr>
          <p:cNvSpPr/>
          <p:nvPr/>
        </p:nvSpPr>
        <p:spPr>
          <a:xfrm>
            <a:off x="5584984" y="1770762"/>
            <a:ext cx="1175082" cy="427286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상품</a:t>
            </a:r>
          </a:p>
        </p:txBody>
      </p:sp>
      <p:sp>
        <p:nvSpPr>
          <p:cNvPr id="29" name="사각형: 둥근 모서리 28">
            <a:extLst>
              <a:ext uri="{FF2B5EF4-FFF2-40B4-BE49-F238E27FC236}">
                <a16:creationId xmlns="" xmlns:a16="http://schemas.microsoft.com/office/drawing/2014/main" id="{E3DFD9E1-EE0B-4D30-95EB-2EB93E072E76}"/>
              </a:ext>
            </a:extLst>
          </p:cNvPr>
          <p:cNvSpPr/>
          <p:nvPr/>
        </p:nvSpPr>
        <p:spPr>
          <a:xfrm>
            <a:off x="7217841" y="1770762"/>
            <a:ext cx="1175082" cy="427286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상품 상세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="" xmlns:a16="http://schemas.microsoft.com/office/drawing/2014/main" id="{7AB7AFE0-19FA-4E99-A482-BDD9FCF5AA1A}"/>
              </a:ext>
            </a:extLst>
          </p:cNvPr>
          <p:cNvCxnSpPr>
            <a:cxnSpLocks/>
            <a:stCxn id="15" idx="3"/>
            <a:endCxn id="18" idx="1"/>
          </p:cNvCxnSpPr>
          <p:nvPr/>
        </p:nvCxnSpPr>
        <p:spPr>
          <a:xfrm flipV="1">
            <a:off x="2428767" y="3278326"/>
            <a:ext cx="794123" cy="10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="" xmlns:a16="http://schemas.microsoft.com/office/drawing/2014/main" id="{5BDC7D6E-722D-4705-AC63-B2C97594019D}"/>
              </a:ext>
            </a:extLst>
          </p:cNvPr>
          <p:cNvCxnSpPr>
            <a:stCxn id="18" idx="3"/>
            <a:endCxn id="19" idx="1"/>
          </p:cNvCxnSpPr>
          <p:nvPr/>
        </p:nvCxnSpPr>
        <p:spPr>
          <a:xfrm flipV="1">
            <a:off x="4397972" y="977157"/>
            <a:ext cx="1187012" cy="23011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="" xmlns:a16="http://schemas.microsoft.com/office/drawing/2014/main" id="{FFF5614F-07C3-44B8-A9ED-DD157274A0FB}"/>
              </a:ext>
            </a:extLst>
          </p:cNvPr>
          <p:cNvCxnSpPr>
            <a:stCxn id="18" idx="3"/>
            <a:endCxn id="20" idx="1"/>
          </p:cNvCxnSpPr>
          <p:nvPr/>
        </p:nvCxnSpPr>
        <p:spPr>
          <a:xfrm flipV="1">
            <a:off x="4397972" y="1457567"/>
            <a:ext cx="1187012" cy="18207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="" xmlns:a16="http://schemas.microsoft.com/office/drawing/2014/main" id="{7287B50A-B41A-4279-8064-DDB4DA5D8777}"/>
              </a:ext>
            </a:extLst>
          </p:cNvPr>
          <p:cNvCxnSpPr>
            <a:stCxn id="18" idx="3"/>
            <a:endCxn id="28" idx="1"/>
          </p:cNvCxnSpPr>
          <p:nvPr/>
        </p:nvCxnSpPr>
        <p:spPr>
          <a:xfrm flipV="1">
            <a:off x="4397972" y="1984405"/>
            <a:ext cx="1187012" cy="12939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="" xmlns:a16="http://schemas.microsoft.com/office/drawing/2014/main" id="{494E241F-0840-44AB-8DD3-2A9455C33824}"/>
              </a:ext>
            </a:extLst>
          </p:cNvPr>
          <p:cNvCxnSpPr>
            <a:stCxn id="28" idx="3"/>
            <a:endCxn id="29" idx="1"/>
          </p:cNvCxnSpPr>
          <p:nvPr/>
        </p:nvCxnSpPr>
        <p:spPr>
          <a:xfrm>
            <a:off x="6760066" y="1984405"/>
            <a:ext cx="4577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>
            <a:extLst>
              <a:ext uri="{FF2B5EF4-FFF2-40B4-BE49-F238E27FC236}">
                <a16:creationId xmlns="" xmlns:a16="http://schemas.microsoft.com/office/drawing/2014/main" id="{AD689E2F-946A-4771-A6F6-990F3DB22F16}"/>
              </a:ext>
            </a:extLst>
          </p:cNvPr>
          <p:cNvCxnSpPr>
            <a:stCxn id="18" idx="3"/>
            <a:endCxn id="24" idx="1"/>
          </p:cNvCxnSpPr>
          <p:nvPr/>
        </p:nvCxnSpPr>
        <p:spPr>
          <a:xfrm>
            <a:off x="4397972" y="3278326"/>
            <a:ext cx="1187513" cy="20066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>
            <a:extLst>
              <a:ext uri="{FF2B5EF4-FFF2-40B4-BE49-F238E27FC236}">
                <a16:creationId xmlns="" xmlns:a16="http://schemas.microsoft.com/office/drawing/2014/main" id="{510816FD-FD4F-4E48-8195-3E1C59D4BDFD}"/>
              </a:ext>
            </a:extLst>
          </p:cNvPr>
          <p:cNvCxnSpPr>
            <a:stCxn id="18" idx="3"/>
            <a:endCxn id="25" idx="1"/>
          </p:cNvCxnSpPr>
          <p:nvPr/>
        </p:nvCxnSpPr>
        <p:spPr>
          <a:xfrm>
            <a:off x="4397972" y="3278326"/>
            <a:ext cx="1186512" cy="24904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>
            <a:extLst>
              <a:ext uri="{FF2B5EF4-FFF2-40B4-BE49-F238E27FC236}">
                <a16:creationId xmlns="" xmlns:a16="http://schemas.microsoft.com/office/drawing/2014/main" id="{B6F14C06-73EF-41CA-B6AD-FB751CE55126}"/>
              </a:ext>
            </a:extLst>
          </p:cNvPr>
          <p:cNvCxnSpPr>
            <a:stCxn id="18" idx="3"/>
            <a:endCxn id="26" idx="1"/>
          </p:cNvCxnSpPr>
          <p:nvPr/>
        </p:nvCxnSpPr>
        <p:spPr>
          <a:xfrm>
            <a:off x="4397972" y="3278326"/>
            <a:ext cx="1186512" cy="29741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사각형: 둥근 모서리 74">
            <a:extLst>
              <a:ext uri="{FF2B5EF4-FFF2-40B4-BE49-F238E27FC236}">
                <a16:creationId xmlns="" xmlns:a16="http://schemas.microsoft.com/office/drawing/2014/main" id="{36F6BFE7-68E5-4DCA-A316-8258703100E7}"/>
              </a:ext>
            </a:extLst>
          </p:cNvPr>
          <p:cNvSpPr/>
          <p:nvPr/>
        </p:nvSpPr>
        <p:spPr>
          <a:xfrm>
            <a:off x="5584484" y="2867193"/>
            <a:ext cx="1175082" cy="304729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/>
              <a:t>전문가 랭킹</a:t>
            </a:r>
            <a:endParaRPr lang="ko-KR" altLang="en-US" sz="1100" dirty="0"/>
          </a:p>
        </p:txBody>
      </p:sp>
      <p:sp>
        <p:nvSpPr>
          <p:cNvPr id="76" name="사각형: 둥근 모서리 75">
            <a:extLst>
              <a:ext uri="{FF2B5EF4-FFF2-40B4-BE49-F238E27FC236}">
                <a16:creationId xmlns="" xmlns:a16="http://schemas.microsoft.com/office/drawing/2014/main" id="{C1D5F9B8-0724-4E88-B970-D4627E23A030}"/>
              </a:ext>
            </a:extLst>
          </p:cNvPr>
          <p:cNvSpPr/>
          <p:nvPr/>
        </p:nvSpPr>
        <p:spPr>
          <a:xfrm>
            <a:off x="5584484" y="2383137"/>
            <a:ext cx="1175082" cy="304729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이용후기</a:t>
            </a:r>
          </a:p>
        </p:txBody>
      </p:sp>
      <p:sp>
        <p:nvSpPr>
          <p:cNvPr id="21" name="사각형: 둥근 모서리 20">
            <a:extLst>
              <a:ext uri="{FF2B5EF4-FFF2-40B4-BE49-F238E27FC236}">
                <a16:creationId xmlns="" xmlns:a16="http://schemas.microsoft.com/office/drawing/2014/main" id="{4201FC19-8674-4991-A396-7F40028A2EC1}"/>
              </a:ext>
            </a:extLst>
          </p:cNvPr>
          <p:cNvSpPr/>
          <p:nvPr/>
        </p:nvSpPr>
        <p:spPr>
          <a:xfrm>
            <a:off x="5584484" y="3681324"/>
            <a:ext cx="1175082" cy="304729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서비스소개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="" xmlns:a16="http://schemas.microsoft.com/office/drawing/2014/main" id="{D6B0D032-2913-42B3-A3C3-907A6945D5C8}"/>
              </a:ext>
            </a:extLst>
          </p:cNvPr>
          <p:cNvSpPr/>
          <p:nvPr/>
        </p:nvSpPr>
        <p:spPr>
          <a:xfrm>
            <a:off x="5584484" y="4165085"/>
            <a:ext cx="1175082" cy="304729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공지사항</a:t>
            </a:r>
          </a:p>
        </p:txBody>
      </p:sp>
      <p:sp>
        <p:nvSpPr>
          <p:cNvPr id="23" name="사각형: 둥근 모서리 22">
            <a:extLst>
              <a:ext uri="{FF2B5EF4-FFF2-40B4-BE49-F238E27FC236}">
                <a16:creationId xmlns="" xmlns:a16="http://schemas.microsoft.com/office/drawing/2014/main" id="{1B35C115-D593-4D83-B607-AF89A9607478}"/>
              </a:ext>
            </a:extLst>
          </p:cNvPr>
          <p:cNvSpPr/>
          <p:nvPr/>
        </p:nvSpPr>
        <p:spPr>
          <a:xfrm>
            <a:off x="5584484" y="4648846"/>
            <a:ext cx="1175082" cy="304729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FAQ</a:t>
            </a:r>
            <a:endParaRPr lang="ko-KR" altLang="en-US" sz="1100" dirty="0"/>
          </a:p>
        </p:txBody>
      </p:sp>
      <p:cxnSp>
        <p:nvCxnSpPr>
          <p:cNvPr id="113" name="직선 연결선 112">
            <a:extLst>
              <a:ext uri="{FF2B5EF4-FFF2-40B4-BE49-F238E27FC236}">
                <a16:creationId xmlns="" xmlns:a16="http://schemas.microsoft.com/office/drawing/2014/main" id="{94DCBF16-FD34-4628-A1D4-77862CEBBB60}"/>
              </a:ext>
            </a:extLst>
          </p:cNvPr>
          <p:cNvCxnSpPr>
            <a:stCxn id="18" idx="3"/>
            <a:endCxn id="21" idx="1"/>
          </p:cNvCxnSpPr>
          <p:nvPr/>
        </p:nvCxnSpPr>
        <p:spPr>
          <a:xfrm>
            <a:off x="4397972" y="3278326"/>
            <a:ext cx="1186512" cy="5553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연결선 114">
            <a:extLst>
              <a:ext uri="{FF2B5EF4-FFF2-40B4-BE49-F238E27FC236}">
                <a16:creationId xmlns="" xmlns:a16="http://schemas.microsoft.com/office/drawing/2014/main" id="{4F735317-670D-426E-B483-C89D03F10A41}"/>
              </a:ext>
            </a:extLst>
          </p:cNvPr>
          <p:cNvCxnSpPr>
            <a:stCxn id="18" idx="3"/>
            <a:endCxn id="22" idx="1"/>
          </p:cNvCxnSpPr>
          <p:nvPr/>
        </p:nvCxnSpPr>
        <p:spPr>
          <a:xfrm>
            <a:off x="4397972" y="3278326"/>
            <a:ext cx="1186512" cy="10391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연결선 116">
            <a:extLst>
              <a:ext uri="{FF2B5EF4-FFF2-40B4-BE49-F238E27FC236}">
                <a16:creationId xmlns="" xmlns:a16="http://schemas.microsoft.com/office/drawing/2014/main" id="{96632920-74AB-44B7-87F8-4510DB631E65}"/>
              </a:ext>
            </a:extLst>
          </p:cNvPr>
          <p:cNvCxnSpPr>
            <a:stCxn id="18" idx="3"/>
            <a:endCxn id="23" idx="1"/>
          </p:cNvCxnSpPr>
          <p:nvPr/>
        </p:nvCxnSpPr>
        <p:spPr>
          <a:xfrm>
            <a:off x="4397972" y="3278326"/>
            <a:ext cx="1186512" cy="15228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2044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/>
        </p:nvGraphicFramePr>
        <p:xfrm>
          <a:off x="-1" y="499532"/>
          <a:ext cx="828675" cy="63584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15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77152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700" b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맑은 고딕"/>
                          <a:ea typeface="맑은 고딕"/>
                        </a:rPr>
                        <a:t>목차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프로젝트 개요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주제 선정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프로젝트 계획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B8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사이트 구성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en-US" altLang="ko-KR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Use Case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en-US" altLang="ko-KR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+mn-lt"/>
                          <a:ea typeface="+mn-ea"/>
                          <a:cs typeface="+mn-cs"/>
                        </a:rPr>
                        <a:t>WBS,FBS</a:t>
                      </a:r>
                      <a:endParaRPr kumimoji="0" lang="ko-KR" altLang="en-US" sz="700" b="0" i="0" u="none" strike="noStrike" kern="1200" cap="none" spc="0" normalizeH="0" dirty="0">
                        <a:solidFill>
                          <a:srgbClr val="44546A">
                            <a:lumMod val="75000"/>
                          </a:srgb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en-US" altLang="ko-KR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DB</a:t>
                      </a:r>
                      <a:r>
                        <a:rPr kumimoji="0" lang="ko-KR" altLang="en-US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설계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클래스 다이어그램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스토리보드</a:t>
                      </a:r>
                      <a:r>
                        <a:rPr kumimoji="0" lang="en-US" altLang="ko-KR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, </a:t>
                      </a:r>
                      <a:r>
                        <a:rPr kumimoji="0" lang="ko-KR" altLang="en-US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기술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3" name="타원 2"/>
          <p:cNvSpPr/>
          <p:nvPr/>
        </p:nvSpPr>
        <p:spPr>
          <a:xfrm>
            <a:off x="301859" y="123348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" name="타원 3"/>
          <p:cNvSpPr/>
          <p:nvPr/>
        </p:nvSpPr>
        <p:spPr>
          <a:xfrm>
            <a:off x="301858" y="187166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타원 4"/>
          <p:cNvSpPr/>
          <p:nvPr/>
        </p:nvSpPr>
        <p:spPr>
          <a:xfrm>
            <a:off x="301857" y="2509837"/>
            <a:ext cx="276225" cy="276225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타원 5"/>
          <p:cNvSpPr/>
          <p:nvPr/>
        </p:nvSpPr>
        <p:spPr>
          <a:xfrm>
            <a:off x="301856" y="3148012"/>
            <a:ext cx="276225" cy="276225"/>
          </a:xfrm>
          <a:prstGeom prst="ellipse">
            <a:avLst/>
          </a:prstGeom>
          <a:solidFill>
            <a:srgbClr val="FF8B8B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타원 6"/>
          <p:cNvSpPr/>
          <p:nvPr/>
        </p:nvSpPr>
        <p:spPr>
          <a:xfrm>
            <a:off x="301855" y="378618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타원 7"/>
          <p:cNvSpPr/>
          <p:nvPr/>
        </p:nvSpPr>
        <p:spPr>
          <a:xfrm>
            <a:off x="301854" y="442436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타원 8"/>
          <p:cNvSpPr/>
          <p:nvPr/>
        </p:nvSpPr>
        <p:spPr>
          <a:xfrm>
            <a:off x="301853" y="506253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301852" y="570071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301851" y="633888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Freeform 36"/>
          <p:cNvSpPr>
            <a:spLocks noEditPoints="1"/>
          </p:cNvSpPr>
          <p:nvPr/>
        </p:nvSpPr>
        <p:spPr>
          <a:xfrm>
            <a:off x="389576" y="654843"/>
            <a:ext cx="95342" cy="160356"/>
          </a:xfrm>
          <a:custGeom>
            <a:avLst/>
            <a:gdLst>
              <a:gd name="T0" fmla="*/ 937 w 1926"/>
              <a:gd name="T1" fmla="*/ 3639 h 4045"/>
              <a:gd name="T2" fmla="*/ 893 w 1926"/>
              <a:gd name="T3" fmla="*/ 3665 h 4045"/>
              <a:gd name="T4" fmla="*/ 863 w 1926"/>
              <a:gd name="T5" fmla="*/ 3712 h 4045"/>
              <a:gd name="T6" fmla="*/ 851 w 1926"/>
              <a:gd name="T7" fmla="*/ 3772 h 4045"/>
              <a:gd name="T8" fmla="*/ 863 w 1926"/>
              <a:gd name="T9" fmla="*/ 3832 h 4045"/>
              <a:gd name="T10" fmla="*/ 893 w 1926"/>
              <a:gd name="T11" fmla="*/ 3878 h 4045"/>
              <a:gd name="T12" fmla="*/ 937 w 1926"/>
              <a:gd name="T13" fmla="*/ 3905 h 4045"/>
              <a:gd name="T14" fmla="*/ 988 w 1926"/>
              <a:gd name="T15" fmla="*/ 3905 h 4045"/>
              <a:gd name="T16" fmla="*/ 1033 w 1926"/>
              <a:gd name="T17" fmla="*/ 3878 h 4045"/>
              <a:gd name="T18" fmla="*/ 1064 w 1926"/>
              <a:gd name="T19" fmla="*/ 3832 h 4045"/>
              <a:gd name="T20" fmla="*/ 1075 w 1926"/>
              <a:gd name="T21" fmla="*/ 3772 h 4045"/>
              <a:gd name="T22" fmla="*/ 1064 w 1926"/>
              <a:gd name="T23" fmla="*/ 3712 h 4045"/>
              <a:gd name="T24" fmla="*/ 1033 w 1926"/>
              <a:gd name="T25" fmla="*/ 3665 h 4045"/>
              <a:gd name="T26" fmla="*/ 988 w 1926"/>
              <a:gd name="T27" fmla="*/ 3639 h 4045"/>
              <a:gd name="T28" fmla="*/ 156 w 1926"/>
              <a:gd name="T29" fmla="*/ 434 h 4045"/>
              <a:gd name="T30" fmla="*/ 1770 w 1926"/>
              <a:gd name="T31" fmla="*/ 3540 h 4045"/>
              <a:gd name="T32" fmla="*/ 156 w 1926"/>
              <a:gd name="T33" fmla="*/ 434 h 4045"/>
              <a:gd name="T34" fmla="*/ 716 w 1926"/>
              <a:gd name="T35" fmla="*/ 200 h 4045"/>
              <a:gd name="T36" fmla="*/ 701 w 1926"/>
              <a:gd name="T37" fmla="*/ 217 h 4045"/>
              <a:gd name="T38" fmla="*/ 701 w 1926"/>
              <a:gd name="T39" fmla="*/ 243 h 4045"/>
              <a:gd name="T40" fmla="*/ 716 w 1926"/>
              <a:gd name="T41" fmla="*/ 260 h 4045"/>
              <a:gd name="T42" fmla="*/ 1199 w 1926"/>
              <a:gd name="T43" fmla="*/ 262 h 4045"/>
              <a:gd name="T44" fmla="*/ 1218 w 1926"/>
              <a:gd name="T45" fmla="*/ 254 h 4045"/>
              <a:gd name="T46" fmla="*/ 1226 w 1926"/>
              <a:gd name="T47" fmla="*/ 230 h 4045"/>
              <a:gd name="T48" fmla="*/ 1218 w 1926"/>
              <a:gd name="T49" fmla="*/ 207 h 4045"/>
              <a:gd name="T50" fmla="*/ 1199 w 1926"/>
              <a:gd name="T51" fmla="*/ 197 h 4045"/>
              <a:gd name="T52" fmla="*/ 224 w 1926"/>
              <a:gd name="T53" fmla="*/ 0 h 4045"/>
              <a:gd name="T54" fmla="*/ 1738 w 1926"/>
              <a:gd name="T55" fmla="*/ 4 h 4045"/>
              <a:gd name="T56" fmla="*/ 1805 w 1926"/>
              <a:gd name="T57" fmla="*/ 31 h 4045"/>
              <a:gd name="T58" fmla="*/ 1860 w 1926"/>
              <a:gd name="T59" fmla="*/ 81 h 4045"/>
              <a:gd name="T60" fmla="*/ 1900 w 1926"/>
              <a:gd name="T61" fmla="*/ 148 h 4045"/>
              <a:gd name="T62" fmla="*/ 1923 w 1926"/>
              <a:gd name="T63" fmla="*/ 229 h 4045"/>
              <a:gd name="T64" fmla="*/ 1926 w 1926"/>
              <a:gd name="T65" fmla="*/ 3772 h 4045"/>
              <a:gd name="T66" fmla="*/ 1915 w 1926"/>
              <a:gd name="T67" fmla="*/ 3857 h 4045"/>
              <a:gd name="T68" fmla="*/ 1882 w 1926"/>
              <a:gd name="T69" fmla="*/ 3932 h 4045"/>
              <a:gd name="T70" fmla="*/ 1834 w 1926"/>
              <a:gd name="T71" fmla="*/ 3992 h 4045"/>
              <a:gd name="T72" fmla="*/ 1773 w 1926"/>
              <a:gd name="T73" fmla="*/ 4032 h 4045"/>
              <a:gd name="T74" fmla="*/ 1702 w 1926"/>
              <a:gd name="T75" fmla="*/ 4045 h 4045"/>
              <a:gd name="T76" fmla="*/ 188 w 1926"/>
              <a:gd name="T77" fmla="*/ 4041 h 4045"/>
              <a:gd name="T78" fmla="*/ 122 w 1926"/>
              <a:gd name="T79" fmla="*/ 4014 h 4045"/>
              <a:gd name="T80" fmla="*/ 66 w 1926"/>
              <a:gd name="T81" fmla="*/ 3964 h 4045"/>
              <a:gd name="T82" fmla="*/ 25 w 1926"/>
              <a:gd name="T83" fmla="*/ 3897 h 4045"/>
              <a:gd name="T84" fmla="*/ 3 w 1926"/>
              <a:gd name="T85" fmla="*/ 3816 h 4045"/>
              <a:gd name="T86" fmla="*/ 0 w 1926"/>
              <a:gd name="T87" fmla="*/ 273 h 4045"/>
              <a:gd name="T88" fmla="*/ 12 w 1926"/>
              <a:gd name="T89" fmla="*/ 188 h 4045"/>
              <a:gd name="T90" fmla="*/ 43 w 1926"/>
              <a:gd name="T91" fmla="*/ 113 h 4045"/>
              <a:gd name="T92" fmla="*/ 92 w 1926"/>
              <a:gd name="T93" fmla="*/ 53 h 4045"/>
              <a:gd name="T94" fmla="*/ 154 w 1926"/>
              <a:gd name="T95" fmla="*/ 13 h 4045"/>
              <a:gd name="T96" fmla="*/ 224 w 1926"/>
              <a:gd name="T97" fmla="*/ 0 h 40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926" h="4045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 lang="ko-KR" altLang="en-US"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314213" y="64446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0" y="10869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2" latinLnBrk="0">
              <a:lnSpc>
                <a:spcPct val="150000"/>
              </a:lnSpc>
              <a:defRPr lang="ko-KR"/>
            </a:pPr>
            <a:r>
              <a:rPr lang="ko-KR" altLang="en-US" sz="2000" b="1" kern="0">
                <a:solidFill>
                  <a:srgbClr val="FA3C71"/>
                </a:solidFill>
                <a:latin typeface="맑은 고딕"/>
                <a:ea typeface="맑은 고딕"/>
              </a:rPr>
              <a:t>사이트 구성 </a:t>
            </a:r>
            <a:r>
              <a:rPr lang="en-US" altLang="ko-KR" sz="2000" b="1" kern="0">
                <a:solidFill>
                  <a:srgbClr val="FA3C71"/>
                </a:solidFill>
                <a:latin typeface="맑은 고딕"/>
                <a:ea typeface="맑은 고딕"/>
              </a:rPr>
              <a:t>– </a:t>
            </a:r>
            <a:r>
              <a:rPr lang="ko-KR" altLang="en-US" sz="2000" b="1" kern="0">
                <a:solidFill>
                  <a:srgbClr val="FA3C71"/>
                </a:solidFill>
                <a:latin typeface="맑은 고딕"/>
                <a:ea typeface="맑은 고딕"/>
              </a:rPr>
              <a:t>사이트 맵</a:t>
            </a:r>
            <a:endParaRPr lang="ko-KR" altLang="en-US" sz="3600" kern="0">
              <a:solidFill>
                <a:prstClr val="black">
                  <a:lumMod val="75000"/>
                  <a:lumOff val="25000"/>
                </a:prstClr>
              </a:solidFill>
              <a:latin typeface="맑은 고딕"/>
              <a:ea typeface="맑은 고딕"/>
            </a:endParaRPr>
          </a:p>
        </p:txBody>
      </p:sp>
      <p:sp>
        <p:nvSpPr>
          <p:cNvPr id="15" name="모서리가 둥근 직사각형 4"/>
          <p:cNvSpPr/>
          <p:nvPr/>
        </p:nvSpPr>
        <p:spPr>
          <a:xfrm>
            <a:off x="893637" y="3027033"/>
            <a:ext cx="1098333" cy="803934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solidFill>
              <a:srgbClr val="9D70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 lang="ko-KR" altLang="en-US"/>
            </a:pPr>
            <a:r>
              <a:rPr lang="ko-KR" altLang="en-US" sz="1600" b="1" dirty="0">
                <a:solidFill>
                  <a:schemeClr val="tx1"/>
                </a:solidFill>
                <a:ea typeface="나눔바른펜"/>
              </a:rPr>
              <a:t>관리자</a:t>
            </a:r>
          </a:p>
        </p:txBody>
      </p:sp>
      <p:sp>
        <p:nvSpPr>
          <p:cNvPr id="18" name="사각형: 둥근 모서리 17"/>
          <p:cNvSpPr/>
          <p:nvPr/>
        </p:nvSpPr>
        <p:spPr>
          <a:xfrm>
            <a:off x="2166901" y="3215357"/>
            <a:ext cx="1175082" cy="427286"/>
          </a:xfrm>
          <a:prstGeom prst="roundRect">
            <a:avLst>
              <a:gd name="adj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 dirty="0"/>
              <a:t>로그인</a:t>
            </a:r>
          </a:p>
        </p:txBody>
      </p:sp>
      <p:sp>
        <p:nvSpPr>
          <p:cNvPr id="20" name="사각형: 둥근 모서리 19"/>
          <p:cNvSpPr/>
          <p:nvPr/>
        </p:nvSpPr>
        <p:spPr>
          <a:xfrm>
            <a:off x="4712372" y="718317"/>
            <a:ext cx="1175082" cy="304729"/>
          </a:xfrm>
          <a:prstGeom prst="roundRect">
            <a:avLst>
              <a:gd name="adj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100" dirty="0" err="1"/>
              <a:t>마이페이지</a:t>
            </a:r>
            <a:endParaRPr lang="ko-KR" altLang="en-US" sz="1100" dirty="0"/>
          </a:p>
        </p:txBody>
      </p:sp>
      <p:sp>
        <p:nvSpPr>
          <p:cNvPr id="24" name="사각형: 둥근 모서리 23"/>
          <p:cNvSpPr/>
          <p:nvPr/>
        </p:nvSpPr>
        <p:spPr>
          <a:xfrm>
            <a:off x="4712372" y="2623505"/>
            <a:ext cx="1175082" cy="304729"/>
          </a:xfrm>
          <a:prstGeom prst="roundRect">
            <a:avLst>
              <a:gd name="adj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100" dirty="0"/>
              <a:t>카테고리 관리</a:t>
            </a:r>
          </a:p>
        </p:txBody>
      </p:sp>
      <p:sp>
        <p:nvSpPr>
          <p:cNvPr id="25" name="사각형: 둥근 모서리 24"/>
          <p:cNvSpPr/>
          <p:nvPr/>
        </p:nvSpPr>
        <p:spPr>
          <a:xfrm>
            <a:off x="4712372" y="3576099"/>
            <a:ext cx="1175082" cy="304729"/>
          </a:xfrm>
          <a:prstGeom prst="roundRect">
            <a:avLst>
              <a:gd name="adj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100" dirty="0"/>
              <a:t>배너 관리</a:t>
            </a:r>
          </a:p>
        </p:txBody>
      </p:sp>
      <p:sp>
        <p:nvSpPr>
          <p:cNvPr id="26" name="사각형: 둥근 모서리 25"/>
          <p:cNvSpPr/>
          <p:nvPr/>
        </p:nvSpPr>
        <p:spPr>
          <a:xfrm>
            <a:off x="4712372" y="3099802"/>
            <a:ext cx="1175082" cy="304729"/>
          </a:xfrm>
          <a:prstGeom prst="roundRect">
            <a:avLst>
              <a:gd name="adj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100" dirty="0"/>
              <a:t>상품관리</a:t>
            </a:r>
          </a:p>
        </p:txBody>
      </p:sp>
      <p:sp>
        <p:nvSpPr>
          <p:cNvPr id="28" name="사각형: 둥근 모서리 27"/>
          <p:cNvSpPr/>
          <p:nvPr/>
        </p:nvSpPr>
        <p:spPr>
          <a:xfrm>
            <a:off x="4712372" y="5481287"/>
            <a:ext cx="1175082" cy="333597"/>
          </a:xfrm>
          <a:prstGeom prst="roundRect">
            <a:avLst>
              <a:gd name="adj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100" dirty="0"/>
              <a:t>서비스 평가</a:t>
            </a:r>
          </a:p>
        </p:txBody>
      </p:sp>
      <p:cxnSp>
        <p:nvCxnSpPr>
          <p:cNvPr id="35" name="직선 연결선 34"/>
          <p:cNvCxnSpPr>
            <a:stCxn id="15" idx="3"/>
            <a:endCxn id="18" idx="1"/>
          </p:cNvCxnSpPr>
          <p:nvPr/>
        </p:nvCxnSpPr>
        <p:spPr>
          <a:xfrm>
            <a:off x="1991970" y="3429000"/>
            <a:ext cx="17493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/>
          <p:cNvCxnSpPr>
            <a:stCxn id="18" idx="3"/>
            <a:endCxn id="20" idx="1"/>
          </p:cNvCxnSpPr>
          <p:nvPr/>
        </p:nvCxnSpPr>
        <p:spPr>
          <a:xfrm flipV="1">
            <a:off x="3341983" y="870682"/>
            <a:ext cx="1370389" cy="25583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/>
          <p:cNvCxnSpPr>
            <a:stCxn id="18" idx="3"/>
            <a:endCxn id="76" idx="1"/>
          </p:cNvCxnSpPr>
          <p:nvPr/>
        </p:nvCxnSpPr>
        <p:spPr>
          <a:xfrm>
            <a:off x="3341983" y="3429000"/>
            <a:ext cx="1370389" cy="12520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/>
          <p:cNvCxnSpPr>
            <a:stCxn id="18" idx="3"/>
            <a:endCxn id="28" idx="1"/>
          </p:cNvCxnSpPr>
          <p:nvPr/>
        </p:nvCxnSpPr>
        <p:spPr>
          <a:xfrm>
            <a:off x="3341983" y="3429000"/>
            <a:ext cx="1370389" cy="22190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/>
          <p:cNvCxnSpPr>
            <a:stCxn id="18" idx="3"/>
            <a:endCxn id="24" idx="1"/>
          </p:cNvCxnSpPr>
          <p:nvPr/>
        </p:nvCxnSpPr>
        <p:spPr>
          <a:xfrm flipV="1">
            <a:off x="3341983" y="2775870"/>
            <a:ext cx="1370389" cy="6531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/>
          <p:cNvCxnSpPr>
            <a:stCxn id="18" idx="3"/>
            <a:endCxn id="25" idx="1"/>
          </p:cNvCxnSpPr>
          <p:nvPr/>
        </p:nvCxnSpPr>
        <p:spPr>
          <a:xfrm>
            <a:off x="3341983" y="3429000"/>
            <a:ext cx="1370389" cy="2994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/>
          <p:cNvCxnSpPr>
            <a:stCxn id="18" idx="3"/>
            <a:endCxn id="26" idx="1"/>
          </p:cNvCxnSpPr>
          <p:nvPr/>
        </p:nvCxnSpPr>
        <p:spPr>
          <a:xfrm flipV="1">
            <a:off x="3341983" y="3252167"/>
            <a:ext cx="1370389" cy="1768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사각형: 둥근 모서리 74"/>
          <p:cNvSpPr/>
          <p:nvPr/>
        </p:nvSpPr>
        <p:spPr>
          <a:xfrm>
            <a:off x="4712372" y="5004990"/>
            <a:ext cx="1175082" cy="304729"/>
          </a:xfrm>
          <a:prstGeom prst="roundRect">
            <a:avLst>
              <a:gd name="adj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sz="1100" dirty="0"/>
              <a:t>FAQ</a:t>
            </a:r>
            <a:endParaRPr lang="ko-KR" altLang="en-US" sz="1100" dirty="0"/>
          </a:p>
        </p:txBody>
      </p:sp>
      <p:sp>
        <p:nvSpPr>
          <p:cNvPr id="76" name="사각형: 둥근 모서리 75"/>
          <p:cNvSpPr/>
          <p:nvPr/>
        </p:nvSpPr>
        <p:spPr>
          <a:xfrm>
            <a:off x="4712372" y="4528693"/>
            <a:ext cx="1175082" cy="304729"/>
          </a:xfrm>
          <a:prstGeom prst="roundRect">
            <a:avLst>
              <a:gd name="adj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100" dirty="0"/>
              <a:t>공지사항</a:t>
            </a:r>
          </a:p>
        </p:txBody>
      </p:sp>
      <p:sp>
        <p:nvSpPr>
          <p:cNvPr id="21" name="사각형: 둥근 모서리 20"/>
          <p:cNvSpPr/>
          <p:nvPr/>
        </p:nvSpPr>
        <p:spPr>
          <a:xfrm>
            <a:off x="4712371" y="1194614"/>
            <a:ext cx="1167877" cy="304729"/>
          </a:xfrm>
          <a:prstGeom prst="roundRect">
            <a:avLst>
              <a:gd name="adj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100" dirty="0"/>
              <a:t>관리자 관리</a:t>
            </a:r>
          </a:p>
        </p:txBody>
      </p:sp>
      <p:sp>
        <p:nvSpPr>
          <p:cNvPr id="22" name="사각형: 둥근 모서리 21"/>
          <p:cNvSpPr/>
          <p:nvPr/>
        </p:nvSpPr>
        <p:spPr>
          <a:xfrm>
            <a:off x="4712372" y="1670911"/>
            <a:ext cx="1175082" cy="304729"/>
          </a:xfrm>
          <a:prstGeom prst="roundRect">
            <a:avLst>
              <a:gd name="adj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100" dirty="0"/>
              <a:t>개인회원 조회</a:t>
            </a:r>
          </a:p>
        </p:txBody>
      </p:sp>
      <p:sp>
        <p:nvSpPr>
          <p:cNvPr id="23" name="사각형: 둥근 모서리 22"/>
          <p:cNvSpPr/>
          <p:nvPr/>
        </p:nvSpPr>
        <p:spPr>
          <a:xfrm>
            <a:off x="4712372" y="2147208"/>
            <a:ext cx="1279356" cy="304729"/>
          </a:xfrm>
          <a:prstGeom prst="roundRect">
            <a:avLst>
              <a:gd name="adj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100" dirty="0"/>
              <a:t>전문가회원 조회</a:t>
            </a:r>
          </a:p>
        </p:txBody>
      </p:sp>
      <p:cxnSp>
        <p:nvCxnSpPr>
          <p:cNvPr id="113" name="직선 연결선 112"/>
          <p:cNvCxnSpPr>
            <a:stCxn id="18" idx="3"/>
            <a:endCxn id="21" idx="1"/>
          </p:cNvCxnSpPr>
          <p:nvPr/>
        </p:nvCxnSpPr>
        <p:spPr>
          <a:xfrm flipV="1">
            <a:off x="3341983" y="1346979"/>
            <a:ext cx="1370388" cy="20820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연결선 114"/>
          <p:cNvCxnSpPr>
            <a:stCxn id="18" idx="3"/>
            <a:endCxn id="22" idx="1"/>
          </p:cNvCxnSpPr>
          <p:nvPr/>
        </p:nvCxnSpPr>
        <p:spPr>
          <a:xfrm flipV="1">
            <a:off x="3341983" y="1823276"/>
            <a:ext cx="1370389" cy="16057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연결선 116"/>
          <p:cNvCxnSpPr>
            <a:stCxn id="18" idx="3"/>
            <a:endCxn id="23" idx="1"/>
          </p:cNvCxnSpPr>
          <p:nvPr/>
        </p:nvCxnSpPr>
        <p:spPr>
          <a:xfrm flipV="1">
            <a:off x="3341983" y="2299573"/>
            <a:ext cx="1370389" cy="11294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연결선 45"/>
          <p:cNvCxnSpPr>
            <a:stCxn id="18" idx="3"/>
            <a:endCxn id="75" idx="1"/>
          </p:cNvCxnSpPr>
          <p:nvPr/>
        </p:nvCxnSpPr>
        <p:spPr>
          <a:xfrm>
            <a:off x="3341983" y="3429000"/>
            <a:ext cx="1370389" cy="17283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사각형: 둥근 모서리 75"/>
          <p:cNvSpPr/>
          <p:nvPr/>
        </p:nvSpPr>
        <p:spPr>
          <a:xfrm>
            <a:off x="4705167" y="4052396"/>
            <a:ext cx="1378072" cy="304729"/>
          </a:xfrm>
          <a:prstGeom prst="roundRect">
            <a:avLst>
              <a:gd name="adj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100" dirty="0"/>
              <a:t>회원 메일 발송</a:t>
            </a:r>
          </a:p>
        </p:txBody>
      </p:sp>
      <p:cxnSp>
        <p:nvCxnSpPr>
          <p:cNvPr id="149" name="직선 연결선 45"/>
          <p:cNvCxnSpPr>
            <a:stCxn id="18" idx="3"/>
            <a:endCxn id="144" idx="1"/>
          </p:cNvCxnSpPr>
          <p:nvPr/>
        </p:nvCxnSpPr>
        <p:spPr>
          <a:xfrm>
            <a:off x="3341983" y="3429000"/>
            <a:ext cx="1363184" cy="7757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사각형: 둥근 모서리 75"/>
          <p:cNvSpPr/>
          <p:nvPr/>
        </p:nvSpPr>
        <p:spPr>
          <a:xfrm>
            <a:off x="4705166" y="5986452"/>
            <a:ext cx="1175082" cy="304729"/>
          </a:xfrm>
          <a:prstGeom prst="roundRect">
            <a:avLst>
              <a:gd name="adj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100" dirty="0"/>
              <a:t>결제 관리</a:t>
            </a:r>
          </a:p>
        </p:txBody>
      </p:sp>
      <p:cxnSp>
        <p:nvCxnSpPr>
          <p:cNvPr id="82" name="직선 연결선 81"/>
          <p:cNvCxnSpPr>
            <a:stCxn id="18" idx="3"/>
            <a:endCxn id="157" idx="1"/>
          </p:cNvCxnSpPr>
          <p:nvPr/>
        </p:nvCxnSpPr>
        <p:spPr>
          <a:xfrm>
            <a:off x="3341983" y="3429000"/>
            <a:ext cx="1363183" cy="27098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사각형: 둥근 모서리 75"/>
          <p:cNvSpPr/>
          <p:nvPr/>
        </p:nvSpPr>
        <p:spPr>
          <a:xfrm>
            <a:off x="4705166" y="6462747"/>
            <a:ext cx="1175082" cy="304729"/>
          </a:xfrm>
          <a:prstGeom prst="roundRect">
            <a:avLst>
              <a:gd name="adj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100" dirty="0"/>
              <a:t>쿠폰 관리</a:t>
            </a:r>
          </a:p>
        </p:txBody>
      </p:sp>
      <p:sp>
        <p:nvSpPr>
          <p:cNvPr id="86" name="사각형: 둥근 모서리 75"/>
          <p:cNvSpPr/>
          <p:nvPr/>
        </p:nvSpPr>
        <p:spPr>
          <a:xfrm>
            <a:off x="6872773" y="718317"/>
            <a:ext cx="1175082" cy="304729"/>
          </a:xfrm>
          <a:prstGeom prst="roundRect">
            <a:avLst>
              <a:gd name="adj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100" dirty="0"/>
              <a:t>수정</a:t>
            </a:r>
          </a:p>
        </p:txBody>
      </p:sp>
      <p:sp>
        <p:nvSpPr>
          <p:cNvPr id="88" name="사각형: 둥근 모서리 75"/>
          <p:cNvSpPr/>
          <p:nvPr/>
        </p:nvSpPr>
        <p:spPr>
          <a:xfrm>
            <a:off x="8630359" y="1181816"/>
            <a:ext cx="1338536" cy="304729"/>
          </a:xfrm>
          <a:prstGeom prst="roundRect">
            <a:avLst>
              <a:gd name="adj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100" dirty="0" err="1"/>
              <a:t>부관리자</a:t>
            </a:r>
            <a:r>
              <a:rPr lang="ko-KR" altLang="en-US" sz="1100" dirty="0"/>
              <a:t> 삭제</a:t>
            </a:r>
          </a:p>
        </p:txBody>
      </p:sp>
      <p:cxnSp>
        <p:nvCxnSpPr>
          <p:cNvPr id="95" name="직선 연결선 45"/>
          <p:cNvCxnSpPr>
            <a:stCxn id="86" idx="1"/>
            <a:endCxn id="20" idx="3"/>
          </p:cNvCxnSpPr>
          <p:nvPr/>
        </p:nvCxnSpPr>
        <p:spPr>
          <a:xfrm flipH="1">
            <a:off x="5887454" y="870682"/>
            <a:ext cx="98531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연결선 45"/>
          <p:cNvCxnSpPr>
            <a:stCxn id="88" idx="1"/>
            <a:endCxn id="21" idx="3"/>
          </p:cNvCxnSpPr>
          <p:nvPr/>
        </p:nvCxnSpPr>
        <p:spPr>
          <a:xfrm flipH="1">
            <a:off x="5880248" y="1334181"/>
            <a:ext cx="2750111" cy="127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사각형: 둥근 모서리 75"/>
          <p:cNvSpPr/>
          <p:nvPr/>
        </p:nvSpPr>
        <p:spPr>
          <a:xfrm>
            <a:off x="6899825" y="1670911"/>
            <a:ext cx="1175082" cy="304729"/>
          </a:xfrm>
          <a:prstGeom prst="roundRect">
            <a:avLst>
              <a:gd name="adj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100" dirty="0"/>
              <a:t>회원정보 열람</a:t>
            </a:r>
          </a:p>
        </p:txBody>
      </p:sp>
      <p:sp>
        <p:nvSpPr>
          <p:cNvPr id="137" name="사각형: 둥근 모서리 75"/>
          <p:cNvSpPr/>
          <p:nvPr/>
        </p:nvSpPr>
        <p:spPr>
          <a:xfrm>
            <a:off x="6899825" y="2051876"/>
            <a:ext cx="1175082" cy="304729"/>
          </a:xfrm>
          <a:prstGeom prst="roundRect">
            <a:avLst>
              <a:gd name="adj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100" dirty="0"/>
              <a:t>등급 조정</a:t>
            </a:r>
          </a:p>
        </p:txBody>
      </p:sp>
      <p:cxnSp>
        <p:nvCxnSpPr>
          <p:cNvPr id="142" name="직선 연결선 45"/>
          <p:cNvCxnSpPr>
            <a:stCxn id="121" idx="1"/>
            <a:endCxn id="22" idx="3"/>
          </p:cNvCxnSpPr>
          <p:nvPr/>
        </p:nvCxnSpPr>
        <p:spPr>
          <a:xfrm flipH="1">
            <a:off x="5887454" y="1823276"/>
            <a:ext cx="101237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직선 연결선 45"/>
          <p:cNvCxnSpPr>
            <a:stCxn id="137" idx="1"/>
            <a:endCxn id="22" idx="3"/>
          </p:cNvCxnSpPr>
          <p:nvPr/>
        </p:nvCxnSpPr>
        <p:spPr>
          <a:xfrm flipH="1" flipV="1">
            <a:off x="5887454" y="1823276"/>
            <a:ext cx="1012371" cy="3809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사각형: 둥근 모서리 75"/>
          <p:cNvSpPr/>
          <p:nvPr/>
        </p:nvSpPr>
        <p:spPr>
          <a:xfrm>
            <a:off x="8630359" y="2357472"/>
            <a:ext cx="1175082" cy="304729"/>
          </a:xfrm>
          <a:prstGeom prst="roundRect">
            <a:avLst>
              <a:gd name="adj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100" dirty="0"/>
              <a:t>등급 조정</a:t>
            </a:r>
          </a:p>
        </p:txBody>
      </p:sp>
      <p:sp>
        <p:nvSpPr>
          <p:cNvPr id="156" name="사각형: 둥근 모서리 75"/>
          <p:cNvSpPr/>
          <p:nvPr/>
        </p:nvSpPr>
        <p:spPr>
          <a:xfrm>
            <a:off x="8630359" y="2703859"/>
            <a:ext cx="1175082" cy="304729"/>
          </a:xfrm>
          <a:prstGeom prst="roundRect">
            <a:avLst>
              <a:gd name="adj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100" dirty="0"/>
              <a:t>신고 목록</a:t>
            </a:r>
          </a:p>
        </p:txBody>
      </p:sp>
      <p:cxnSp>
        <p:nvCxnSpPr>
          <p:cNvPr id="161" name="직선 연결선 45"/>
          <p:cNvCxnSpPr>
            <a:stCxn id="152" idx="1"/>
            <a:endCxn id="23" idx="3"/>
          </p:cNvCxnSpPr>
          <p:nvPr/>
        </p:nvCxnSpPr>
        <p:spPr>
          <a:xfrm flipH="1" flipV="1">
            <a:off x="5991728" y="2299573"/>
            <a:ext cx="2638631" cy="2102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직선 연결선 45"/>
          <p:cNvCxnSpPr>
            <a:stCxn id="156" idx="1"/>
            <a:endCxn id="23" idx="3"/>
          </p:cNvCxnSpPr>
          <p:nvPr/>
        </p:nvCxnSpPr>
        <p:spPr>
          <a:xfrm flipH="1" flipV="1">
            <a:off x="5991728" y="2299573"/>
            <a:ext cx="2638631" cy="5566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사각형: 둥근 모서리 75"/>
          <p:cNvSpPr/>
          <p:nvPr/>
        </p:nvSpPr>
        <p:spPr>
          <a:xfrm>
            <a:off x="8630359" y="3105922"/>
            <a:ext cx="1175082" cy="304729"/>
          </a:xfrm>
          <a:prstGeom prst="roundRect">
            <a:avLst>
              <a:gd name="adj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100" dirty="0"/>
              <a:t>승인 요청 조회</a:t>
            </a:r>
          </a:p>
        </p:txBody>
      </p:sp>
      <p:sp>
        <p:nvSpPr>
          <p:cNvPr id="164" name="사각형: 둥근 모서리 75"/>
          <p:cNvSpPr/>
          <p:nvPr/>
        </p:nvSpPr>
        <p:spPr>
          <a:xfrm>
            <a:off x="10514659" y="3105922"/>
            <a:ext cx="1175082" cy="304729"/>
          </a:xfrm>
          <a:prstGeom prst="roundRect">
            <a:avLst>
              <a:gd name="adj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100" dirty="0"/>
              <a:t>승인 허가</a:t>
            </a:r>
            <a:r>
              <a:rPr lang="en-US" altLang="ko-KR" sz="1100" dirty="0"/>
              <a:t>/</a:t>
            </a:r>
            <a:r>
              <a:rPr lang="ko-KR" altLang="en-US" sz="1100" dirty="0"/>
              <a:t>거부</a:t>
            </a:r>
          </a:p>
        </p:txBody>
      </p:sp>
      <p:cxnSp>
        <p:nvCxnSpPr>
          <p:cNvPr id="165" name="직선 연결선 45"/>
          <p:cNvCxnSpPr>
            <a:stCxn id="163" idx="1"/>
            <a:endCxn id="23" idx="3"/>
          </p:cNvCxnSpPr>
          <p:nvPr/>
        </p:nvCxnSpPr>
        <p:spPr>
          <a:xfrm flipH="1" flipV="1">
            <a:off x="5991728" y="2299573"/>
            <a:ext cx="2638631" cy="9587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사각형: 둥근 모서리 75"/>
          <p:cNvSpPr/>
          <p:nvPr/>
        </p:nvSpPr>
        <p:spPr>
          <a:xfrm>
            <a:off x="10514659" y="2703859"/>
            <a:ext cx="1488175" cy="304729"/>
          </a:xfrm>
          <a:prstGeom prst="roundRect">
            <a:avLst>
              <a:gd name="adj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100" dirty="0"/>
              <a:t>신고요청 승인</a:t>
            </a:r>
            <a:r>
              <a:rPr lang="en-US" altLang="ko-KR" sz="1100" dirty="0"/>
              <a:t>/</a:t>
            </a:r>
            <a:r>
              <a:rPr lang="ko-KR" altLang="en-US" sz="1100" dirty="0"/>
              <a:t>거부</a:t>
            </a:r>
          </a:p>
        </p:txBody>
      </p:sp>
      <p:cxnSp>
        <p:nvCxnSpPr>
          <p:cNvPr id="169" name="직선 연결선 45"/>
          <p:cNvCxnSpPr>
            <a:stCxn id="168" idx="1"/>
            <a:endCxn id="156" idx="3"/>
          </p:cNvCxnSpPr>
          <p:nvPr/>
        </p:nvCxnSpPr>
        <p:spPr>
          <a:xfrm flipH="1">
            <a:off x="9805441" y="2856224"/>
            <a:ext cx="70921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사각형: 둥근 모서리 75"/>
          <p:cNvSpPr/>
          <p:nvPr/>
        </p:nvSpPr>
        <p:spPr>
          <a:xfrm>
            <a:off x="8630359" y="3507985"/>
            <a:ext cx="1642333" cy="304729"/>
          </a:xfrm>
          <a:prstGeom prst="roundRect">
            <a:avLst>
              <a:gd name="adj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100" dirty="0" err="1"/>
              <a:t>대분류</a:t>
            </a:r>
            <a:r>
              <a:rPr lang="en-US" altLang="ko-KR" sz="1100" dirty="0"/>
              <a:t>/ </a:t>
            </a:r>
            <a:r>
              <a:rPr lang="ko-KR" altLang="en-US" sz="1100" dirty="0"/>
              <a:t>중분류 선택</a:t>
            </a:r>
          </a:p>
        </p:txBody>
      </p:sp>
      <p:sp>
        <p:nvSpPr>
          <p:cNvPr id="172" name="사각형: 둥근 모서리 75"/>
          <p:cNvSpPr/>
          <p:nvPr/>
        </p:nvSpPr>
        <p:spPr>
          <a:xfrm>
            <a:off x="10514659" y="3507985"/>
            <a:ext cx="1175082" cy="304729"/>
          </a:xfrm>
          <a:prstGeom prst="roundRect">
            <a:avLst>
              <a:gd name="adj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100" dirty="0"/>
              <a:t>등록</a:t>
            </a:r>
            <a:r>
              <a:rPr lang="en-US" altLang="ko-KR" sz="1100" dirty="0"/>
              <a:t>/</a:t>
            </a:r>
            <a:r>
              <a:rPr lang="ko-KR" altLang="en-US" sz="1100" dirty="0"/>
              <a:t>수정</a:t>
            </a:r>
            <a:r>
              <a:rPr lang="en-US" altLang="ko-KR" sz="1100" dirty="0"/>
              <a:t>/</a:t>
            </a:r>
            <a:r>
              <a:rPr lang="ko-KR" altLang="en-US" sz="1100" dirty="0"/>
              <a:t>삭제</a:t>
            </a:r>
          </a:p>
        </p:txBody>
      </p:sp>
      <p:cxnSp>
        <p:nvCxnSpPr>
          <p:cNvPr id="217" name="직선 연결선 45"/>
          <p:cNvCxnSpPr>
            <a:stCxn id="170" idx="1"/>
            <a:endCxn id="24" idx="3"/>
          </p:cNvCxnSpPr>
          <p:nvPr/>
        </p:nvCxnSpPr>
        <p:spPr>
          <a:xfrm flipH="1" flipV="1">
            <a:off x="5887454" y="2775870"/>
            <a:ext cx="2742905" cy="8844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직선 연결선 45"/>
          <p:cNvCxnSpPr>
            <a:stCxn id="170" idx="3"/>
            <a:endCxn id="172" idx="1"/>
          </p:cNvCxnSpPr>
          <p:nvPr/>
        </p:nvCxnSpPr>
        <p:spPr>
          <a:xfrm>
            <a:off x="10272692" y="3660350"/>
            <a:ext cx="24196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9" name="사각형: 둥근 모서리 75"/>
          <p:cNvSpPr/>
          <p:nvPr/>
        </p:nvSpPr>
        <p:spPr>
          <a:xfrm>
            <a:off x="6899825" y="3576099"/>
            <a:ext cx="1175082" cy="304729"/>
          </a:xfrm>
          <a:prstGeom prst="roundRect">
            <a:avLst>
              <a:gd name="adj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100" dirty="0"/>
              <a:t>등록</a:t>
            </a:r>
            <a:r>
              <a:rPr lang="en-US" altLang="ko-KR" sz="1100" dirty="0"/>
              <a:t>/</a:t>
            </a:r>
            <a:r>
              <a:rPr lang="ko-KR" altLang="en-US" sz="1100" dirty="0"/>
              <a:t>수정</a:t>
            </a:r>
            <a:r>
              <a:rPr lang="en-US" altLang="ko-KR" sz="1100" dirty="0"/>
              <a:t>/</a:t>
            </a:r>
            <a:r>
              <a:rPr lang="ko-KR" altLang="en-US" sz="1100" dirty="0"/>
              <a:t>삭제</a:t>
            </a:r>
          </a:p>
        </p:txBody>
      </p:sp>
      <p:cxnSp>
        <p:nvCxnSpPr>
          <p:cNvPr id="254" name="직선 연결선 45"/>
          <p:cNvCxnSpPr>
            <a:stCxn id="249" idx="1"/>
            <a:endCxn id="25" idx="3"/>
          </p:cNvCxnSpPr>
          <p:nvPr/>
        </p:nvCxnSpPr>
        <p:spPr>
          <a:xfrm flipH="1">
            <a:off x="5887454" y="3728464"/>
            <a:ext cx="101237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8" name="사각형: 둥근 모서리 75"/>
          <p:cNvSpPr/>
          <p:nvPr/>
        </p:nvSpPr>
        <p:spPr>
          <a:xfrm>
            <a:off x="6899825" y="6462747"/>
            <a:ext cx="1175082" cy="304729"/>
          </a:xfrm>
          <a:prstGeom prst="roundRect">
            <a:avLst>
              <a:gd name="adj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100" dirty="0"/>
              <a:t>등록</a:t>
            </a:r>
            <a:r>
              <a:rPr lang="en-US" altLang="ko-KR" sz="1100" dirty="0"/>
              <a:t>/</a:t>
            </a:r>
            <a:r>
              <a:rPr lang="ko-KR" altLang="en-US" sz="1100" dirty="0"/>
              <a:t>수정</a:t>
            </a:r>
            <a:r>
              <a:rPr lang="en-US" altLang="ko-KR" sz="1100" dirty="0"/>
              <a:t>/</a:t>
            </a:r>
            <a:r>
              <a:rPr lang="ko-KR" altLang="en-US" sz="1100" dirty="0"/>
              <a:t>삭제</a:t>
            </a:r>
          </a:p>
        </p:txBody>
      </p:sp>
      <p:sp>
        <p:nvSpPr>
          <p:cNvPr id="259" name="사각형: 둥근 모서리 75"/>
          <p:cNvSpPr/>
          <p:nvPr/>
        </p:nvSpPr>
        <p:spPr>
          <a:xfrm>
            <a:off x="6899825" y="5986452"/>
            <a:ext cx="1175082" cy="304729"/>
          </a:xfrm>
          <a:prstGeom prst="roundRect">
            <a:avLst>
              <a:gd name="adj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100" dirty="0"/>
              <a:t>결제 요청 목록</a:t>
            </a:r>
          </a:p>
        </p:txBody>
      </p:sp>
      <p:cxnSp>
        <p:nvCxnSpPr>
          <p:cNvPr id="260" name="직선 연결선 45"/>
          <p:cNvCxnSpPr>
            <a:stCxn id="259" idx="1"/>
            <a:endCxn id="157" idx="3"/>
          </p:cNvCxnSpPr>
          <p:nvPr/>
        </p:nvCxnSpPr>
        <p:spPr>
          <a:xfrm flipH="1">
            <a:off x="5880248" y="6138817"/>
            <a:ext cx="101957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3" name="사각형: 둥근 모서리 75"/>
          <p:cNvSpPr/>
          <p:nvPr/>
        </p:nvSpPr>
        <p:spPr>
          <a:xfrm>
            <a:off x="8793813" y="5986452"/>
            <a:ext cx="1175082" cy="304729"/>
          </a:xfrm>
          <a:prstGeom prst="roundRect">
            <a:avLst>
              <a:gd name="adj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100" dirty="0"/>
              <a:t>승인</a:t>
            </a:r>
            <a:r>
              <a:rPr lang="en-US" altLang="ko-KR" sz="1100" dirty="0"/>
              <a:t>/</a:t>
            </a:r>
            <a:r>
              <a:rPr lang="ko-KR" altLang="en-US" sz="1100" dirty="0"/>
              <a:t>거부</a:t>
            </a:r>
          </a:p>
        </p:txBody>
      </p:sp>
      <p:cxnSp>
        <p:nvCxnSpPr>
          <p:cNvPr id="264" name="직선 연결선 45"/>
          <p:cNvCxnSpPr>
            <a:stCxn id="263" idx="1"/>
            <a:endCxn id="259" idx="3"/>
          </p:cNvCxnSpPr>
          <p:nvPr/>
        </p:nvCxnSpPr>
        <p:spPr>
          <a:xfrm flipH="1">
            <a:off x="8074907" y="6138817"/>
            <a:ext cx="71890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직선 연결선 45"/>
          <p:cNvCxnSpPr>
            <a:stCxn id="258" idx="1"/>
            <a:endCxn id="85" idx="3"/>
          </p:cNvCxnSpPr>
          <p:nvPr/>
        </p:nvCxnSpPr>
        <p:spPr>
          <a:xfrm flipH="1">
            <a:off x="5880248" y="6615112"/>
            <a:ext cx="101957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0" name="사각형: 둥근 모서리 75"/>
          <p:cNvSpPr/>
          <p:nvPr/>
        </p:nvSpPr>
        <p:spPr>
          <a:xfrm>
            <a:off x="6899825" y="5481287"/>
            <a:ext cx="1175082" cy="304729"/>
          </a:xfrm>
          <a:prstGeom prst="roundRect">
            <a:avLst>
              <a:gd name="adj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100" dirty="0"/>
              <a:t>삭제</a:t>
            </a:r>
          </a:p>
        </p:txBody>
      </p:sp>
      <p:cxnSp>
        <p:nvCxnSpPr>
          <p:cNvPr id="271" name="직선 연결선 45"/>
          <p:cNvCxnSpPr>
            <a:stCxn id="270" idx="1"/>
            <a:endCxn id="28" idx="3"/>
          </p:cNvCxnSpPr>
          <p:nvPr/>
        </p:nvCxnSpPr>
        <p:spPr>
          <a:xfrm flipH="1">
            <a:off x="5887454" y="5633652"/>
            <a:ext cx="1012371" cy="144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4" name="사각형: 둥근 모서리 75"/>
          <p:cNvSpPr/>
          <p:nvPr/>
        </p:nvSpPr>
        <p:spPr>
          <a:xfrm>
            <a:off x="6899825" y="4528693"/>
            <a:ext cx="1175082" cy="304729"/>
          </a:xfrm>
          <a:prstGeom prst="roundRect">
            <a:avLst>
              <a:gd name="adj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100" dirty="0"/>
              <a:t>등록</a:t>
            </a:r>
            <a:r>
              <a:rPr lang="en-US" altLang="ko-KR" sz="1100" dirty="0"/>
              <a:t>/</a:t>
            </a:r>
            <a:r>
              <a:rPr lang="ko-KR" altLang="en-US" sz="1100" dirty="0"/>
              <a:t>수정</a:t>
            </a:r>
            <a:r>
              <a:rPr lang="en-US" altLang="ko-KR" sz="1100" dirty="0"/>
              <a:t>/</a:t>
            </a:r>
            <a:r>
              <a:rPr lang="ko-KR" altLang="en-US" sz="1100" dirty="0"/>
              <a:t>삭제</a:t>
            </a:r>
          </a:p>
        </p:txBody>
      </p:sp>
      <p:cxnSp>
        <p:nvCxnSpPr>
          <p:cNvPr id="276" name="직선 연결선 45"/>
          <p:cNvCxnSpPr>
            <a:stCxn id="274" idx="1"/>
            <a:endCxn id="76" idx="3"/>
          </p:cNvCxnSpPr>
          <p:nvPr/>
        </p:nvCxnSpPr>
        <p:spPr>
          <a:xfrm flipH="1">
            <a:off x="5887454" y="4681058"/>
            <a:ext cx="101237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7" name="사각형: 둥근 모서리 75"/>
          <p:cNvSpPr/>
          <p:nvPr/>
        </p:nvSpPr>
        <p:spPr>
          <a:xfrm>
            <a:off x="6899825" y="5004990"/>
            <a:ext cx="1175082" cy="304729"/>
          </a:xfrm>
          <a:prstGeom prst="roundRect">
            <a:avLst>
              <a:gd name="adj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100" dirty="0"/>
              <a:t>등록</a:t>
            </a:r>
            <a:r>
              <a:rPr lang="en-US" altLang="ko-KR" sz="1100" dirty="0"/>
              <a:t>/</a:t>
            </a:r>
            <a:r>
              <a:rPr lang="ko-KR" altLang="en-US" sz="1100" dirty="0"/>
              <a:t>수정</a:t>
            </a:r>
            <a:r>
              <a:rPr lang="en-US" altLang="ko-KR" sz="1100" dirty="0"/>
              <a:t>/</a:t>
            </a:r>
            <a:r>
              <a:rPr lang="ko-KR" altLang="en-US" sz="1100" dirty="0"/>
              <a:t>삭제</a:t>
            </a:r>
          </a:p>
        </p:txBody>
      </p:sp>
      <p:cxnSp>
        <p:nvCxnSpPr>
          <p:cNvPr id="291" name="직선 연결선 45"/>
          <p:cNvCxnSpPr>
            <a:stCxn id="287" idx="1"/>
            <a:endCxn id="75" idx="3"/>
          </p:cNvCxnSpPr>
          <p:nvPr/>
        </p:nvCxnSpPr>
        <p:spPr>
          <a:xfrm flipH="1">
            <a:off x="5887454" y="5157355"/>
            <a:ext cx="101237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7" name="직선 연결선 45"/>
          <p:cNvCxnSpPr>
            <a:stCxn id="164" idx="1"/>
            <a:endCxn id="163" idx="3"/>
          </p:cNvCxnSpPr>
          <p:nvPr/>
        </p:nvCxnSpPr>
        <p:spPr>
          <a:xfrm flipH="1">
            <a:off x="9805441" y="3258287"/>
            <a:ext cx="70921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사각형: 둥근 모서리 75"/>
          <p:cNvSpPr/>
          <p:nvPr/>
        </p:nvSpPr>
        <p:spPr>
          <a:xfrm>
            <a:off x="8630359" y="1553506"/>
            <a:ext cx="1338536" cy="304729"/>
          </a:xfrm>
          <a:prstGeom prst="roundRect">
            <a:avLst>
              <a:gd name="adj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100" dirty="0" err="1"/>
              <a:t>부관리자</a:t>
            </a:r>
            <a:r>
              <a:rPr lang="ko-KR" altLang="en-US" sz="1100" dirty="0"/>
              <a:t> 등록</a:t>
            </a:r>
          </a:p>
        </p:txBody>
      </p:sp>
      <p:cxnSp>
        <p:nvCxnSpPr>
          <p:cNvPr id="109" name="직선 연결선 45"/>
          <p:cNvCxnSpPr>
            <a:stCxn id="104" idx="1"/>
            <a:endCxn id="21" idx="3"/>
          </p:cNvCxnSpPr>
          <p:nvPr/>
        </p:nvCxnSpPr>
        <p:spPr>
          <a:xfrm flipH="1" flipV="1">
            <a:off x="5880248" y="1346979"/>
            <a:ext cx="2750111" cy="3588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276090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TextBox 174"/>
          <p:cNvSpPr txBox="1"/>
          <p:nvPr/>
        </p:nvSpPr>
        <p:spPr>
          <a:xfrm>
            <a:off x="1418969" y="662138"/>
            <a:ext cx="9931486" cy="3693319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○ 기획의도</a:t>
            </a:r>
            <a:endParaRPr lang="en-US" altLang="ko-KR" sz="2000" b="1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200" b="1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경기연구원 오재호 박사의 연구결과에 따르면</a:t>
            </a:r>
            <a:r>
              <a:rPr lang="en-US" altLang="ko-KR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경기도 청년 프리랜서는 공식 통계 자료상 약 </a:t>
            </a:r>
            <a:r>
              <a:rPr lang="en-US" altLang="ko-KR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19</a:t>
            </a:r>
            <a:r>
              <a:rPr lang="ko-KR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만</a:t>
            </a:r>
            <a:r>
              <a:rPr lang="en-US" altLang="ko-KR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4000</a:t>
            </a:r>
            <a:r>
              <a:rPr lang="ko-KR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명</a:t>
            </a:r>
            <a:r>
              <a:rPr lang="en-US" altLang="ko-KR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공식 통계에 잡히지 않는 경우까지 포함하면 약 </a:t>
            </a:r>
            <a:r>
              <a:rPr lang="en-US" altLang="ko-KR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50</a:t>
            </a:r>
            <a:r>
              <a:rPr lang="ko-KR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만 명이 넘을 것으로 파악됐다</a:t>
            </a:r>
            <a:r>
              <a:rPr lang="en-US" altLang="ko-KR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이들의 월 소득은 평균 </a:t>
            </a:r>
            <a:r>
              <a:rPr lang="en-US" altLang="ko-KR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209</a:t>
            </a:r>
            <a:r>
              <a:rPr lang="ko-KR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만원으로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2017</a:t>
            </a:r>
            <a:r>
              <a:rPr lang="ko-KR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년 기준 근로자 중위소득 </a:t>
            </a:r>
            <a:r>
              <a:rPr lang="en-US" altLang="ko-KR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241</a:t>
            </a:r>
            <a:r>
              <a:rPr lang="ko-KR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만원에 훨씬 못 미치고 서면 계약서 </a:t>
            </a:r>
            <a:r>
              <a:rPr lang="ko-KR" altLang="en-US" sz="14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미작성</a:t>
            </a:r>
            <a:r>
              <a:rPr lang="en-US" altLang="ko-KR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일방적 계약 해지</a:t>
            </a:r>
            <a:r>
              <a:rPr lang="en-US" altLang="ko-KR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사회보험 </a:t>
            </a:r>
            <a:r>
              <a:rPr lang="ko-KR" altLang="en-US" sz="14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미가입</a:t>
            </a:r>
            <a:r>
              <a:rPr lang="ko-KR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등과 같은</a:t>
            </a: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열악한 노동 여건에 처해 있는 것으로 확인됐다</a:t>
            </a:r>
            <a:r>
              <a:rPr lang="en-US" altLang="ko-KR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400" b="1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프리랜서는 늘어나는데 고객을 찾기 힘들고 정해지지 않은 틀 내에서 약속한 임금을 받지 않는 경우 발생</a:t>
            </a:r>
            <a:endParaRPr lang="en-US" altLang="ko-KR" sz="1400" b="1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고객은 오프라인에서 자신이 원하는 일을 해줄 기술자를 찾기 힘듦</a:t>
            </a:r>
            <a:endParaRPr lang="en-US" altLang="ko-KR" sz="1400" b="1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정해진 </a:t>
            </a:r>
            <a:r>
              <a:rPr lang="ko-KR" altLang="en-US" sz="14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플랫폼안에서</a:t>
            </a:r>
            <a:r>
              <a:rPr lang="ko-KR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안전하고 빠르게 기술자와 고객을 매칭하기 위함</a:t>
            </a:r>
            <a:endParaRPr lang="en-US" altLang="ko-KR" sz="1400" b="1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200" b="1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76" name="TextBox 175"/>
          <p:cNvSpPr txBox="1"/>
          <p:nvPr/>
        </p:nvSpPr>
        <p:spPr>
          <a:xfrm>
            <a:off x="1421592" y="4168288"/>
            <a:ext cx="9931486" cy="2446824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○ 기대효과</a:t>
            </a:r>
            <a:endParaRPr lang="en-US" altLang="ko-KR" sz="2000" b="1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200" b="1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프리랜서는 자신의 기술을 낭비하지 않고 필요로 하는 고객에게 기술을 제공 할 수 있고</a:t>
            </a:r>
            <a:endParaRPr lang="en-US" altLang="ko-KR" sz="1400" b="1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고객은 자신의 수요를 쉽게 찾을 수 있다</a:t>
            </a:r>
            <a:r>
              <a:rPr lang="en-US" altLang="ko-KR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프리랜서는 고객을 </a:t>
            </a:r>
            <a:r>
              <a:rPr lang="ko-KR" altLang="en-US" sz="14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찾아다니지</a:t>
            </a:r>
            <a:r>
              <a:rPr lang="ko-KR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않고 자신의 포트폴리오와 경력만으로 자신을 원하는 고객을 찾을 수 있다</a:t>
            </a:r>
            <a:endParaRPr lang="en-US" altLang="ko-KR" sz="1400" b="1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정해진 </a:t>
            </a:r>
            <a:r>
              <a:rPr lang="ko-KR" altLang="en-US" sz="14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플랫폼내에서</a:t>
            </a:r>
            <a:r>
              <a:rPr lang="ko-KR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안전하게 페이를 받을 수 있다</a:t>
            </a:r>
            <a:endParaRPr lang="en-US" altLang="ko-KR" sz="1400" b="1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고객은 많은 시간을 들이지 않고 자신의 조건에 맞는 기술자를 찾을 수 있다 </a:t>
            </a:r>
            <a:endParaRPr lang="en-US" altLang="ko-KR" sz="1400" b="1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77" name="직사각형 176">
            <a:extLst>
              <a:ext uri="{FF2B5EF4-FFF2-40B4-BE49-F238E27FC236}">
                <a16:creationId xmlns="" xmlns:a16="http://schemas.microsoft.com/office/drawing/2014/main" id="{45EE962D-08DE-45E6-A14E-CD6DAC254383}"/>
              </a:ext>
            </a:extLst>
          </p:cNvPr>
          <p:cNvSpPr/>
          <p:nvPr/>
        </p:nvSpPr>
        <p:spPr>
          <a:xfrm>
            <a:off x="0" y="0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latinLnBrk="0">
              <a:lnSpc>
                <a:spcPct val="150000"/>
              </a:lnSpc>
              <a:defRPr/>
            </a:pPr>
            <a:endParaRPr lang="en-US" altLang="ko-KR" sz="2000" b="1" kern="0" dirty="0">
              <a:solidFill>
                <a:srgbClr val="FA3C71"/>
              </a:solidFill>
              <a:latin typeface="+mj-ea"/>
              <a:ea typeface="+mj-ea"/>
            </a:endParaRPr>
          </a:p>
          <a:p>
            <a:pPr lvl="2" latinLnBrk="0">
              <a:lnSpc>
                <a:spcPct val="150000"/>
              </a:lnSpc>
              <a:defRPr/>
            </a:pPr>
            <a:r>
              <a:rPr lang="ko-KR" altLang="en-US" sz="2000" b="1" kern="0" dirty="0">
                <a:solidFill>
                  <a:srgbClr val="FA3C71"/>
                </a:solidFill>
                <a:latin typeface="+mj-ea"/>
                <a:ea typeface="+mj-ea"/>
              </a:rPr>
              <a:t>프로젝트 개요</a:t>
            </a:r>
            <a:r>
              <a:rPr lang="en-US" altLang="ko-KR" sz="2000" b="1" kern="0" dirty="0">
                <a:solidFill>
                  <a:srgbClr val="FA3C71"/>
                </a:solidFill>
                <a:latin typeface="+mj-ea"/>
                <a:ea typeface="+mj-ea"/>
              </a:rPr>
              <a:t> - </a:t>
            </a:r>
            <a:r>
              <a:rPr lang="ko-KR" altLang="en-US" sz="2000" b="1" kern="0" dirty="0">
                <a:solidFill>
                  <a:srgbClr val="FA3C71"/>
                </a:solidFill>
                <a:latin typeface="+mj-ea"/>
                <a:ea typeface="+mj-ea"/>
              </a:rPr>
              <a:t>기획의도</a:t>
            </a:r>
            <a:r>
              <a:rPr lang="en-US" altLang="ko-KR" sz="2000" b="1" kern="0" dirty="0">
                <a:solidFill>
                  <a:srgbClr val="FA3C71"/>
                </a:solidFill>
                <a:latin typeface="+mj-ea"/>
                <a:ea typeface="+mj-ea"/>
              </a:rPr>
              <a:t>, </a:t>
            </a:r>
            <a:r>
              <a:rPr lang="ko-KR" altLang="en-US" sz="2000" b="1" kern="0" dirty="0">
                <a:solidFill>
                  <a:srgbClr val="FA3C71"/>
                </a:solidFill>
                <a:latin typeface="+mj-ea"/>
                <a:ea typeface="+mj-ea"/>
              </a:rPr>
              <a:t>기대효과</a:t>
            </a:r>
            <a:endParaRPr lang="ko-KR" altLang="en-US" sz="3600" kern="0" dirty="0">
              <a:solidFill>
                <a:prstClr val="black">
                  <a:lumMod val="75000"/>
                  <a:lumOff val="25000"/>
                </a:prstClr>
              </a:solidFill>
              <a:latin typeface="+mj-ea"/>
              <a:ea typeface="+mj-ea"/>
            </a:endParaRPr>
          </a:p>
          <a:p>
            <a:pPr lvl="2" latinLnBrk="0">
              <a:lnSpc>
                <a:spcPct val="150000"/>
              </a:lnSpc>
              <a:defRPr/>
            </a:pPr>
            <a:r>
              <a:rPr lang="en-US" altLang="ko-KR" sz="2000" b="1" i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+mj-ea"/>
                <a:ea typeface="+mj-ea"/>
              </a:rPr>
              <a:t> </a:t>
            </a:r>
            <a:endParaRPr lang="ko-KR" altLang="en-US" sz="3600" kern="0" dirty="0">
              <a:solidFill>
                <a:prstClr val="black">
                  <a:lumMod val="75000"/>
                  <a:lumOff val="25000"/>
                </a:prstClr>
              </a:solidFill>
              <a:latin typeface="+mj-ea"/>
              <a:ea typeface="+mj-ea"/>
            </a:endParaRPr>
          </a:p>
        </p:txBody>
      </p:sp>
      <p:graphicFrame>
        <p:nvGraphicFramePr>
          <p:cNvPr id="18" name="표 17">
            <a:extLst>
              <a:ext uri="{FF2B5EF4-FFF2-40B4-BE49-F238E27FC236}">
                <a16:creationId xmlns="" xmlns:a16="http://schemas.microsoft.com/office/drawing/2014/main" id="{3B9ED3A5-6358-4977-87E6-501BB8957C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4297307"/>
              </p:ext>
            </p:extLst>
          </p:nvPr>
        </p:nvGraphicFramePr>
        <p:xfrm>
          <a:off x="-1" y="499532"/>
          <a:ext cx="828675" cy="63584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151">
                  <a:extLst>
                    <a:ext uri="{9D8B030D-6E8A-4147-A177-3AD203B41FA5}">
                      <a16:colId xmlns="" xmlns:a16="http://schemas.microsoft.com/office/drawing/2014/main" val="1085562414"/>
                    </a:ext>
                  </a:extLst>
                </a:gridCol>
                <a:gridCol w="771524">
                  <a:extLst>
                    <a:ext uri="{9D8B030D-6E8A-4147-A177-3AD203B41FA5}">
                      <a16:colId xmlns="" xmlns:a16="http://schemas.microsoft.com/office/drawing/2014/main" val="2801271780"/>
                    </a:ext>
                  </a:extLst>
                </a:gridCol>
              </a:tblGrid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목차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998110317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B8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프로젝트 개요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41399603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주제 선정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034079396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프로젝트 계획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9865911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사이트 구성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575254258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Use Case</a:t>
                      </a: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208850021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en-US" altLang="ko-KR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+mn-lt"/>
                          <a:ea typeface="+mn-ea"/>
                          <a:cs typeface="+mn-cs"/>
                        </a:rPr>
                        <a:t>WBS,FBS</a:t>
                      </a:r>
                      <a:endParaRPr kumimoji="0" lang="ko-KR" altLang="en-US" sz="700" b="0" i="0" u="none" strike="noStrike" kern="1200" cap="none" spc="0" normalizeH="0" dirty="0">
                        <a:solidFill>
                          <a:srgbClr val="44546A">
                            <a:lumMod val="75000"/>
                          </a:srgb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673024949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DB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설계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804849840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클래스 다이어그램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889910442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스토리보드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기술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265675496"/>
                  </a:ext>
                </a:extLst>
              </a:tr>
            </a:tbl>
          </a:graphicData>
        </a:graphic>
      </p:graphicFrame>
      <p:sp>
        <p:nvSpPr>
          <p:cNvPr id="19" name="타원 18">
            <a:extLst>
              <a:ext uri="{FF2B5EF4-FFF2-40B4-BE49-F238E27FC236}">
                <a16:creationId xmlns="" xmlns:a16="http://schemas.microsoft.com/office/drawing/2014/main" id="{5CA66723-1E68-4B3D-BC15-EA8051D9DD21}"/>
              </a:ext>
            </a:extLst>
          </p:cNvPr>
          <p:cNvSpPr/>
          <p:nvPr/>
        </p:nvSpPr>
        <p:spPr>
          <a:xfrm>
            <a:off x="301859" y="123348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="" xmlns:a16="http://schemas.microsoft.com/office/drawing/2014/main" id="{ADE64729-725E-4910-BEF5-BD9D2266289C}"/>
              </a:ext>
            </a:extLst>
          </p:cNvPr>
          <p:cNvSpPr/>
          <p:nvPr/>
        </p:nvSpPr>
        <p:spPr>
          <a:xfrm>
            <a:off x="301858" y="187166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="" xmlns:a16="http://schemas.microsoft.com/office/drawing/2014/main" id="{357320DD-65FD-4B0B-8A0F-2A2BF13648F6}"/>
              </a:ext>
            </a:extLst>
          </p:cNvPr>
          <p:cNvSpPr/>
          <p:nvPr/>
        </p:nvSpPr>
        <p:spPr>
          <a:xfrm>
            <a:off x="301857" y="250983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="" xmlns:a16="http://schemas.microsoft.com/office/drawing/2014/main" id="{82785463-B226-42C5-BFA4-3C7E43936BF9}"/>
              </a:ext>
            </a:extLst>
          </p:cNvPr>
          <p:cNvSpPr/>
          <p:nvPr/>
        </p:nvSpPr>
        <p:spPr>
          <a:xfrm>
            <a:off x="301856" y="314801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="" xmlns:a16="http://schemas.microsoft.com/office/drawing/2014/main" id="{B8301A7F-085E-4070-AFFC-1CC2D658C6A6}"/>
              </a:ext>
            </a:extLst>
          </p:cNvPr>
          <p:cNvSpPr/>
          <p:nvPr/>
        </p:nvSpPr>
        <p:spPr>
          <a:xfrm>
            <a:off x="301855" y="378618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="" xmlns:a16="http://schemas.microsoft.com/office/drawing/2014/main" id="{DE91D4DF-D0CE-4ED1-A2F1-D3A9250302DB}"/>
              </a:ext>
            </a:extLst>
          </p:cNvPr>
          <p:cNvSpPr/>
          <p:nvPr/>
        </p:nvSpPr>
        <p:spPr>
          <a:xfrm>
            <a:off x="301854" y="442436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="" xmlns:a16="http://schemas.microsoft.com/office/drawing/2014/main" id="{4D4D8A87-21E6-4250-B3D6-5F4B965C1092}"/>
              </a:ext>
            </a:extLst>
          </p:cNvPr>
          <p:cNvSpPr/>
          <p:nvPr/>
        </p:nvSpPr>
        <p:spPr>
          <a:xfrm>
            <a:off x="301853" y="506253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="" xmlns:a16="http://schemas.microsoft.com/office/drawing/2014/main" id="{3C005B5D-F7F1-46CE-936F-1B87B6039B45}"/>
              </a:ext>
            </a:extLst>
          </p:cNvPr>
          <p:cNvSpPr/>
          <p:nvPr/>
        </p:nvSpPr>
        <p:spPr>
          <a:xfrm>
            <a:off x="301852" y="570071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="" xmlns:a16="http://schemas.microsoft.com/office/drawing/2014/main" id="{8A87E933-8B41-4D35-AF01-62E1F6E45299}"/>
              </a:ext>
            </a:extLst>
          </p:cNvPr>
          <p:cNvSpPr/>
          <p:nvPr/>
        </p:nvSpPr>
        <p:spPr>
          <a:xfrm>
            <a:off x="301851" y="633888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9" name="Freeform 36">
            <a:extLst>
              <a:ext uri="{FF2B5EF4-FFF2-40B4-BE49-F238E27FC236}">
                <a16:creationId xmlns="" xmlns:a16="http://schemas.microsoft.com/office/drawing/2014/main" id="{D87C65E8-F279-432A-8669-47ECCA34E4F6}"/>
              </a:ext>
            </a:extLst>
          </p:cNvPr>
          <p:cNvSpPr>
            <a:spLocks noEditPoints="1"/>
          </p:cNvSpPr>
          <p:nvPr/>
        </p:nvSpPr>
        <p:spPr bwMode="auto">
          <a:xfrm>
            <a:off x="389576" y="654843"/>
            <a:ext cx="95342" cy="160356"/>
          </a:xfrm>
          <a:custGeom>
            <a:avLst/>
            <a:gdLst>
              <a:gd name="T0" fmla="*/ 937 w 1926"/>
              <a:gd name="T1" fmla="*/ 3639 h 4045"/>
              <a:gd name="T2" fmla="*/ 893 w 1926"/>
              <a:gd name="T3" fmla="*/ 3665 h 4045"/>
              <a:gd name="T4" fmla="*/ 863 w 1926"/>
              <a:gd name="T5" fmla="*/ 3712 h 4045"/>
              <a:gd name="T6" fmla="*/ 851 w 1926"/>
              <a:gd name="T7" fmla="*/ 3772 h 4045"/>
              <a:gd name="T8" fmla="*/ 863 w 1926"/>
              <a:gd name="T9" fmla="*/ 3832 h 4045"/>
              <a:gd name="T10" fmla="*/ 893 w 1926"/>
              <a:gd name="T11" fmla="*/ 3878 h 4045"/>
              <a:gd name="T12" fmla="*/ 937 w 1926"/>
              <a:gd name="T13" fmla="*/ 3905 h 4045"/>
              <a:gd name="T14" fmla="*/ 988 w 1926"/>
              <a:gd name="T15" fmla="*/ 3905 h 4045"/>
              <a:gd name="T16" fmla="*/ 1033 w 1926"/>
              <a:gd name="T17" fmla="*/ 3878 h 4045"/>
              <a:gd name="T18" fmla="*/ 1064 w 1926"/>
              <a:gd name="T19" fmla="*/ 3832 h 4045"/>
              <a:gd name="T20" fmla="*/ 1075 w 1926"/>
              <a:gd name="T21" fmla="*/ 3772 h 4045"/>
              <a:gd name="T22" fmla="*/ 1064 w 1926"/>
              <a:gd name="T23" fmla="*/ 3712 h 4045"/>
              <a:gd name="T24" fmla="*/ 1033 w 1926"/>
              <a:gd name="T25" fmla="*/ 3665 h 4045"/>
              <a:gd name="T26" fmla="*/ 988 w 1926"/>
              <a:gd name="T27" fmla="*/ 3639 h 4045"/>
              <a:gd name="T28" fmla="*/ 156 w 1926"/>
              <a:gd name="T29" fmla="*/ 434 h 4045"/>
              <a:gd name="T30" fmla="*/ 1770 w 1926"/>
              <a:gd name="T31" fmla="*/ 3540 h 4045"/>
              <a:gd name="T32" fmla="*/ 156 w 1926"/>
              <a:gd name="T33" fmla="*/ 434 h 4045"/>
              <a:gd name="T34" fmla="*/ 716 w 1926"/>
              <a:gd name="T35" fmla="*/ 200 h 4045"/>
              <a:gd name="T36" fmla="*/ 701 w 1926"/>
              <a:gd name="T37" fmla="*/ 217 h 4045"/>
              <a:gd name="T38" fmla="*/ 701 w 1926"/>
              <a:gd name="T39" fmla="*/ 243 h 4045"/>
              <a:gd name="T40" fmla="*/ 716 w 1926"/>
              <a:gd name="T41" fmla="*/ 260 h 4045"/>
              <a:gd name="T42" fmla="*/ 1199 w 1926"/>
              <a:gd name="T43" fmla="*/ 262 h 4045"/>
              <a:gd name="T44" fmla="*/ 1218 w 1926"/>
              <a:gd name="T45" fmla="*/ 254 h 4045"/>
              <a:gd name="T46" fmla="*/ 1226 w 1926"/>
              <a:gd name="T47" fmla="*/ 230 h 4045"/>
              <a:gd name="T48" fmla="*/ 1218 w 1926"/>
              <a:gd name="T49" fmla="*/ 207 h 4045"/>
              <a:gd name="T50" fmla="*/ 1199 w 1926"/>
              <a:gd name="T51" fmla="*/ 197 h 4045"/>
              <a:gd name="T52" fmla="*/ 224 w 1926"/>
              <a:gd name="T53" fmla="*/ 0 h 4045"/>
              <a:gd name="T54" fmla="*/ 1738 w 1926"/>
              <a:gd name="T55" fmla="*/ 4 h 4045"/>
              <a:gd name="T56" fmla="*/ 1805 w 1926"/>
              <a:gd name="T57" fmla="*/ 31 h 4045"/>
              <a:gd name="T58" fmla="*/ 1860 w 1926"/>
              <a:gd name="T59" fmla="*/ 81 h 4045"/>
              <a:gd name="T60" fmla="*/ 1900 w 1926"/>
              <a:gd name="T61" fmla="*/ 148 h 4045"/>
              <a:gd name="T62" fmla="*/ 1923 w 1926"/>
              <a:gd name="T63" fmla="*/ 229 h 4045"/>
              <a:gd name="T64" fmla="*/ 1926 w 1926"/>
              <a:gd name="T65" fmla="*/ 3772 h 4045"/>
              <a:gd name="T66" fmla="*/ 1915 w 1926"/>
              <a:gd name="T67" fmla="*/ 3857 h 4045"/>
              <a:gd name="T68" fmla="*/ 1882 w 1926"/>
              <a:gd name="T69" fmla="*/ 3932 h 4045"/>
              <a:gd name="T70" fmla="*/ 1834 w 1926"/>
              <a:gd name="T71" fmla="*/ 3992 h 4045"/>
              <a:gd name="T72" fmla="*/ 1773 w 1926"/>
              <a:gd name="T73" fmla="*/ 4032 h 4045"/>
              <a:gd name="T74" fmla="*/ 1702 w 1926"/>
              <a:gd name="T75" fmla="*/ 4045 h 4045"/>
              <a:gd name="T76" fmla="*/ 188 w 1926"/>
              <a:gd name="T77" fmla="*/ 4041 h 4045"/>
              <a:gd name="T78" fmla="*/ 122 w 1926"/>
              <a:gd name="T79" fmla="*/ 4014 h 4045"/>
              <a:gd name="T80" fmla="*/ 66 w 1926"/>
              <a:gd name="T81" fmla="*/ 3964 h 4045"/>
              <a:gd name="T82" fmla="*/ 25 w 1926"/>
              <a:gd name="T83" fmla="*/ 3897 h 4045"/>
              <a:gd name="T84" fmla="*/ 3 w 1926"/>
              <a:gd name="T85" fmla="*/ 3816 h 4045"/>
              <a:gd name="T86" fmla="*/ 0 w 1926"/>
              <a:gd name="T87" fmla="*/ 273 h 4045"/>
              <a:gd name="T88" fmla="*/ 12 w 1926"/>
              <a:gd name="T89" fmla="*/ 188 h 4045"/>
              <a:gd name="T90" fmla="*/ 43 w 1926"/>
              <a:gd name="T91" fmla="*/ 113 h 4045"/>
              <a:gd name="T92" fmla="*/ 92 w 1926"/>
              <a:gd name="T93" fmla="*/ 53 h 4045"/>
              <a:gd name="T94" fmla="*/ 154 w 1926"/>
              <a:gd name="T95" fmla="*/ 13 h 4045"/>
              <a:gd name="T96" fmla="*/ 224 w 1926"/>
              <a:gd name="T97" fmla="*/ 0 h 40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926" h="4045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="" xmlns:a16="http://schemas.microsoft.com/office/drawing/2014/main" id="{5CA66723-1E68-4B3D-BC15-EA8051D9DD21}"/>
              </a:ext>
            </a:extLst>
          </p:cNvPr>
          <p:cNvSpPr/>
          <p:nvPr/>
        </p:nvSpPr>
        <p:spPr>
          <a:xfrm>
            <a:off x="314213" y="64446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="" xmlns:a16="http://schemas.microsoft.com/office/drawing/2014/main" id="{357320DD-65FD-4B0B-8A0F-2A2BF13648F6}"/>
              </a:ext>
            </a:extLst>
          </p:cNvPr>
          <p:cNvSpPr/>
          <p:nvPr/>
        </p:nvSpPr>
        <p:spPr>
          <a:xfrm>
            <a:off x="299134" y="1233486"/>
            <a:ext cx="276225" cy="276225"/>
          </a:xfrm>
          <a:prstGeom prst="ellipse">
            <a:avLst/>
          </a:prstGeom>
          <a:solidFill>
            <a:srgbClr val="FF8B8B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6939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/>
        </p:nvGraphicFramePr>
        <p:xfrm>
          <a:off x="-1" y="499532"/>
          <a:ext cx="828675" cy="63584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15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77152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700" b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맑은 고딕"/>
                          <a:ea typeface="맑은 고딕"/>
                        </a:rPr>
                        <a:t>목차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프로젝트 개요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주제 선정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프로젝트 계획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B8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사이트 구성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en-US" altLang="ko-KR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Use Case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요구사항 분석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en-US" altLang="ko-KR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DB</a:t>
                      </a:r>
                      <a:r>
                        <a:rPr kumimoji="0" lang="ko-KR" altLang="en-US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설계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클래스 다이어그램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스토리보드</a:t>
                      </a:r>
                      <a:r>
                        <a:rPr kumimoji="0" lang="en-US" altLang="ko-KR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, </a:t>
                      </a:r>
                      <a:r>
                        <a:rPr kumimoji="0" lang="ko-KR" altLang="en-US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기술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3" name="타원 2"/>
          <p:cNvSpPr/>
          <p:nvPr/>
        </p:nvSpPr>
        <p:spPr>
          <a:xfrm>
            <a:off x="301859" y="123348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" name="타원 3"/>
          <p:cNvSpPr/>
          <p:nvPr/>
        </p:nvSpPr>
        <p:spPr>
          <a:xfrm>
            <a:off x="301858" y="187166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타원 4"/>
          <p:cNvSpPr/>
          <p:nvPr/>
        </p:nvSpPr>
        <p:spPr>
          <a:xfrm>
            <a:off x="301857" y="2509837"/>
            <a:ext cx="276225" cy="276225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타원 5"/>
          <p:cNvSpPr/>
          <p:nvPr/>
        </p:nvSpPr>
        <p:spPr>
          <a:xfrm>
            <a:off x="301856" y="3148012"/>
            <a:ext cx="276225" cy="276225"/>
          </a:xfrm>
          <a:prstGeom prst="ellipse">
            <a:avLst/>
          </a:prstGeom>
          <a:solidFill>
            <a:srgbClr val="FF8B8B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타원 6"/>
          <p:cNvSpPr/>
          <p:nvPr/>
        </p:nvSpPr>
        <p:spPr>
          <a:xfrm>
            <a:off x="301855" y="378618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타원 7"/>
          <p:cNvSpPr/>
          <p:nvPr/>
        </p:nvSpPr>
        <p:spPr>
          <a:xfrm>
            <a:off x="301854" y="442436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타원 8"/>
          <p:cNvSpPr/>
          <p:nvPr/>
        </p:nvSpPr>
        <p:spPr>
          <a:xfrm>
            <a:off x="301853" y="506253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301852" y="570071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301851" y="633888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Freeform 36"/>
          <p:cNvSpPr>
            <a:spLocks noEditPoints="1"/>
          </p:cNvSpPr>
          <p:nvPr/>
        </p:nvSpPr>
        <p:spPr>
          <a:xfrm>
            <a:off x="389576" y="654843"/>
            <a:ext cx="95342" cy="160356"/>
          </a:xfrm>
          <a:custGeom>
            <a:avLst/>
            <a:gdLst>
              <a:gd name="T0" fmla="*/ 937 w 1926"/>
              <a:gd name="T1" fmla="*/ 3639 h 4045"/>
              <a:gd name="T2" fmla="*/ 893 w 1926"/>
              <a:gd name="T3" fmla="*/ 3665 h 4045"/>
              <a:gd name="T4" fmla="*/ 863 w 1926"/>
              <a:gd name="T5" fmla="*/ 3712 h 4045"/>
              <a:gd name="T6" fmla="*/ 851 w 1926"/>
              <a:gd name="T7" fmla="*/ 3772 h 4045"/>
              <a:gd name="T8" fmla="*/ 863 w 1926"/>
              <a:gd name="T9" fmla="*/ 3832 h 4045"/>
              <a:gd name="T10" fmla="*/ 893 w 1926"/>
              <a:gd name="T11" fmla="*/ 3878 h 4045"/>
              <a:gd name="T12" fmla="*/ 937 w 1926"/>
              <a:gd name="T13" fmla="*/ 3905 h 4045"/>
              <a:gd name="T14" fmla="*/ 988 w 1926"/>
              <a:gd name="T15" fmla="*/ 3905 h 4045"/>
              <a:gd name="T16" fmla="*/ 1033 w 1926"/>
              <a:gd name="T17" fmla="*/ 3878 h 4045"/>
              <a:gd name="T18" fmla="*/ 1064 w 1926"/>
              <a:gd name="T19" fmla="*/ 3832 h 4045"/>
              <a:gd name="T20" fmla="*/ 1075 w 1926"/>
              <a:gd name="T21" fmla="*/ 3772 h 4045"/>
              <a:gd name="T22" fmla="*/ 1064 w 1926"/>
              <a:gd name="T23" fmla="*/ 3712 h 4045"/>
              <a:gd name="T24" fmla="*/ 1033 w 1926"/>
              <a:gd name="T25" fmla="*/ 3665 h 4045"/>
              <a:gd name="T26" fmla="*/ 988 w 1926"/>
              <a:gd name="T27" fmla="*/ 3639 h 4045"/>
              <a:gd name="T28" fmla="*/ 156 w 1926"/>
              <a:gd name="T29" fmla="*/ 434 h 4045"/>
              <a:gd name="T30" fmla="*/ 1770 w 1926"/>
              <a:gd name="T31" fmla="*/ 3540 h 4045"/>
              <a:gd name="T32" fmla="*/ 156 w 1926"/>
              <a:gd name="T33" fmla="*/ 434 h 4045"/>
              <a:gd name="T34" fmla="*/ 716 w 1926"/>
              <a:gd name="T35" fmla="*/ 200 h 4045"/>
              <a:gd name="T36" fmla="*/ 701 w 1926"/>
              <a:gd name="T37" fmla="*/ 217 h 4045"/>
              <a:gd name="T38" fmla="*/ 701 w 1926"/>
              <a:gd name="T39" fmla="*/ 243 h 4045"/>
              <a:gd name="T40" fmla="*/ 716 w 1926"/>
              <a:gd name="T41" fmla="*/ 260 h 4045"/>
              <a:gd name="T42" fmla="*/ 1199 w 1926"/>
              <a:gd name="T43" fmla="*/ 262 h 4045"/>
              <a:gd name="T44" fmla="*/ 1218 w 1926"/>
              <a:gd name="T45" fmla="*/ 254 h 4045"/>
              <a:gd name="T46" fmla="*/ 1226 w 1926"/>
              <a:gd name="T47" fmla="*/ 230 h 4045"/>
              <a:gd name="T48" fmla="*/ 1218 w 1926"/>
              <a:gd name="T49" fmla="*/ 207 h 4045"/>
              <a:gd name="T50" fmla="*/ 1199 w 1926"/>
              <a:gd name="T51" fmla="*/ 197 h 4045"/>
              <a:gd name="T52" fmla="*/ 224 w 1926"/>
              <a:gd name="T53" fmla="*/ 0 h 4045"/>
              <a:gd name="T54" fmla="*/ 1738 w 1926"/>
              <a:gd name="T55" fmla="*/ 4 h 4045"/>
              <a:gd name="T56" fmla="*/ 1805 w 1926"/>
              <a:gd name="T57" fmla="*/ 31 h 4045"/>
              <a:gd name="T58" fmla="*/ 1860 w 1926"/>
              <a:gd name="T59" fmla="*/ 81 h 4045"/>
              <a:gd name="T60" fmla="*/ 1900 w 1926"/>
              <a:gd name="T61" fmla="*/ 148 h 4045"/>
              <a:gd name="T62" fmla="*/ 1923 w 1926"/>
              <a:gd name="T63" fmla="*/ 229 h 4045"/>
              <a:gd name="T64" fmla="*/ 1926 w 1926"/>
              <a:gd name="T65" fmla="*/ 3772 h 4045"/>
              <a:gd name="T66" fmla="*/ 1915 w 1926"/>
              <a:gd name="T67" fmla="*/ 3857 h 4045"/>
              <a:gd name="T68" fmla="*/ 1882 w 1926"/>
              <a:gd name="T69" fmla="*/ 3932 h 4045"/>
              <a:gd name="T70" fmla="*/ 1834 w 1926"/>
              <a:gd name="T71" fmla="*/ 3992 h 4045"/>
              <a:gd name="T72" fmla="*/ 1773 w 1926"/>
              <a:gd name="T73" fmla="*/ 4032 h 4045"/>
              <a:gd name="T74" fmla="*/ 1702 w 1926"/>
              <a:gd name="T75" fmla="*/ 4045 h 4045"/>
              <a:gd name="T76" fmla="*/ 188 w 1926"/>
              <a:gd name="T77" fmla="*/ 4041 h 4045"/>
              <a:gd name="T78" fmla="*/ 122 w 1926"/>
              <a:gd name="T79" fmla="*/ 4014 h 4045"/>
              <a:gd name="T80" fmla="*/ 66 w 1926"/>
              <a:gd name="T81" fmla="*/ 3964 h 4045"/>
              <a:gd name="T82" fmla="*/ 25 w 1926"/>
              <a:gd name="T83" fmla="*/ 3897 h 4045"/>
              <a:gd name="T84" fmla="*/ 3 w 1926"/>
              <a:gd name="T85" fmla="*/ 3816 h 4045"/>
              <a:gd name="T86" fmla="*/ 0 w 1926"/>
              <a:gd name="T87" fmla="*/ 273 h 4045"/>
              <a:gd name="T88" fmla="*/ 12 w 1926"/>
              <a:gd name="T89" fmla="*/ 188 h 4045"/>
              <a:gd name="T90" fmla="*/ 43 w 1926"/>
              <a:gd name="T91" fmla="*/ 113 h 4045"/>
              <a:gd name="T92" fmla="*/ 92 w 1926"/>
              <a:gd name="T93" fmla="*/ 53 h 4045"/>
              <a:gd name="T94" fmla="*/ 154 w 1926"/>
              <a:gd name="T95" fmla="*/ 13 h 4045"/>
              <a:gd name="T96" fmla="*/ 224 w 1926"/>
              <a:gd name="T97" fmla="*/ 0 h 40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926" h="4045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 lang="ko-KR" altLang="en-US"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314213" y="64446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0" y="10869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2" latinLnBrk="0">
              <a:lnSpc>
                <a:spcPct val="150000"/>
              </a:lnSpc>
              <a:defRPr lang="ko-KR"/>
            </a:pPr>
            <a:r>
              <a:rPr lang="ko-KR" altLang="en-US" sz="2000" b="1" kern="0">
                <a:solidFill>
                  <a:srgbClr val="FA3C71"/>
                </a:solidFill>
                <a:latin typeface="맑은 고딕"/>
                <a:ea typeface="맑은 고딕"/>
              </a:rPr>
              <a:t>사이트 구성 </a:t>
            </a:r>
            <a:r>
              <a:rPr lang="en-US" altLang="ko-KR" sz="2000" b="1" kern="0">
                <a:solidFill>
                  <a:srgbClr val="FA3C71"/>
                </a:solidFill>
                <a:latin typeface="맑은 고딕"/>
                <a:ea typeface="맑은 고딕"/>
              </a:rPr>
              <a:t>– </a:t>
            </a:r>
            <a:r>
              <a:rPr lang="ko-KR" altLang="en-US" sz="2000" b="1" kern="0">
                <a:solidFill>
                  <a:srgbClr val="FA3C71"/>
                </a:solidFill>
                <a:latin typeface="맑은 고딕"/>
                <a:ea typeface="맑은 고딕"/>
              </a:rPr>
              <a:t>사이트 맵</a:t>
            </a:r>
            <a:endParaRPr lang="ko-KR" altLang="en-US" sz="3600" kern="0">
              <a:solidFill>
                <a:prstClr val="black">
                  <a:lumMod val="75000"/>
                  <a:lumOff val="25000"/>
                </a:prstClr>
              </a:solidFill>
              <a:latin typeface="맑은 고딕"/>
              <a:ea typeface="맑은 고딕"/>
            </a:endParaRPr>
          </a:p>
        </p:txBody>
      </p:sp>
      <p:sp>
        <p:nvSpPr>
          <p:cNvPr id="15" name="모서리가 둥근 직사각형 4"/>
          <p:cNvSpPr/>
          <p:nvPr/>
        </p:nvSpPr>
        <p:spPr>
          <a:xfrm>
            <a:off x="893637" y="3027033"/>
            <a:ext cx="1098333" cy="803934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solidFill>
              <a:srgbClr val="9D70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 lang="ko-KR" altLang="en-US"/>
            </a:pPr>
            <a:r>
              <a:rPr lang="ko-KR" altLang="en-US" sz="1600" b="1">
                <a:solidFill>
                  <a:schemeClr val="tx1"/>
                </a:solidFill>
                <a:ea typeface="나눔바른펜"/>
              </a:rPr>
              <a:t>전문가</a:t>
            </a:r>
          </a:p>
        </p:txBody>
      </p:sp>
      <p:sp>
        <p:nvSpPr>
          <p:cNvPr id="18" name="사각형: 둥근 모서리 17"/>
          <p:cNvSpPr/>
          <p:nvPr/>
        </p:nvSpPr>
        <p:spPr>
          <a:xfrm>
            <a:off x="2166901" y="3215357"/>
            <a:ext cx="1175082" cy="427286"/>
          </a:xfrm>
          <a:prstGeom prst="roundRect">
            <a:avLst>
              <a:gd name="adj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/>
              <a:t>메인 홈</a:t>
            </a:r>
          </a:p>
        </p:txBody>
      </p:sp>
      <p:sp>
        <p:nvSpPr>
          <p:cNvPr id="19" name="사각형: 둥근 모서리 18"/>
          <p:cNvSpPr/>
          <p:nvPr/>
        </p:nvSpPr>
        <p:spPr>
          <a:xfrm>
            <a:off x="4131450" y="768327"/>
            <a:ext cx="1175082" cy="304729"/>
          </a:xfrm>
          <a:prstGeom prst="roundRect">
            <a:avLst>
              <a:gd name="adj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100" dirty="0"/>
              <a:t>회원가입</a:t>
            </a:r>
          </a:p>
        </p:txBody>
      </p:sp>
      <p:sp>
        <p:nvSpPr>
          <p:cNvPr id="20" name="사각형: 둥근 모서리 19"/>
          <p:cNvSpPr/>
          <p:nvPr/>
        </p:nvSpPr>
        <p:spPr>
          <a:xfrm>
            <a:off x="4131451" y="1684729"/>
            <a:ext cx="1175082" cy="304729"/>
          </a:xfrm>
          <a:prstGeom prst="roundRect">
            <a:avLst>
              <a:gd name="adj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100"/>
              <a:t>로그인</a:t>
            </a:r>
          </a:p>
        </p:txBody>
      </p:sp>
      <p:sp>
        <p:nvSpPr>
          <p:cNvPr id="24" name="사각형: 둥근 모서리 23"/>
          <p:cNvSpPr/>
          <p:nvPr/>
        </p:nvSpPr>
        <p:spPr>
          <a:xfrm>
            <a:off x="4131451" y="3517533"/>
            <a:ext cx="1175082" cy="304729"/>
          </a:xfrm>
          <a:prstGeom prst="roundRect">
            <a:avLst>
              <a:gd name="adj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100"/>
              <a:t>구매안내</a:t>
            </a:r>
          </a:p>
        </p:txBody>
      </p:sp>
      <p:sp>
        <p:nvSpPr>
          <p:cNvPr id="26" name="사각형: 둥근 모서리 25"/>
          <p:cNvSpPr/>
          <p:nvPr/>
        </p:nvSpPr>
        <p:spPr>
          <a:xfrm>
            <a:off x="4131451" y="3975734"/>
            <a:ext cx="1175082" cy="304729"/>
          </a:xfrm>
          <a:prstGeom prst="roundRect">
            <a:avLst>
              <a:gd name="adj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100"/>
              <a:t>회사정보</a:t>
            </a:r>
          </a:p>
        </p:txBody>
      </p:sp>
      <p:sp>
        <p:nvSpPr>
          <p:cNvPr id="28" name="사각형: 둥근 모서리 27"/>
          <p:cNvSpPr/>
          <p:nvPr/>
        </p:nvSpPr>
        <p:spPr>
          <a:xfrm>
            <a:off x="4138655" y="5808538"/>
            <a:ext cx="1175082" cy="333597"/>
          </a:xfrm>
          <a:prstGeom prst="roundRect">
            <a:avLst>
              <a:gd name="adj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100" dirty="0"/>
              <a:t>서비스</a:t>
            </a:r>
          </a:p>
        </p:txBody>
      </p:sp>
      <p:sp>
        <p:nvSpPr>
          <p:cNvPr id="29" name="사각형: 둥근 모서리 28"/>
          <p:cNvSpPr/>
          <p:nvPr/>
        </p:nvSpPr>
        <p:spPr>
          <a:xfrm>
            <a:off x="6566563" y="5824153"/>
            <a:ext cx="1175082" cy="317982"/>
          </a:xfrm>
          <a:prstGeom prst="roundRect">
            <a:avLst>
              <a:gd name="adj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100" dirty="0"/>
              <a:t>서비스 상세</a:t>
            </a:r>
          </a:p>
        </p:txBody>
      </p:sp>
      <p:cxnSp>
        <p:nvCxnSpPr>
          <p:cNvPr id="35" name="직선 연결선 34"/>
          <p:cNvCxnSpPr>
            <a:stCxn id="15" idx="3"/>
            <a:endCxn id="18" idx="1"/>
          </p:cNvCxnSpPr>
          <p:nvPr/>
        </p:nvCxnSpPr>
        <p:spPr>
          <a:xfrm>
            <a:off x="1991970" y="3429000"/>
            <a:ext cx="17493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>
            <a:stCxn id="18" idx="3"/>
            <a:endCxn id="19" idx="1"/>
          </p:cNvCxnSpPr>
          <p:nvPr/>
        </p:nvCxnSpPr>
        <p:spPr>
          <a:xfrm flipV="1">
            <a:off x="3341983" y="920692"/>
            <a:ext cx="789467" cy="25083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/>
          <p:cNvCxnSpPr>
            <a:stCxn id="18" idx="3"/>
            <a:endCxn id="20" idx="1"/>
          </p:cNvCxnSpPr>
          <p:nvPr/>
        </p:nvCxnSpPr>
        <p:spPr>
          <a:xfrm flipV="1">
            <a:off x="3341983" y="1837094"/>
            <a:ext cx="789468" cy="15919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/>
          <p:cNvCxnSpPr>
            <a:stCxn id="18" idx="3"/>
            <a:endCxn id="76" idx="1"/>
          </p:cNvCxnSpPr>
          <p:nvPr/>
        </p:nvCxnSpPr>
        <p:spPr>
          <a:xfrm>
            <a:off x="3341983" y="3429000"/>
            <a:ext cx="796672" cy="16155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/>
          <p:cNvCxnSpPr>
            <a:stCxn id="18" idx="3"/>
            <a:endCxn id="28" idx="1"/>
          </p:cNvCxnSpPr>
          <p:nvPr/>
        </p:nvCxnSpPr>
        <p:spPr>
          <a:xfrm>
            <a:off x="3341983" y="3429000"/>
            <a:ext cx="796672" cy="25463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/>
          <p:cNvCxnSpPr>
            <a:stCxn id="18" idx="3"/>
            <a:endCxn id="24" idx="1"/>
          </p:cNvCxnSpPr>
          <p:nvPr/>
        </p:nvCxnSpPr>
        <p:spPr>
          <a:xfrm>
            <a:off x="3341983" y="3429000"/>
            <a:ext cx="789468" cy="2408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/>
          <p:cNvCxnSpPr>
            <a:stCxn id="18" idx="3"/>
            <a:endCxn id="26" idx="1"/>
          </p:cNvCxnSpPr>
          <p:nvPr/>
        </p:nvCxnSpPr>
        <p:spPr>
          <a:xfrm>
            <a:off x="3341983" y="3429000"/>
            <a:ext cx="789468" cy="6990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사각형: 둥근 모서리 74"/>
          <p:cNvSpPr/>
          <p:nvPr/>
        </p:nvSpPr>
        <p:spPr>
          <a:xfrm>
            <a:off x="4138655" y="5350337"/>
            <a:ext cx="1175082" cy="304729"/>
          </a:xfrm>
          <a:prstGeom prst="roundRect">
            <a:avLst>
              <a:gd name="adj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100"/>
              <a:t>전문가 랭킹</a:t>
            </a:r>
          </a:p>
        </p:txBody>
      </p:sp>
      <p:sp>
        <p:nvSpPr>
          <p:cNvPr id="76" name="사각형: 둥근 모서리 75"/>
          <p:cNvSpPr/>
          <p:nvPr/>
        </p:nvSpPr>
        <p:spPr>
          <a:xfrm>
            <a:off x="4138655" y="4892136"/>
            <a:ext cx="1175082" cy="304729"/>
          </a:xfrm>
          <a:prstGeom prst="roundRect">
            <a:avLst>
              <a:gd name="adj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100"/>
              <a:t>마이페이지</a:t>
            </a:r>
          </a:p>
        </p:txBody>
      </p:sp>
      <p:sp>
        <p:nvSpPr>
          <p:cNvPr id="21" name="사각형: 둥근 모서리 20"/>
          <p:cNvSpPr/>
          <p:nvPr/>
        </p:nvSpPr>
        <p:spPr>
          <a:xfrm>
            <a:off x="4131451" y="2142930"/>
            <a:ext cx="1175082" cy="304729"/>
          </a:xfrm>
          <a:prstGeom prst="roundRect">
            <a:avLst>
              <a:gd name="adj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100"/>
              <a:t>서비스소개</a:t>
            </a:r>
          </a:p>
        </p:txBody>
      </p:sp>
      <p:sp>
        <p:nvSpPr>
          <p:cNvPr id="22" name="사각형: 둥근 모서리 21"/>
          <p:cNvSpPr/>
          <p:nvPr/>
        </p:nvSpPr>
        <p:spPr>
          <a:xfrm>
            <a:off x="4131451" y="2601131"/>
            <a:ext cx="1175082" cy="304729"/>
          </a:xfrm>
          <a:prstGeom prst="roundRect">
            <a:avLst>
              <a:gd name="adj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100"/>
              <a:t>공지사항</a:t>
            </a:r>
          </a:p>
        </p:txBody>
      </p:sp>
      <p:sp>
        <p:nvSpPr>
          <p:cNvPr id="23" name="사각형: 둥근 모서리 22"/>
          <p:cNvSpPr/>
          <p:nvPr/>
        </p:nvSpPr>
        <p:spPr>
          <a:xfrm>
            <a:off x="4131451" y="3059332"/>
            <a:ext cx="1175082" cy="304729"/>
          </a:xfrm>
          <a:prstGeom prst="roundRect">
            <a:avLst>
              <a:gd name="adj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sz="1100"/>
              <a:t>FAQ</a:t>
            </a:r>
            <a:endParaRPr lang="ko-KR" altLang="en-US" sz="1100"/>
          </a:p>
        </p:txBody>
      </p:sp>
      <p:cxnSp>
        <p:nvCxnSpPr>
          <p:cNvPr id="113" name="직선 연결선 112"/>
          <p:cNvCxnSpPr>
            <a:stCxn id="18" idx="3"/>
            <a:endCxn id="21" idx="1"/>
          </p:cNvCxnSpPr>
          <p:nvPr/>
        </p:nvCxnSpPr>
        <p:spPr>
          <a:xfrm flipV="1">
            <a:off x="3341983" y="2295295"/>
            <a:ext cx="789468" cy="11337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연결선 114"/>
          <p:cNvCxnSpPr>
            <a:stCxn id="18" idx="3"/>
            <a:endCxn id="22" idx="1"/>
          </p:cNvCxnSpPr>
          <p:nvPr/>
        </p:nvCxnSpPr>
        <p:spPr>
          <a:xfrm flipV="1">
            <a:off x="3341983" y="2753496"/>
            <a:ext cx="789468" cy="6755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연결선 116"/>
          <p:cNvCxnSpPr>
            <a:stCxn id="18" idx="3"/>
            <a:endCxn id="23" idx="1"/>
          </p:cNvCxnSpPr>
          <p:nvPr/>
        </p:nvCxnSpPr>
        <p:spPr>
          <a:xfrm flipV="1">
            <a:off x="3341983" y="3211697"/>
            <a:ext cx="789468" cy="2173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연결선 45"/>
          <p:cNvCxnSpPr>
            <a:stCxn id="18" idx="3"/>
            <a:endCxn id="75" idx="1"/>
          </p:cNvCxnSpPr>
          <p:nvPr/>
        </p:nvCxnSpPr>
        <p:spPr>
          <a:xfrm>
            <a:off x="3341983" y="3429000"/>
            <a:ext cx="796672" cy="20737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45"/>
          <p:cNvCxnSpPr>
            <a:stCxn id="28" idx="3"/>
            <a:endCxn id="29" idx="1"/>
          </p:cNvCxnSpPr>
          <p:nvPr/>
        </p:nvCxnSpPr>
        <p:spPr>
          <a:xfrm>
            <a:off x="5313737" y="5975337"/>
            <a:ext cx="1252826" cy="78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사각형: 둥근 모서리 75"/>
          <p:cNvSpPr/>
          <p:nvPr/>
        </p:nvSpPr>
        <p:spPr>
          <a:xfrm>
            <a:off x="8521640" y="3943050"/>
            <a:ext cx="1175082" cy="304729"/>
          </a:xfrm>
          <a:prstGeom prst="roundRect">
            <a:avLst>
              <a:gd name="adj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100" dirty="0"/>
              <a:t>문의 메시지</a:t>
            </a:r>
          </a:p>
        </p:txBody>
      </p:sp>
      <p:sp>
        <p:nvSpPr>
          <p:cNvPr id="124" name="사각형: 둥근 모서리 75"/>
          <p:cNvSpPr/>
          <p:nvPr/>
        </p:nvSpPr>
        <p:spPr>
          <a:xfrm>
            <a:off x="8521640" y="4290790"/>
            <a:ext cx="1175082" cy="304729"/>
          </a:xfrm>
          <a:prstGeom prst="roundRect">
            <a:avLst>
              <a:gd name="adj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100" dirty="0"/>
              <a:t>거래 알림</a:t>
            </a:r>
          </a:p>
        </p:txBody>
      </p:sp>
      <p:sp>
        <p:nvSpPr>
          <p:cNvPr id="125" name="사각형: 둥근 모서리 75"/>
          <p:cNvSpPr/>
          <p:nvPr/>
        </p:nvSpPr>
        <p:spPr>
          <a:xfrm>
            <a:off x="8521640" y="4631662"/>
            <a:ext cx="1175082" cy="304729"/>
          </a:xfrm>
          <a:prstGeom prst="roundRect">
            <a:avLst>
              <a:gd name="adj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100" dirty="0"/>
              <a:t>자료실</a:t>
            </a:r>
          </a:p>
        </p:txBody>
      </p:sp>
      <p:sp>
        <p:nvSpPr>
          <p:cNvPr id="126" name="사각형: 둥근 모서리 75"/>
          <p:cNvSpPr/>
          <p:nvPr/>
        </p:nvSpPr>
        <p:spPr>
          <a:xfrm>
            <a:off x="8551087" y="5716972"/>
            <a:ext cx="1175082" cy="304729"/>
          </a:xfrm>
          <a:prstGeom prst="roundRect">
            <a:avLst>
              <a:gd name="adj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100" dirty="0"/>
              <a:t>회원탈퇴</a:t>
            </a:r>
          </a:p>
        </p:txBody>
      </p:sp>
      <p:sp>
        <p:nvSpPr>
          <p:cNvPr id="127" name="사각형: 둥근 모서리 75"/>
          <p:cNvSpPr/>
          <p:nvPr/>
        </p:nvSpPr>
        <p:spPr>
          <a:xfrm>
            <a:off x="8551359" y="6046555"/>
            <a:ext cx="1175082" cy="304729"/>
          </a:xfrm>
          <a:prstGeom prst="roundRect">
            <a:avLst>
              <a:gd name="adj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100" dirty="0"/>
              <a:t>전문가 정보</a:t>
            </a:r>
          </a:p>
        </p:txBody>
      </p:sp>
      <p:cxnSp>
        <p:nvCxnSpPr>
          <p:cNvPr id="128" name="직선 연결선 45"/>
          <p:cNvCxnSpPr>
            <a:stCxn id="158" idx="3"/>
            <a:endCxn id="123" idx="1"/>
          </p:cNvCxnSpPr>
          <p:nvPr/>
        </p:nvCxnSpPr>
        <p:spPr>
          <a:xfrm flipV="1">
            <a:off x="7741645" y="4095415"/>
            <a:ext cx="779995" cy="4007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직선 연결선 45"/>
          <p:cNvCxnSpPr>
            <a:stCxn id="158" idx="3"/>
            <a:endCxn id="124" idx="1"/>
          </p:cNvCxnSpPr>
          <p:nvPr/>
        </p:nvCxnSpPr>
        <p:spPr>
          <a:xfrm flipV="1">
            <a:off x="7741645" y="4443155"/>
            <a:ext cx="779995" cy="529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직선 연결선 45"/>
          <p:cNvCxnSpPr>
            <a:stCxn id="158" idx="3"/>
            <a:endCxn id="125" idx="1"/>
          </p:cNvCxnSpPr>
          <p:nvPr/>
        </p:nvCxnSpPr>
        <p:spPr>
          <a:xfrm>
            <a:off x="7741645" y="4496138"/>
            <a:ext cx="779995" cy="2878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직선 연결선 45"/>
          <p:cNvCxnSpPr>
            <a:stCxn id="104" idx="3"/>
            <a:endCxn id="126" idx="1"/>
          </p:cNvCxnSpPr>
          <p:nvPr/>
        </p:nvCxnSpPr>
        <p:spPr>
          <a:xfrm>
            <a:off x="7741645" y="5073921"/>
            <a:ext cx="809442" cy="7954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직선 연결선 45"/>
          <p:cNvCxnSpPr>
            <a:stCxn id="104" idx="3"/>
            <a:endCxn id="127" idx="1"/>
          </p:cNvCxnSpPr>
          <p:nvPr/>
        </p:nvCxnSpPr>
        <p:spPr>
          <a:xfrm>
            <a:off x="7741645" y="5073921"/>
            <a:ext cx="809714" cy="11249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사각형: 둥근 모서리 75"/>
          <p:cNvSpPr/>
          <p:nvPr/>
        </p:nvSpPr>
        <p:spPr>
          <a:xfrm>
            <a:off x="6566563" y="3691807"/>
            <a:ext cx="1175082" cy="304729"/>
          </a:xfrm>
          <a:prstGeom prst="roundRect">
            <a:avLst>
              <a:gd name="adj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100" dirty="0"/>
              <a:t>판매관리</a:t>
            </a:r>
          </a:p>
        </p:txBody>
      </p:sp>
      <p:sp>
        <p:nvSpPr>
          <p:cNvPr id="134" name="사각형: 둥근 모서리 75"/>
          <p:cNvSpPr/>
          <p:nvPr/>
        </p:nvSpPr>
        <p:spPr>
          <a:xfrm>
            <a:off x="8528509" y="2125176"/>
            <a:ext cx="1175082" cy="304729"/>
          </a:xfrm>
          <a:prstGeom prst="roundRect">
            <a:avLst>
              <a:gd name="adj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100" dirty="0"/>
              <a:t>판매이력</a:t>
            </a:r>
          </a:p>
        </p:txBody>
      </p:sp>
      <p:sp>
        <p:nvSpPr>
          <p:cNvPr id="135" name="사각형: 둥근 모서리 75"/>
          <p:cNvSpPr/>
          <p:nvPr/>
        </p:nvSpPr>
        <p:spPr>
          <a:xfrm>
            <a:off x="8521640" y="2471355"/>
            <a:ext cx="1175082" cy="304729"/>
          </a:xfrm>
          <a:prstGeom prst="roundRect">
            <a:avLst>
              <a:gd name="adj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100" dirty="0"/>
              <a:t>나의 서비스</a:t>
            </a:r>
          </a:p>
        </p:txBody>
      </p:sp>
      <p:sp>
        <p:nvSpPr>
          <p:cNvPr id="136" name="사각형: 둥근 모서리 75"/>
          <p:cNvSpPr/>
          <p:nvPr/>
        </p:nvSpPr>
        <p:spPr>
          <a:xfrm>
            <a:off x="8521640" y="2817331"/>
            <a:ext cx="1175082" cy="304729"/>
          </a:xfrm>
          <a:prstGeom prst="roundRect">
            <a:avLst>
              <a:gd name="adj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100" dirty="0"/>
              <a:t>수익 관리</a:t>
            </a:r>
          </a:p>
        </p:txBody>
      </p:sp>
      <p:cxnSp>
        <p:nvCxnSpPr>
          <p:cNvPr id="138" name="직선 연결선 62"/>
          <p:cNvCxnSpPr>
            <a:stCxn id="76" idx="3"/>
            <a:endCxn id="133" idx="1"/>
          </p:cNvCxnSpPr>
          <p:nvPr/>
        </p:nvCxnSpPr>
        <p:spPr>
          <a:xfrm flipV="1">
            <a:off x="5313737" y="3844172"/>
            <a:ext cx="1252826" cy="12003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직선 연결선 62"/>
          <p:cNvCxnSpPr>
            <a:stCxn id="133" idx="3"/>
            <a:endCxn id="134" idx="1"/>
          </p:cNvCxnSpPr>
          <p:nvPr/>
        </p:nvCxnSpPr>
        <p:spPr>
          <a:xfrm flipV="1">
            <a:off x="7741645" y="2277541"/>
            <a:ext cx="786864" cy="15666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직선 연결선 62"/>
          <p:cNvCxnSpPr>
            <a:stCxn id="133" idx="3"/>
            <a:endCxn id="135" idx="1"/>
          </p:cNvCxnSpPr>
          <p:nvPr/>
        </p:nvCxnSpPr>
        <p:spPr>
          <a:xfrm flipV="1">
            <a:off x="7741645" y="2623720"/>
            <a:ext cx="779995" cy="12204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직선 연결선 62"/>
          <p:cNvCxnSpPr>
            <a:stCxn id="133" idx="3"/>
            <a:endCxn id="136" idx="1"/>
          </p:cNvCxnSpPr>
          <p:nvPr/>
        </p:nvCxnSpPr>
        <p:spPr>
          <a:xfrm flipV="1">
            <a:off x="7741645" y="2969696"/>
            <a:ext cx="779995" cy="8744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사각형: 둥근 모서리 75"/>
          <p:cNvSpPr/>
          <p:nvPr/>
        </p:nvSpPr>
        <p:spPr>
          <a:xfrm>
            <a:off x="8528509" y="623286"/>
            <a:ext cx="1175082" cy="304729"/>
          </a:xfrm>
          <a:prstGeom prst="roundRect">
            <a:avLst>
              <a:gd name="adj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100" dirty="0"/>
              <a:t>구매이력</a:t>
            </a:r>
          </a:p>
        </p:txBody>
      </p:sp>
      <p:sp>
        <p:nvSpPr>
          <p:cNvPr id="145" name="사각형: 둥근 모서리 75"/>
          <p:cNvSpPr/>
          <p:nvPr/>
        </p:nvSpPr>
        <p:spPr>
          <a:xfrm>
            <a:off x="10564090" y="2473087"/>
            <a:ext cx="1175082" cy="304729"/>
          </a:xfrm>
          <a:prstGeom prst="roundRect">
            <a:avLst>
              <a:gd name="adj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100" dirty="0"/>
              <a:t>서비스 등록</a:t>
            </a:r>
          </a:p>
        </p:txBody>
      </p:sp>
      <p:sp>
        <p:nvSpPr>
          <p:cNvPr id="146" name="사각형: 둥근 모서리 75"/>
          <p:cNvSpPr/>
          <p:nvPr/>
        </p:nvSpPr>
        <p:spPr>
          <a:xfrm>
            <a:off x="10564090" y="2857693"/>
            <a:ext cx="1175082" cy="304729"/>
          </a:xfrm>
          <a:prstGeom prst="roundRect">
            <a:avLst>
              <a:gd name="adj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100"/>
              <a:t>받은평가</a:t>
            </a:r>
          </a:p>
        </p:txBody>
      </p:sp>
      <p:cxnSp>
        <p:nvCxnSpPr>
          <p:cNvPr id="148" name="직선 연결선 45"/>
          <p:cNvCxnSpPr>
            <a:stCxn id="159" idx="3"/>
            <a:endCxn id="143" idx="1"/>
          </p:cNvCxnSpPr>
          <p:nvPr/>
        </p:nvCxnSpPr>
        <p:spPr>
          <a:xfrm flipV="1">
            <a:off x="7741645" y="775651"/>
            <a:ext cx="786864" cy="24347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직선 연결선 45"/>
          <p:cNvCxnSpPr>
            <a:stCxn id="135" idx="3"/>
            <a:endCxn id="145" idx="1"/>
          </p:cNvCxnSpPr>
          <p:nvPr/>
        </p:nvCxnSpPr>
        <p:spPr>
          <a:xfrm>
            <a:off x="9696722" y="2623720"/>
            <a:ext cx="867368" cy="17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연결선 45"/>
          <p:cNvCxnSpPr>
            <a:stCxn id="135" idx="3"/>
            <a:endCxn id="146" idx="1"/>
          </p:cNvCxnSpPr>
          <p:nvPr/>
        </p:nvCxnSpPr>
        <p:spPr>
          <a:xfrm>
            <a:off x="9696722" y="2623720"/>
            <a:ext cx="867368" cy="3863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직선 연결선 45"/>
          <p:cNvCxnSpPr>
            <a:stCxn id="159" idx="1"/>
            <a:endCxn id="76" idx="3"/>
          </p:cNvCxnSpPr>
          <p:nvPr/>
        </p:nvCxnSpPr>
        <p:spPr>
          <a:xfrm flipH="1">
            <a:off x="5313737" y="3210428"/>
            <a:ext cx="1252826" cy="18340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사각형: 둥근 모서리 18"/>
          <p:cNvSpPr/>
          <p:nvPr/>
        </p:nvSpPr>
        <p:spPr>
          <a:xfrm>
            <a:off x="4131451" y="1226528"/>
            <a:ext cx="1175082" cy="304729"/>
          </a:xfrm>
          <a:prstGeom prst="roundRect">
            <a:avLst>
              <a:gd name="adj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100"/>
              <a:t>회원탈퇴</a:t>
            </a:r>
          </a:p>
        </p:txBody>
      </p:sp>
      <p:cxnSp>
        <p:nvCxnSpPr>
          <p:cNvPr id="155" name="직선 연결선 41"/>
          <p:cNvCxnSpPr>
            <a:stCxn id="18" idx="3"/>
            <a:endCxn id="154" idx="1"/>
          </p:cNvCxnSpPr>
          <p:nvPr/>
        </p:nvCxnSpPr>
        <p:spPr>
          <a:xfrm flipV="1">
            <a:off x="3341983" y="1378893"/>
            <a:ext cx="789468" cy="20501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사각형: 둥근 모서리 75"/>
          <p:cNvSpPr/>
          <p:nvPr/>
        </p:nvSpPr>
        <p:spPr>
          <a:xfrm>
            <a:off x="4138655" y="6295612"/>
            <a:ext cx="1175082" cy="304729"/>
          </a:xfrm>
          <a:prstGeom prst="roundRect">
            <a:avLst>
              <a:gd name="adj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100" dirty="0"/>
              <a:t>이용후기</a:t>
            </a:r>
          </a:p>
        </p:txBody>
      </p:sp>
      <p:sp>
        <p:nvSpPr>
          <p:cNvPr id="158" name="사각형: 둥근 모서리 75"/>
          <p:cNvSpPr/>
          <p:nvPr/>
        </p:nvSpPr>
        <p:spPr>
          <a:xfrm>
            <a:off x="6566563" y="4343773"/>
            <a:ext cx="1175082" cy="304729"/>
          </a:xfrm>
          <a:prstGeom prst="roundRect">
            <a:avLst>
              <a:gd name="adj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100" dirty="0"/>
              <a:t>메시지</a:t>
            </a:r>
          </a:p>
        </p:txBody>
      </p:sp>
      <p:sp>
        <p:nvSpPr>
          <p:cNvPr id="159" name="사각형: 둥근 모서리 75"/>
          <p:cNvSpPr/>
          <p:nvPr/>
        </p:nvSpPr>
        <p:spPr>
          <a:xfrm>
            <a:off x="6566563" y="3058063"/>
            <a:ext cx="1175082" cy="304729"/>
          </a:xfrm>
          <a:prstGeom prst="roundRect">
            <a:avLst>
              <a:gd name="adj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100" dirty="0"/>
              <a:t>구매관리</a:t>
            </a:r>
            <a:endParaRPr lang="en-US" altLang="ko-KR" sz="1100" dirty="0"/>
          </a:p>
        </p:txBody>
      </p:sp>
      <p:cxnSp>
        <p:nvCxnSpPr>
          <p:cNvPr id="160" name="직선 연결선 62"/>
          <p:cNvCxnSpPr>
            <a:stCxn id="76" idx="3"/>
            <a:endCxn id="158" idx="1"/>
          </p:cNvCxnSpPr>
          <p:nvPr/>
        </p:nvCxnSpPr>
        <p:spPr>
          <a:xfrm flipV="1">
            <a:off x="5313737" y="4496138"/>
            <a:ext cx="1252826" cy="5483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사각형: 둥근 모서리 75"/>
          <p:cNvSpPr/>
          <p:nvPr/>
        </p:nvSpPr>
        <p:spPr>
          <a:xfrm>
            <a:off x="6566563" y="4921556"/>
            <a:ext cx="1175082" cy="304729"/>
          </a:xfrm>
          <a:prstGeom prst="roundRect">
            <a:avLst>
              <a:gd name="adj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100" dirty="0"/>
              <a:t>계정설정</a:t>
            </a:r>
          </a:p>
        </p:txBody>
      </p:sp>
      <p:cxnSp>
        <p:nvCxnSpPr>
          <p:cNvPr id="105" name="직선 연결선 62"/>
          <p:cNvCxnSpPr>
            <a:stCxn id="76" idx="3"/>
            <a:endCxn id="104" idx="1"/>
          </p:cNvCxnSpPr>
          <p:nvPr/>
        </p:nvCxnSpPr>
        <p:spPr>
          <a:xfrm>
            <a:off x="5313737" y="5044501"/>
            <a:ext cx="1252826" cy="294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사각형: 둥근 모서리 75"/>
          <p:cNvSpPr/>
          <p:nvPr/>
        </p:nvSpPr>
        <p:spPr>
          <a:xfrm>
            <a:off x="8528509" y="979162"/>
            <a:ext cx="1175082" cy="304729"/>
          </a:xfrm>
          <a:prstGeom prst="roundRect">
            <a:avLst>
              <a:gd name="adj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100" dirty="0"/>
              <a:t>결제이력</a:t>
            </a:r>
          </a:p>
        </p:txBody>
      </p:sp>
      <p:cxnSp>
        <p:nvCxnSpPr>
          <p:cNvPr id="114" name="직선 연결선 45"/>
          <p:cNvCxnSpPr>
            <a:stCxn id="159" idx="3"/>
            <a:endCxn id="112" idx="1"/>
          </p:cNvCxnSpPr>
          <p:nvPr/>
        </p:nvCxnSpPr>
        <p:spPr>
          <a:xfrm flipV="1">
            <a:off x="7741645" y="1131527"/>
            <a:ext cx="786864" cy="20789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사각형: 둥근 모서리 75"/>
          <p:cNvSpPr/>
          <p:nvPr/>
        </p:nvSpPr>
        <p:spPr>
          <a:xfrm>
            <a:off x="8528509" y="1340280"/>
            <a:ext cx="1175082" cy="304729"/>
          </a:xfrm>
          <a:prstGeom prst="roundRect">
            <a:avLst>
              <a:gd name="adj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100" dirty="0"/>
              <a:t>쿠폰</a:t>
            </a:r>
          </a:p>
        </p:txBody>
      </p:sp>
      <p:cxnSp>
        <p:nvCxnSpPr>
          <p:cNvPr id="120" name="직선 연결선 45"/>
          <p:cNvCxnSpPr>
            <a:stCxn id="159" idx="3"/>
            <a:endCxn id="116" idx="1"/>
          </p:cNvCxnSpPr>
          <p:nvPr/>
        </p:nvCxnSpPr>
        <p:spPr>
          <a:xfrm flipV="1">
            <a:off x="7741645" y="1492645"/>
            <a:ext cx="786864" cy="1717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사각형: 둥근 모서리 75"/>
          <p:cNvSpPr/>
          <p:nvPr/>
        </p:nvSpPr>
        <p:spPr>
          <a:xfrm>
            <a:off x="8528509" y="1700295"/>
            <a:ext cx="1175082" cy="304729"/>
          </a:xfrm>
          <a:prstGeom prst="roundRect">
            <a:avLst>
              <a:gd name="adj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100" dirty="0" err="1"/>
              <a:t>즐겨찾기</a:t>
            </a:r>
            <a:endParaRPr lang="ko-KR" altLang="en-US" sz="1100" dirty="0"/>
          </a:p>
        </p:txBody>
      </p:sp>
      <p:cxnSp>
        <p:nvCxnSpPr>
          <p:cNvPr id="122" name="직선 연결선 45"/>
          <p:cNvCxnSpPr>
            <a:stCxn id="159" idx="3"/>
            <a:endCxn id="121" idx="1"/>
          </p:cNvCxnSpPr>
          <p:nvPr/>
        </p:nvCxnSpPr>
        <p:spPr>
          <a:xfrm flipV="1">
            <a:off x="7741645" y="1852660"/>
            <a:ext cx="786864" cy="13577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사각형: 둥근 모서리 75"/>
          <p:cNvSpPr/>
          <p:nvPr/>
        </p:nvSpPr>
        <p:spPr>
          <a:xfrm>
            <a:off x="8521640" y="3172344"/>
            <a:ext cx="1175082" cy="304729"/>
          </a:xfrm>
          <a:prstGeom prst="roundRect">
            <a:avLst>
              <a:gd name="adj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100" dirty="0"/>
              <a:t>광고 신청</a:t>
            </a:r>
          </a:p>
        </p:txBody>
      </p:sp>
      <p:sp>
        <p:nvSpPr>
          <p:cNvPr id="142" name="사각형: 둥근 모서리 75"/>
          <p:cNvSpPr/>
          <p:nvPr/>
        </p:nvSpPr>
        <p:spPr>
          <a:xfrm>
            <a:off x="8521640" y="3518320"/>
            <a:ext cx="1175082" cy="304729"/>
          </a:xfrm>
          <a:prstGeom prst="roundRect">
            <a:avLst>
              <a:gd name="adj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100" dirty="0"/>
              <a:t>일정관리</a:t>
            </a:r>
          </a:p>
        </p:txBody>
      </p:sp>
      <p:cxnSp>
        <p:nvCxnSpPr>
          <p:cNvPr id="147" name="직선 연결선 62"/>
          <p:cNvCxnSpPr>
            <a:stCxn id="133" idx="3"/>
            <a:endCxn id="137" idx="1"/>
          </p:cNvCxnSpPr>
          <p:nvPr/>
        </p:nvCxnSpPr>
        <p:spPr>
          <a:xfrm flipV="1">
            <a:off x="7741645" y="3324709"/>
            <a:ext cx="779995" cy="5194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직선 연결선 62"/>
          <p:cNvCxnSpPr>
            <a:stCxn id="133" idx="3"/>
            <a:endCxn id="142" idx="1"/>
          </p:cNvCxnSpPr>
          <p:nvPr/>
        </p:nvCxnSpPr>
        <p:spPr>
          <a:xfrm flipV="1">
            <a:off x="7741645" y="3670685"/>
            <a:ext cx="779995" cy="1734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사각형: 둥근 모서리 75"/>
          <p:cNvSpPr/>
          <p:nvPr/>
        </p:nvSpPr>
        <p:spPr>
          <a:xfrm>
            <a:off x="8551359" y="6389332"/>
            <a:ext cx="1175082" cy="304729"/>
          </a:xfrm>
          <a:prstGeom prst="roundRect">
            <a:avLst>
              <a:gd name="adj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100" dirty="0"/>
              <a:t>계좌 관리</a:t>
            </a:r>
          </a:p>
        </p:txBody>
      </p:sp>
      <p:cxnSp>
        <p:nvCxnSpPr>
          <p:cNvPr id="163" name="직선 연결선 45"/>
          <p:cNvCxnSpPr>
            <a:stCxn id="104" idx="3"/>
            <a:endCxn id="161" idx="1"/>
          </p:cNvCxnSpPr>
          <p:nvPr/>
        </p:nvCxnSpPr>
        <p:spPr>
          <a:xfrm>
            <a:off x="7741645" y="5073921"/>
            <a:ext cx="809714" cy="14677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사각형: 둥근 모서리 75"/>
          <p:cNvSpPr/>
          <p:nvPr/>
        </p:nvSpPr>
        <p:spPr>
          <a:xfrm>
            <a:off x="8551359" y="5034443"/>
            <a:ext cx="1175082" cy="304729"/>
          </a:xfrm>
          <a:prstGeom prst="roundRect">
            <a:avLst>
              <a:gd name="adj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100" dirty="0"/>
              <a:t>나의 정보</a:t>
            </a:r>
          </a:p>
        </p:txBody>
      </p:sp>
      <p:sp>
        <p:nvSpPr>
          <p:cNvPr id="165" name="사각형: 둥근 모서리 75"/>
          <p:cNvSpPr/>
          <p:nvPr/>
        </p:nvSpPr>
        <p:spPr>
          <a:xfrm>
            <a:off x="8551359" y="5375421"/>
            <a:ext cx="1175082" cy="304729"/>
          </a:xfrm>
          <a:prstGeom prst="roundRect">
            <a:avLst>
              <a:gd name="adj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100" dirty="0"/>
              <a:t>비밀번호 변경</a:t>
            </a:r>
          </a:p>
        </p:txBody>
      </p:sp>
      <p:cxnSp>
        <p:nvCxnSpPr>
          <p:cNvPr id="166" name="직선 연결선 45"/>
          <p:cNvCxnSpPr>
            <a:stCxn id="104" idx="3"/>
            <a:endCxn id="164" idx="1"/>
          </p:cNvCxnSpPr>
          <p:nvPr/>
        </p:nvCxnSpPr>
        <p:spPr>
          <a:xfrm>
            <a:off x="7741645" y="5073921"/>
            <a:ext cx="809714" cy="1128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직선 연결선 45"/>
          <p:cNvCxnSpPr>
            <a:stCxn id="104" idx="3"/>
            <a:endCxn id="165" idx="1"/>
          </p:cNvCxnSpPr>
          <p:nvPr/>
        </p:nvCxnSpPr>
        <p:spPr>
          <a:xfrm>
            <a:off x="7741645" y="5073921"/>
            <a:ext cx="809714" cy="4538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사각형: 둥근 모서리 23"/>
          <p:cNvSpPr/>
          <p:nvPr/>
        </p:nvSpPr>
        <p:spPr>
          <a:xfrm>
            <a:off x="4138655" y="4433935"/>
            <a:ext cx="1175082" cy="304729"/>
          </a:xfrm>
          <a:prstGeom prst="roundRect">
            <a:avLst>
              <a:gd name="adj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100" dirty="0"/>
              <a:t>판매안내</a:t>
            </a:r>
          </a:p>
        </p:txBody>
      </p:sp>
      <p:cxnSp>
        <p:nvCxnSpPr>
          <p:cNvPr id="94" name="직선 연결선 93"/>
          <p:cNvCxnSpPr>
            <a:stCxn id="18" idx="3"/>
            <a:endCxn id="93" idx="1"/>
          </p:cNvCxnSpPr>
          <p:nvPr/>
        </p:nvCxnSpPr>
        <p:spPr>
          <a:xfrm>
            <a:off x="3341983" y="3429000"/>
            <a:ext cx="796672" cy="11573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연결선 90"/>
          <p:cNvCxnSpPr>
            <a:stCxn id="18" idx="3"/>
            <a:endCxn id="157" idx="1"/>
          </p:cNvCxnSpPr>
          <p:nvPr/>
        </p:nvCxnSpPr>
        <p:spPr>
          <a:xfrm>
            <a:off x="3341983" y="3429000"/>
            <a:ext cx="796672" cy="30189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872505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/>
        </p:nvGraphicFramePr>
        <p:xfrm>
          <a:off x="-1" y="499532"/>
          <a:ext cx="828675" cy="63584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15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77152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700" b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맑은 고딕"/>
                          <a:ea typeface="맑은 고딕"/>
                        </a:rPr>
                        <a:t>목차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프로젝트 개요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주제 선정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프로젝트 계획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B8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사이트 구성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en-US" altLang="ko-KR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Use Case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요구사항 분석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en-US" altLang="ko-KR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DB</a:t>
                      </a:r>
                      <a:r>
                        <a:rPr kumimoji="0" lang="ko-KR" altLang="en-US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설계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클래스 다이어그램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스토리보드</a:t>
                      </a:r>
                      <a:r>
                        <a:rPr kumimoji="0" lang="en-US" altLang="ko-KR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, </a:t>
                      </a:r>
                      <a:r>
                        <a:rPr kumimoji="0" lang="ko-KR" altLang="en-US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기술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3" name="타원 2"/>
          <p:cNvSpPr/>
          <p:nvPr/>
        </p:nvSpPr>
        <p:spPr>
          <a:xfrm>
            <a:off x="301859" y="123348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" name="타원 3"/>
          <p:cNvSpPr/>
          <p:nvPr/>
        </p:nvSpPr>
        <p:spPr>
          <a:xfrm>
            <a:off x="301858" y="187166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타원 4"/>
          <p:cNvSpPr/>
          <p:nvPr/>
        </p:nvSpPr>
        <p:spPr>
          <a:xfrm>
            <a:off x="301857" y="2509837"/>
            <a:ext cx="276225" cy="276225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타원 5"/>
          <p:cNvSpPr/>
          <p:nvPr/>
        </p:nvSpPr>
        <p:spPr>
          <a:xfrm>
            <a:off x="301856" y="3148012"/>
            <a:ext cx="276225" cy="276225"/>
          </a:xfrm>
          <a:prstGeom prst="ellipse">
            <a:avLst/>
          </a:prstGeom>
          <a:solidFill>
            <a:srgbClr val="FF8B8B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타원 6"/>
          <p:cNvSpPr/>
          <p:nvPr/>
        </p:nvSpPr>
        <p:spPr>
          <a:xfrm>
            <a:off x="301855" y="378618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타원 7"/>
          <p:cNvSpPr/>
          <p:nvPr/>
        </p:nvSpPr>
        <p:spPr>
          <a:xfrm>
            <a:off x="301854" y="442436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타원 8"/>
          <p:cNvSpPr/>
          <p:nvPr/>
        </p:nvSpPr>
        <p:spPr>
          <a:xfrm>
            <a:off x="301853" y="506253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301852" y="570071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301851" y="633888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Freeform 36"/>
          <p:cNvSpPr>
            <a:spLocks noEditPoints="1"/>
          </p:cNvSpPr>
          <p:nvPr/>
        </p:nvSpPr>
        <p:spPr>
          <a:xfrm>
            <a:off x="389576" y="654843"/>
            <a:ext cx="95342" cy="160356"/>
          </a:xfrm>
          <a:custGeom>
            <a:avLst/>
            <a:gdLst>
              <a:gd name="T0" fmla="*/ 937 w 1926"/>
              <a:gd name="T1" fmla="*/ 3639 h 4045"/>
              <a:gd name="T2" fmla="*/ 893 w 1926"/>
              <a:gd name="T3" fmla="*/ 3665 h 4045"/>
              <a:gd name="T4" fmla="*/ 863 w 1926"/>
              <a:gd name="T5" fmla="*/ 3712 h 4045"/>
              <a:gd name="T6" fmla="*/ 851 w 1926"/>
              <a:gd name="T7" fmla="*/ 3772 h 4045"/>
              <a:gd name="T8" fmla="*/ 863 w 1926"/>
              <a:gd name="T9" fmla="*/ 3832 h 4045"/>
              <a:gd name="T10" fmla="*/ 893 w 1926"/>
              <a:gd name="T11" fmla="*/ 3878 h 4045"/>
              <a:gd name="T12" fmla="*/ 937 w 1926"/>
              <a:gd name="T13" fmla="*/ 3905 h 4045"/>
              <a:gd name="T14" fmla="*/ 988 w 1926"/>
              <a:gd name="T15" fmla="*/ 3905 h 4045"/>
              <a:gd name="T16" fmla="*/ 1033 w 1926"/>
              <a:gd name="T17" fmla="*/ 3878 h 4045"/>
              <a:gd name="T18" fmla="*/ 1064 w 1926"/>
              <a:gd name="T19" fmla="*/ 3832 h 4045"/>
              <a:gd name="T20" fmla="*/ 1075 w 1926"/>
              <a:gd name="T21" fmla="*/ 3772 h 4045"/>
              <a:gd name="T22" fmla="*/ 1064 w 1926"/>
              <a:gd name="T23" fmla="*/ 3712 h 4045"/>
              <a:gd name="T24" fmla="*/ 1033 w 1926"/>
              <a:gd name="T25" fmla="*/ 3665 h 4045"/>
              <a:gd name="T26" fmla="*/ 988 w 1926"/>
              <a:gd name="T27" fmla="*/ 3639 h 4045"/>
              <a:gd name="T28" fmla="*/ 156 w 1926"/>
              <a:gd name="T29" fmla="*/ 434 h 4045"/>
              <a:gd name="T30" fmla="*/ 1770 w 1926"/>
              <a:gd name="T31" fmla="*/ 3540 h 4045"/>
              <a:gd name="T32" fmla="*/ 156 w 1926"/>
              <a:gd name="T33" fmla="*/ 434 h 4045"/>
              <a:gd name="T34" fmla="*/ 716 w 1926"/>
              <a:gd name="T35" fmla="*/ 200 h 4045"/>
              <a:gd name="T36" fmla="*/ 701 w 1926"/>
              <a:gd name="T37" fmla="*/ 217 h 4045"/>
              <a:gd name="T38" fmla="*/ 701 w 1926"/>
              <a:gd name="T39" fmla="*/ 243 h 4045"/>
              <a:gd name="T40" fmla="*/ 716 w 1926"/>
              <a:gd name="T41" fmla="*/ 260 h 4045"/>
              <a:gd name="T42" fmla="*/ 1199 w 1926"/>
              <a:gd name="T43" fmla="*/ 262 h 4045"/>
              <a:gd name="T44" fmla="*/ 1218 w 1926"/>
              <a:gd name="T45" fmla="*/ 254 h 4045"/>
              <a:gd name="T46" fmla="*/ 1226 w 1926"/>
              <a:gd name="T47" fmla="*/ 230 h 4045"/>
              <a:gd name="T48" fmla="*/ 1218 w 1926"/>
              <a:gd name="T49" fmla="*/ 207 h 4045"/>
              <a:gd name="T50" fmla="*/ 1199 w 1926"/>
              <a:gd name="T51" fmla="*/ 197 h 4045"/>
              <a:gd name="T52" fmla="*/ 224 w 1926"/>
              <a:gd name="T53" fmla="*/ 0 h 4045"/>
              <a:gd name="T54" fmla="*/ 1738 w 1926"/>
              <a:gd name="T55" fmla="*/ 4 h 4045"/>
              <a:gd name="T56" fmla="*/ 1805 w 1926"/>
              <a:gd name="T57" fmla="*/ 31 h 4045"/>
              <a:gd name="T58" fmla="*/ 1860 w 1926"/>
              <a:gd name="T59" fmla="*/ 81 h 4045"/>
              <a:gd name="T60" fmla="*/ 1900 w 1926"/>
              <a:gd name="T61" fmla="*/ 148 h 4045"/>
              <a:gd name="T62" fmla="*/ 1923 w 1926"/>
              <a:gd name="T63" fmla="*/ 229 h 4045"/>
              <a:gd name="T64" fmla="*/ 1926 w 1926"/>
              <a:gd name="T65" fmla="*/ 3772 h 4045"/>
              <a:gd name="T66" fmla="*/ 1915 w 1926"/>
              <a:gd name="T67" fmla="*/ 3857 h 4045"/>
              <a:gd name="T68" fmla="*/ 1882 w 1926"/>
              <a:gd name="T69" fmla="*/ 3932 h 4045"/>
              <a:gd name="T70" fmla="*/ 1834 w 1926"/>
              <a:gd name="T71" fmla="*/ 3992 h 4045"/>
              <a:gd name="T72" fmla="*/ 1773 w 1926"/>
              <a:gd name="T73" fmla="*/ 4032 h 4045"/>
              <a:gd name="T74" fmla="*/ 1702 w 1926"/>
              <a:gd name="T75" fmla="*/ 4045 h 4045"/>
              <a:gd name="T76" fmla="*/ 188 w 1926"/>
              <a:gd name="T77" fmla="*/ 4041 h 4045"/>
              <a:gd name="T78" fmla="*/ 122 w 1926"/>
              <a:gd name="T79" fmla="*/ 4014 h 4045"/>
              <a:gd name="T80" fmla="*/ 66 w 1926"/>
              <a:gd name="T81" fmla="*/ 3964 h 4045"/>
              <a:gd name="T82" fmla="*/ 25 w 1926"/>
              <a:gd name="T83" fmla="*/ 3897 h 4045"/>
              <a:gd name="T84" fmla="*/ 3 w 1926"/>
              <a:gd name="T85" fmla="*/ 3816 h 4045"/>
              <a:gd name="T86" fmla="*/ 0 w 1926"/>
              <a:gd name="T87" fmla="*/ 273 h 4045"/>
              <a:gd name="T88" fmla="*/ 12 w 1926"/>
              <a:gd name="T89" fmla="*/ 188 h 4045"/>
              <a:gd name="T90" fmla="*/ 43 w 1926"/>
              <a:gd name="T91" fmla="*/ 113 h 4045"/>
              <a:gd name="T92" fmla="*/ 92 w 1926"/>
              <a:gd name="T93" fmla="*/ 53 h 4045"/>
              <a:gd name="T94" fmla="*/ 154 w 1926"/>
              <a:gd name="T95" fmla="*/ 13 h 4045"/>
              <a:gd name="T96" fmla="*/ 224 w 1926"/>
              <a:gd name="T97" fmla="*/ 0 h 40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926" h="4045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 lang="ko-KR" altLang="en-US"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314213" y="64446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0" y="10869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2" latinLnBrk="0">
              <a:lnSpc>
                <a:spcPct val="150000"/>
              </a:lnSpc>
              <a:defRPr lang="ko-KR"/>
            </a:pPr>
            <a:r>
              <a:rPr lang="ko-KR" altLang="en-US" sz="2000" b="1" kern="0">
                <a:solidFill>
                  <a:srgbClr val="FA3C71"/>
                </a:solidFill>
                <a:latin typeface="맑은 고딕"/>
                <a:ea typeface="맑은 고딕"/>
              </a:rPr>
              <a:t>사이트 구성 </a:t>
            </a:r>
            <a:r>
              <a:rPr lang="en-US" altLang="ko-KR" sz="2000" b="1" kern="0">
                <a:solidFill>
                  <a:srgbClr val="FA3C71"/>
                </a:solidFill>
                <a:latin typeface="맑은 고딕"/>
                <a:ea typeface="맑은 고딕"/>
              </a:rPr>
              <a:t>– </a:t>
            </a:r>
            <a:r>
              <a:rPr lang="ko-KR" altLang="en-US" sz="2000" b="1" kern="0">
                <a:solidFill>
                  <a:srgbClr val="FA3C71"/>
                </a:solidFill>
                <a:latin typeface="맑은 고딕"/>
                <a:ea typeface="맑은 고딕"/>
              </a:rPr>
              <a:t>사이트 맵</a:t>
            </a:r>
            <a:endParaRPr lang="ko-KR" altLang="en-US" sz="3600" kern="0">
              <a:solidFill>
                <a:prstClr val="black">
                  <a:lumMod val="75000"/>
                  <a:lumOff val="25000"/>
                </a:prstClr>
              </a:solidFill>
              <a:latin typeface="맑은 고딕"/>
              <a:ea typeface="맑은 고딕"/>
            </a:endParaRPr>
          </a:p>
        </p:txBody>
      </p:sp>
      <p:sp>
        <p:nvSpPr>
          <p:cNvPr id="15" name="모서리가 둥근 직사각형 4"/>
          <p:cNvSpPr/>
          <p:nvPr/>
        </p:nvSpPr>
        <p:spPr>
          <a:xfrm>
            <a:off x="893637" y="3027033"/>
            <a:ext cx="1098333" cy="803934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solidFill>
              <a:srgbClr val="9D70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 lang="ko-KR" altLang="en-US"/>
            </a:pPr>
            <a:r>
              <a:rPr lang="ko-KR" altLang="en-US" sz="1600" b="1" dirty="0">
                <a:solidFill>
                  <a:schemeClr val="tx1"/>
                </a:solidFill>
                <a:ea typeface="나눔바른펜"/>
              </a:rPr>
              <a:t>일반회원</a:t>
            </a:r>
          </a:p>
        </p:txBody>
      </p:sp>
      <p:sp>
        <p:nvSpPr>
          <p:cNvPr id="18" name="사각형: 둥근 모서리 17"/>
          <p:cNvSpPr/>
          <p:nvPr/>
        </p:nvSpPr>
        <p:spPr>
          <a:xfrm>
            <a:off x="2166901" y="3215357"/>
            <a:ext cx="1175082" cy="427286"/>
          </a:xfrm>
          <a:prstGeom prst="roundRect">
            <a:avLst>
              <a:gd name="adj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/>
              <a:t>메인 홈</a:t>
            </a:r>
          </a:p>
        </p:txBody>
      </p:sp>
      <p:sp>
        <p:nvSpPr>
          <p:cNvPr id="19" name="사각형: 둥근 모서리 18"/>
          <p:cNvSpPr/>
          <p:nvPr/>
        </p:nvSpPr>
        <p:spPr>
          <a:xfrm>
            <a:off x="4138655" y="773121"/>
            <a:ext cx="1175082" cy="304729"/>
          </a:xfrm>
          <a:prstGeom prst="roundRect">
            <a:avLst>
              <a:gd name="adj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100" dirty="0"/>
              <a:t>회원가입</a:t>
            </a:r>
          </a:p>
        </p:txBody>
      </p:sp>
      <p:sp>
        <p:nvSpPr>
          <p:cNvPr id="20" name="사각형: 둥근 모서리 19"/>
          <p:cNvSpPr/>
          <p:nvPr/>
        </p:nvSpPr>
        <p:spPr>
          <a:xfrm>
            <a:off x="4131451" y="1690415"/>
            <a:ext cx="1175082" cy="304729"/>
          </a:xfrm>
          <a:prstGeom prst="roundRect">
            <a:avLst>
              <a:gd name="adj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100"/>
              <a:t>로그인</a:t>
            </a:r>
          </a:p>
        </p:txBody>
      </p:sp>
      <p:sp>
        <p:nvSpPr>
          <p:cNvPr id="24" name="사각형: 둥근 모서리 23"/>
          <p:cNvSpPr/>
          <p:nvPr/>
        </p:nvSpPr>
        <p:spPr>
          <a:xfrm>
            <a:off x="4131451" y="3525003"/>
            <a:ext cx="1175082" cy="304729"/>
          </a:xfrm>
          <a:prstGeom prst="roundRect">
            <a:avLst>
              <a:gd name="adj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100" dirty="0"/>
              <a:t>구매안내</a:t>
            </a:r>
          </a:p>
        </p:txBody>
      </p:sp>
      <p:sp>
        <p:nvSpPr>
          <p:cNvPr id="26" name="사각형: 둥근 모서리 25"/>
          <p:cNvSpPr/>
          <p:nvPr/>
        </p:nvSpPr>
        <p:spPr>
          <a:xfrm>
            <a:off x="4131451" y="3983650"/>
            <a:ext cx="1175082" cy="304729"/>
          </a:xfrm>
          <a:prstGeom prst="roundRect">
            <a:avLst>
              <a:gd name="adj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100"/>
              <a:t>회사정보</a:t>
            </a:r>
          </a:p>
        </p:txBody>
      </p:sp>
      <p:sp>
        <p:nvSpPr>
          <p:cNvPr id="28" name="사각형: 둥근 모서리 27"/>
          <p:cNvSpPr/>
          <p:nvPr/>
        </p:nvSpPr>
        <p:spPr>
          <a:xfrm>
            <a:off x="4138655" y="5818238"/>
            <a:ext cx="1175082" cy="333597"/>
          </a:xfrm>
          <a:prstGeom prst="roundRect">
            <a:avLst>
              <a:gd name="adj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100" dirty="0"/>
              <a:t>서비스</a:t>
            </a:r>
          </a:p>
        </p:txBody>
      </p:sp>
      <p:sp>
        <p:nvSpPr>
          <p:cNvPr id="29" name="사각형: 둥근 모서리 28"/>
          <p:cNvSpPr/>
          <p:nvPr/>
        </p:nvSpPr>
        <p:spPr>
          <a:xfrm>
            <a:off x="6536844" y="5830677"/>
            <a:ext cx="1175082" cy="317982"/>
          </a:xfrm>
          <a:prstGeom prst="roundRect">
            <a:avLst>
              <a:gd name="adj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100" dirty="0"/>
              <a:t>서비스 상세</a:t>
            </a:r>
          </a:p>
        </p:txBody>
      </p:sp>
      <p:cxnSp>
        <p:nvCxnSpPr>
          <p:cNvPr id="35" name="직선 연결선 34"/>
          <p:cNvCxnSpPr>
            <a:stCxn id="15" idx="3"/>
            <a:endCxn id="18" idx="1"/>
          </p:cNvCxnSpPr>
          <p:nvPr/>
        </p:nvCxnSpPr>
        <p:spPr>
          <a:xfrm>
            <a:off x="1991970" y="3429000"/>
            <a:ext cx="17493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>
            <a:stCxn id="18" idx="3"/>
            <a:endCxn id="19" idx="1"/>
          </p:cNvCxnSpPr>
          <p:nvPr/>
        </p:nvCxnSpPr>
        <p:spPr>
          <a:xfrm flipV="1">
            <a:off x="3341983" y="925486"/>
            <a:ext cx="796672" cy="25035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/>
          <p:cNvCxnSpPr>
            <a:stCxn id="18" idx="3"/>
            <a:endCxn id="20" idx="1"/>
          </p:cNvCxnSpPr>
          <p:nvPr/>
        </p:nvCxnSpPr>
        <p:spPr>
          <a:xfrm flipV="1">
            <a:off x="3341983" y="1842780"/>
            <a:ext cx="789468" cy="15862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/>
          <p:cNvCxnSpPr>
            <a:stCxn id="18" idx="3"/>
            <a:endCxn id="76" idx="1"/>
          </p:cNvCxnSpPr>
          <p:nvPr/>
        </p:nvCxnSpPr>
        <p:spPr>
          <a:xfrm>
            <a:off x="3341983" y="3429000"/>
            <a:ext cx="796672" cy="16243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/>
          <p:cNvCxnSpPr>
            <a:stCxn id="18" idx="3"/>
            <a:endCxn id="28" idx="1"/>
          </p:cNvCxnSpPr>
          <p:nvPr/>
        </p:nvCxnSpPr>
        <p:spPr>
          <a:xfrm>
            <a:off x="3341983" y="3429000"/>
            <a:ext cx="796672" cy="25560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/>
          <p:cNvCxnSpPr>
            <a:stCxn id="18" idx="3"/>
            <a:endCxn id="24" idx="1"/>
          </p:cNvCxnSpPr>
          <p:nvPr/>
        </p:nvCxnSpPr>
        <p:spPr>
          <a:xfrm>
            <a:off x="3341983" y="3429000"/>
            <a:ext cx="789468" cy="2483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/>
          <p:cNvCxnSpPr>
            <a:stCxn id="18" idx="3"/>
            <a:endCxn id="26" idx="1"/>
          </p:cNvCxnSpPr>
          <p:nvPr/>
        </p:nvCxnSpPr>
        <p:spPr>
          <a:xfrm>
            <a:off x="3341983" y="3429000"/>
            <a:ext cx="789468" cy="7070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사각형: 둥근 모서리 74"/>
          <p:cNvSpPr/>
          <p:nvPr/>
        </p:nvSpPr>
        <p:spPr>
          <a:xfrm>
            <a:off x="4138655" y="5359591"/>
            <a:ext cx="1175082" cy="304729"/>
          </a:xfrm>
          <a:prstGeom prst="roundRect">
            <a:avLst>
              <a:gd name="adj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100"/>
              <a:t>전문가 랭킹</a:t>
            </a:r>
          </a:p>
        </p:txBody>
      </p:sp>
      <p:sp>
        <p:nvSpPr>
          <p:cNvPr id="76" name="사각형: 둥근 모서리 75"/>
          <p:cNvSpPr/>
          <p:nvPr/>
        </p:nvSpPr>
        <p:spPr>
          <a:xfrm>
            <a:off x="4138655" y="4900944"/>
            <a:ext cx="1175082" cy="304729"/>
          </a:xfrm>
          <a:prstGeom prst="roundRect">
            <a:avLst>
              <a:gd name="adj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100"/>
              <a:t>마이페이지</a:t>
            </a:r>
          </a:p>
        </p:txBody>
      </p:sp>
      <p:sp>
        <p:nvSpPr>
          <p:cNvPr id="21" name="사각형: 둥근 모서리 20"/>
          <p:cNvSpPr/>
          <p:nvPr/>
        </p:nvSpPr>
        <p:spPr>
          <a:xfrm>
            <a:off x="4131451" y="2149062"/>
            <a:ext cx="1175082" cy="304729"/>
          </a:xfrm>
          <a:prstGeom prst="roundRect">
            <a:avLst>
              <a:gd name="adj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100"/>
              <a:t>서비스소개</a:t>
            </a:r>
          </a:p>
        </p:txBody>
      </p:sp>
      <p:sp>
        <p:nvSpPr>
          <p:cNvPr id="22" name="사각형: 둥근 모서리 21"/>
          <p:cNvSpPr/>
          <p:nvPr/>
        </p:nvSpPr>
        <p:spPr>
          <a:xfrm>
            <a:off x="4131451" y="2607709"/>
            <a:ext cx="1175082" cy="304729"/>
          </a:xfrm>
          <a:prstGeom prst="roundRect">
            <a:avLst>
              <a:gd name="adj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100"/>
              <a:t>공지사항</a:t>
            </a:r>
          </a:p>
        </p:txBody>
      </p:sp>
      <p:sp>
        <p:nvSpPr>
          <p:cNvPr id="23" name="사각형: 둥근 모서리 22"/>
          <p:cNvSpPr/>
          <p:nvPr/>
        </p:nvSpPr>
        <p:spPr>
          <a:xfrm>
            <a:off x="4131451" y="3066356"/>
            <a:ext cx="1175082" cy="304729"/>
          </a:xfrm>
          <a:prstGeom prst="roundRect">
            <a:avLst>
              <a:gd name="adj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sz="1100"/>
              <a:t>FAQ</a:t>
            </a:r>
            <a:endParaRPr lang="ko-KR" altLang="en-US" sz="1100"/>
          </a:p>
        </p:txBody>
      </p:sp>
      <p:cxnSp>
        <p:nvCxnSpPr>
          <p:cNvPr id="113" name="직선 연결선 112"/>
          <p:cNvCxnSpPr>
            <a:stCxn id="18" idx="3"/>
            <a:endCxn id="21" idx="1"/>
          </p:cNvCxnSpPr>
          <p:nvPr/>
        </p:nvCxnSpPr>
        <p:spPr>
          <a:xfrm flipV="1">
            <a:off x="3341983" y="2301427"/>
            <a:ext cx="789468" cy="11275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연결선 114"/>
          <p:cNvCxnSpPr>
            <a:stCxn id="18" idx="3"/>
            <a:endCxn id="22" idx="1"/>
          </p:cNvCxnSpPr>
          <p:nvPr/>
        </p:nvCxnSpPr>
        <p:spPr>
          <a:xfrm flipV="1">
            <a:off x="3341983" y="2760074"/>
            <a:ext cx="789468" cy="6689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연결선 116"/>
          <p:cNvCxnSpPr>
            <a:stCxn id="18" idx="3"/>
            <a:endCxn id="23" idx="1"/>
          </p:cNvCxnSpPr>
          <p:nvPr/>
        </p:nvCxnSpPr>
        <p:spPr>
          <a:xfrm flipV="1">
            <a:off x="3341983" y="3218721"/>
            <a:ext cx="789468" cy="2102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연결선 45"/>
          <p:cNvCxnSpPr>
            <a:stCxn id="18" idx="3"/>
            <a:endCxn id="75" idx="1"/>
          </p:cNvCxnSpPr>
          <p:nvPr/>
        </p:nvCxnSpPr>
        <p:spPr>
          <a:xfrm>
            <a:off x="3341983" y="3429000"/>
            <a:ext cx="796672" cy="20829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45"/>
          <p:cNvCxnSpPr>
            <a:stCxn id="28" idx="3"/>
            <a:endCxn id="29" idx="1"/>
          </p:cNvCxnSpPr>
          <p:nvPr/>
        </p:nvCxnSpPr>
        <p:spPr>
          <a:xfrm>
            <a:off x="5313737" y="5985037"/>
            <a:ext cx="1223107" cy="46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사각형: 둥근 모서리 75"/>
          <p:cNvSpPr/>
          <p:nvPr/>
        </p:nvSpPr>
        <p:spPr>
          <a:xfrm>
            <a:off x="8491921" y="3663404"/>
            <a:ext cx="1175082" cy="304729"/>
          </a:xfrm>
          <a:prstGeom prst="roundRect">
            <a:avLst>
              <a:gd name="adj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100" dirty="0"/>
              <a:t>문의 메시지</a:t>
            </a:r>
          </a:p>
        </p:txBody>
      </p:sp>
      <p:sp>
        <p:nvSpPr>
          <p:cNvPr id="124" name="사각형: 둥근 모서리 75"/>
          <p:cNvSpPr/>
          <p:nvPr/>
        </p:nvSpPr>
        <p:spPr>
          <a:xfrm>
            <a:off x="8491921" y="4011144"/>
            <a:ext cx="1175082" cy="304729"/>
          </a:xfrm>
          <a:prstGeom prst="roundRect">
            <a:avLst>
              <a:gd name="adj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100" dirty="0"/>
              <a:t>거래 알림</a:t>
            </a:r>
          </a:p>
        </p:txBody>
      </p:sp>
      <p:sp>
        <p:nvSpPr>
          <p:cNvPr id="125" name="사각형: 둥근 모서리 75"/>
          <p:cNvSpPr/>
          <p:nvPr/>
        </p:nvSpPr>
        <p:spPr>
          <a:xfrm>
            <a:off x="8491921" y="4352016"/>
            <a:ext cx="1175082" cy="304729"/>
          </a:xfrm>
          <a:prstGeom prst="roundRect">
            <a:avLst>
              <a:gd name="adj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100" dirty="0"/>
              <a:t>자료실</a:t>
            </a:r>
          </a:p>
        </p:txBody>
      </p:sp>
      <p:cxnSp>
        <p:nvCxnSpPr>
          <p:cNvPr id="128" name="직선 연결선 45"/>
          <p:cNvCxnSpPr>
            <a:stCxn id="158" idx="3"/>
            <a:endCxn id="123" idx="1"/>
          </p:cNvCxnSpPr>
          <p:nvPr/>
        </p:nvCxnSpPr>
        <p:spPr>
          <a:xfrm flipV="1">
            <a:off x="7711926" y="3815769"/>
            <a:ext cx="779995" cy="638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직선 연결선 45"/>
          <p:cNvCxnSpPr>
            <a:stCxn id="158" idx="3"/>
            <a:endCxn id="124" idx="1"/>
          </p:cNvCxnSpPr>
          <p:nvPr/>
        </p:nvCxnSpPr>
        <p:spPr>
          <a:xfrm flipV="1">
            <a:off x="7711926" y="4163509"/>
            <a:ext cx="779995" cy="2908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직선 연결선 45"/>
          <p:cNvCxnSpPr>
            <a:stCxn id="158" idx="3"/>
            <a:endCxn id="125" idx="1"/>
          </p:cNvCxnSpPr>
          <p:nvPr/>
        </p:nvCxnSpPr>
        <p:spPr>
          <a:xfrm>
            <a:off x="7711926" y="4454357"/>
            <a:ext cx="779995" cy="500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직선 연결선 45"/>
          <p:cNvCxnSpPr>
            <a:stCxn id="104" idx="3"/>
            <a:endCxn id="86" idx="1"/>
          </p:cNvCxnSpPr>
          <p:nvPr/>
        </p:nvCxnSpPr>
        <p:spPr>
          <a:xfrm>
            <a:off x="7711926" y="5032140"/>
            <a:ext cx="779723" cy="6673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직선 연결선 45"/>
          <p:cNvCxnSpPr>
            <a:stCxn id="104" idx="3"/>
            <a:endCxn id="87" idx="1"/>
          </p:cNvCxnSpPr>
          <p:nvPr/>
        </p:nvCxnSpPr>
        <p:spPr>
          <a:xfrm>
            <a:off x="7711926" y="5032140"/>
            <a:ext cx="779995" cy="9969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사각형: 둥근 모서리 75"/>
          <p:cNvSpPr/>
          <p:nvPr/>
        </p:nvSpPr>
        <p:spPr>
          <a:xfrm>
            <a:off x="8491921" y="2048791"/>
            <a:ext cx="1175082" cy="304729"/>
          </a:xfrm>
          <a:prstGeom prst="roundRect">
            <a:avLst>
              <a:gd name="adj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100" dirty="0"/>
              <a:t>구매이력</a:t>
            </a:r>
          </a:p>
        </p:txBody>
      </p:sp>
      <p:cxnSp>
        <p:nvCxnSpPr>
          <p:cNvPr id="148" name="직선 연결선 45"/>
          <p:cNvCxnSpPr>
            <a:stCxn id="159" idx="3"/>
            <a:endCxn id="143" idx="1"/>
          </p:cNvCxnSpPr>
          <p:nvPr/>
        </p:nvCxnSpPr>
        <p:spPr>
          <a:xfrm flipV="1">
            <a:off x="7711926" y="2201156"/>
            <a:ext cx="779995" cy="16493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직선 연결선 45"/>
          <p:cNvCxnSpPr>
            <a:stCxn id="159" idx="1"/>
            <a:endCxn id="76" idx="3"/>
          </p:cNvCxnSpPr>
          <p:nvPr/>
        </p:nvCxnSpPr>
        <p:spPr>
          <a:xfrm flipH="1">
            <a:off x="5313737" y="3850516"/>
            <a:ext cx="1223107" cy="12027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사각형: 둥근 모서리 18"/>
          <p:cNvSpPr/>
          <p:nvPr/>
        </p:nvSpPr>
        <p:spPr>
          <a:xfrm>
            <a:off x="4131451" y="1231768"/>
            <a:ext cx="1175082" cy="304729"/>
          </a:xfrm>
          <a:prstGeom prst="roundRect">
            <a:avLst>
              <a:gd name="adj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100"/>
              <a:t>회원탈퇴</a:t>
            </a:r>
          </a:p>
        </p:txBody>
      </p:sp>
      <p:cxnSp>
        <p:nvCxnSpPr>
          <p:cNvPr id="155" name="직선 연결선 41"/>
          <p:cNvCxnSpPr>
            <a:stCxn id="18" idx="3"/>
            <a:endCxn id="154" idx="1"/>
          </p:cNvCxnSpPr>
          <p:nvPr/>
        </p:nvCxnSpPr>
        <p:spPr>
          <a:xfrm flipV="1">
            <a:off x="3341983" y="1384133"/>
            <a:ext cx="789468" cy="20448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사각형: 둥근 모서리 75"/>
          <p:cNvSpPr/>
          <p:nvPr/>
        </p:nvSpPr>
        <p:spPr>
          <a:xfrm>
            <a:off x="4138655" y="6305747"/>
            <a:ext cx="1175082" cy="304729"/>
          </a:xfrm>
          <a:prstGeom prst="roundRect">
            <a:avLst>
              <a:gd name="adj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100"/>
              <a:t>이용후기</a:t>
            </a:r>
          </a:p>
        </p:txBody>
      </p:sp>
      <p:sp>
        <p:nvSpPr>
          <p:cNvPr id="158" name="사각형: 둥근 모서리 75"/>
          <p:cNvSpPr/>
          <p:nvPr/>
        </p:nvSpPr>
        <p:spPr>
          <a:xfrm>
            <a:off x="6536844" y="4301992"/>
            <a:ext cx="1175082" cy="304729"/>
          </a:xfrm>
          <a:prstGeom prst="roundRect">
            <a:avLst>
              <a:gd name="adj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100" dirty="0"/>
              <a:t>메시지</a:t>
            </a:r>
          </a:p>
        </p:txBody>
      </p:sp>
      <p:sp>
        <p:nvSpPr>
          <p:cNvPr id="159" name="사각형: 둥근 모서리 75"/>
          <p:cNvSpPr/>
          <p:nvPr/>
        </p:nvSpPr>
        <p:spPr>
          <a:xfrm>
            <a:off x="6536844" y="3698151"/>
            <a:ext cx="1175082" cy="304729"/>
          </a:xfrm>
          <a:prstGeom prst="roundRect">
            <a:avLst>
              <a:gd name="adj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100" dirty="0"/>
              <a:t>구매관리</a:t>
            </a:r>
            <a:endParaRPr lang="en-US" altLang="ko-KR" sz="1100" dirty="0"/>
          </a:p>
        </p:txBody>
      </p:sp>
      <p:cxnSp>
        <p:nvCxnSpPr>
          <p:cNvPr id="160" name="직선 연결선 62"/>
          <p:cNvCxnSpPr>
            <a:stCxn id="76" idx="3"/>
            <a:endCxn id="158" idx="1"/>
          </p:cNvCxnSpPr>
          <p:nvPr/>
        </p:nvCxnSpPr>
        <p:spPr>
          <a:xfrm flipV="1">
            <a:off x="5313737" y="4454357"/>
            <a:ext cx="1223107" cy="5989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사각형: 둥근 모서리 75"/>
          <p:cNvSpPr/>
          <p:nvPr/>
        </p:nvSpPr>
        <p:spPr>
          <a:xfrm>
            <a:off x="6536844" y="4879775"/>
            <a:ext cx="1175082" cy="304729"/>
          </a:xfrm>
          <a:prstGeom prst="roundRect">
            <a:avLst>
              <a:gd name="adj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100" dirty="0"/>
              <a:t>계정설정</a:t>
            </a:r>
          </a:p>
        </p:txBody>
      </p:sp>
      <p:cxnSp>
        <p:nvCxnSpPr>
          <p:cNvPr id="105" name="직선 연결선 62"/>
          <p:cNvCxnSpPr>
            <a:stCxn id="76" idx="3"/>
            <a:endCxn id="104" idx="1"/>
          </p:cNvCxnSpPr>
          <p:nvPr/>
        </p:nvCxnSpPr>
        <p:spPr>
          <a:xfrm flipV="1">
            <a:off x="5313737" y="5032140"/>
            <a:ext cx="1223107" cy="211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사각형: 둥근 모서리 75"/>
          <p:cNvSpPr/>
          <p:nvPr/>
        </p:nvSpPr>
        <p:spPr>
          <a:xfrm>
            <a:off x="8491921" y="2404667"/>
            <a:ext cx="1175082" cy="304729"/>
          </a:xfrm>
          <a:prstGeom prst="roundRect">
            <a:avLst>
              <a:gd name="adj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100" dirty="0"/>
              <a:t>결제이력</a:t>
            </a:r>
          </a:p>
        </p:txBody>
      </p:sp>
      <p:cxnSp>
        <p:nvCxnSpPr>
          <p:cNvPr id="114" name="직선 연결선 45"/>
          <p:cNvCxnSpPr>
            <a:stCxn id="159" idx="3"/>
            <a:endCxn id="112" idx="1"/>
          </p:cNvCxnSpPr>
          <p:nvPr/>
        </p:nvCxnSpPr>
        <p:spPr>
          <a:xfrm flipV="1">
            <a:off x="7711926" y="2557032"/>
            <a:ext cx="779995" cy="12934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사각형: 둥근 모서리 75"/>
          <p:cNvSpPr/>
          <p:nvPr/>
        </p:nvSpPr>
        <p:spPr>
          <a:xfrm>
            <a:off x="8491921" y="2765785"/>
            <a:ext cx="1175082" cy="304729"/>
          </a:xfrm>
          <a:prstGeom prst="roundRect">
            <a:avLst>
              <a:gd name="adj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100" dirty="0"/>
              <a:t>쿠폰</a:t>
            </a:r>
          </a:p>
        </p:txBody>
      </p:sp>
      <p:cxnSp>
        <p:nvCxnSpPr>
          <p:cNvPr id="120" name="직선 연결선 45"/>
          <p:cNvCxnSpPr>
            <a:stCxn id="159" idx="3"/>
            <a:endCxn id="116" idx="1"/>
          </p:cNvCxnSpPr>
          <p:nvPr/>
        </p:nvCxnSpPr>
        <p:spPr>
          <a:xfrm flipV="1">
            <a:off x="7711926" y="2918150"/>
            <a:ext cx="779995" cy="9323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사각형: 둥근 모서리 75"/>
          <p:cNvSpPr/>
          <p:nvPr/>
        </p:nvSpPr>
        <p:spPr>
          <a:xfrm>
            <a:off x="8491921" y="3125800"/>
            <a:ext cx="1175082" cy="304729"/>
          </a:xfrm>
          <a:prstGeom prst="roundRect">
            <a:avLst>
              <a:gd name="adj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100" dirty="0" err="1"/>
              <a:t>즐겨찾기</a:t>
            </a:r>
            <a:endParaRPr lang="ko-KR" altLang="en-US" sz="1100" dirty="0"/>
          </a:p>
        </p:txBody>
      </p:sp>
      <p:cxnSp>
        <p:nvCxnSpPr>
          <p:cNvPr id="122" name="직선 연결선 45"/>
          <p:cNvCxnSpPr>
            <a:stCxn id="159" idx="3"/>
            <a:endCxn id="121" idx="1"/>
          </p:cNvCxnSpPr>
          <p:nvPr/>
        </p:nvCxnSpPr>
        <p:spPr>
          <a:xfrm flipV="1">
            <a:off x="7711926" y="3278165"/>
            <a:ext cx="779995" cy="5723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직선 연결선 45"/>
          <p:cNvCxnSpPr>
            <a:stCxn id="104" idx="3"/>
            <a:endCxn id="89" idx="1"/>
          </p:cNvCxnSpPr>
          <p:nvPr/>
        </p:nvCxnSpPr>
        <p:spPr>
          <a:xfrm flipV="1">
            <a:off x="7711926" y="5016997"/>
            <a:ext cx="779995" cy="151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직선 연결선 45"/>
          <p:cNvCxnSpPr>
            <a:stCxn id="104" idx="3"/>
            <a:endCxn id="90" idx="1"/>
          </p:cNvCxnSpPr>
          <p:nvPr/>
        </p:nvCxnSpPr>
        <p:spPr>
          <a:xfrm>
            <a:off x="7711926" y="5032140"/>
            <a:ext cx="779995" cy="3258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사각형: 둥근 모서리 75"/>
          <p:cNvSpPr/>
          <p:nvPr/>
        </p:nvSpPr>
        <p:spPr>
          <a:xfrm>
            <a:off x="8491649" y="5547161"/>
            <a:ext cx="1175082" cy="304729"/>
          </a:xfrm>
          <a:prstGeom prst="roundRect">
            <a:avLst>
              <a:gd name="adj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100" dirty="0"/>
              <a:t>회원탈퇴</a:t>
            </a:r>
          </a:p>
        </p:txBody>
      </p:sp>
      <p:sp>
        <p:nvSpPr>
          <p:cNvPr id="87" name="사각형: 둥근 모서리 75"/>
          <p:cNvSpPr/>
          <p:nvPr/>
        </p:nvSpPr>
        <p:spPr>
          <a:xfrm>
            <a:off x="8491921" y="5876744"/>
            <a:ext cx="1294630" cy="304729"/>
          </a:xfrm>
          <a:prstGeom prst="roundRect">
            <a:avLst>
              <a:gd name="adj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100" dirty="0"/>
              <a:t>서비스 등록 신청</a:t>
            </a:r>
            <a:endParaRPr lang="en-US" altLang="ko-KR" sz="1100" dirty="0"/>
          </a:p>
        </p:txBody>
      </p:sp>
      <p:sp>
        <p:nvSpPr>
          <p:cNvPr id="89" name="사각형: 둥근 모서리 75"/>
          <p:cNvSpPr/>
          <p:nvPr/>
        </p:nvSpPr>
        <p:spPr>
          <a:xfrm>
            <a:off x="8491921" y="4864632"/>
            <a:ext cx="1175082" cy="304729"/>
          </a:xfrm>
          <a:prstGeom prst="roundRect">
            <a:avLst>
              <a:gd name="adj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100" dirty="0"/>
              <a:t>나의 정보</a:t>
            </a:r>
          </a:p>
        </p:txBody>
      </p:sp>
      <p:sp>
        <p:nvSpPr>
          <p:cNvPr id="90" name="사각형: 둥근 모서리 75"/>
          <p:cNvSpPr/>
          <p:nvPr/>
        </p:nvSpPr>
        <p:spPr>
          <a:xfrm>
            <a:off x="8491921" y="5205610"/>
            <a:ext cx="1175082" cy="304729"/>
          </a:xfrm>
          <a:prstGeom prst="roundRect">
            <a:avLst>
              <a:gd name="adj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100" dirty="0"/>
              <a:t>비밀번호 변경</a:t>
            </a:r>
          </a:p>
        </p:txBody>
      </p:sp>
      <p:sp>
        <p:nvSpPr>
          <p:cNvPr id="77" name="사각형: 둥근 모서리 23"/>
          <p:cNvSpPr/>
          <p:nvPr/>
        </p:nvSpPr>
        <p:spPr>
          <a:xfrm>
            <a:off x="4138655" y="4442297"/>
            <a:ext cx="1175082" cy="304729"/>
          </a:xfrm>
          <a:prstGeom prst="roundRect">
            <a:avLst>
              <a:gd name="adj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100" dirty="0"/>
              <a:t>판매안내</a:t>
            </a:r>
          </a:p>
        </p:txBody>
      </p:sp>
      <p:cxnSp>
        <p:nvCxnSpPr>
          <p:cNvPr id="78" name="직선 연결선 77"/>
          <p:cNvCxnSpPr>
            <a:endCxn id="77" idx="1"/>
          </p:cNvCxnSpPr>
          <p:nvPr/>
        </p:nvCxnSpPr>
        <p:spPr>
          <a:xfrm>
            <a:off x="3349188" y="3429000"/>
            <a:ext cx="789467" cy="11656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/>
          <p:cNvCxnSpPr>
            <a:stCxn id="18" idx="3"/>
            <a:endCxn id="157" idx="1"/>
          </p:cNvCxnSpPr>
          <p:nvPr/>
        </p:nvCxnSpPr>
        <p:spPr>
          <a:xfrm>
            <a:off x="3341983" y="3429000"/>
            <a:ext cx="796672" cy="30291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511092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7" name="표 10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3881234"/>
              </p:ext>
            </p:extLst>
          </p:nvPr>
        </p:nvGraphicFramePr>
        <p:xfrm>
          <a:off x="-1" y="499532"/>
          <a:ext cx="828675" cy="63584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15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77152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700" b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맑은 고딕"/>
                          <a:ea typeface="맑은 고딕"/>
                        </a:rPr>
                        <a:t>목차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프로젝트 개요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주제 선정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프로젝트 계획</a:t>
                      </a:r>
                      <a:endParaRPr kumimoji="0" lang="ko-KR" altLang="en-US" sz="700" b="0" i="0" u="none" strike="noStrike" kern="1200" cap="none" spc="0" normalizeH="0" dirty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사이트 구성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B8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en-US" altLang="ko-KR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Use Case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en-US" altLang="ko-KR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+mn-lt"/>
                          <a:ea typeface="+mn-ea"/>
                          <a:cs typeface="+mn-cs"/>
                        </a:rPr>
                        <a:t>WBS,FBS</a:t>
                      </a:r>
                      <a:endParaRPr kumimoji="0" lang="ko-KR" altLang="en-US" sz="700" b="0" i="0" u="none" strike="noStrike" kern="1200" cap="none" spc="0" normalizeH="0" dirty="0">
                        <a:solidFill>
                          <a:srgbClr val="44546A">
                            <a:lumMod val="75000"/>
                          </a:srgb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en-US" altLang="ko-KR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DB</a:t>
                      </a:r>
                      <a:r>
                        <a:rPr kumimoji="0" lang="ko-KR" altLang="en-US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설계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클래스 다이어그램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스토리보드</a:t>
                      </a:r>
                      <a:r>
                        <a:rPr kumimoji="0" lang="en-US" altLang="ko-KR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, </a:t>
                      </a:r>
                      <a:r>
                        <a:rPr kumimoji="0" lang="ko-KR" altLang="en-US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기술</a:t>
                      </a:r>
                      <a:endParaRPr kumimoji="0" lang="ko-KR" altLang="en-US" sz="700" b="0" i="0" u="none" strike="noStrike" kern="1200" cap="none" spc="0" normalizeH="0" dirty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108" name="타원 107"/>
          <p:cNvSpPr/>
          <p:nvPr/>
        </p:nvSpPr>
        <p:spPr>
          <a:xfrm>
            <a:off x="301859" y="123348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9" name="타원 108"/>
          <p:cNvSpPr/>
          <p:nvPr/>
        </p:nvSpPr>
        <p:spPr>
          <a:xfrm>
            <a:off x="301858" y="187166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0" name="타원 109"/>
          <p:cNvSpPr/>
          <p:nvPr/>
        </p:nvSpPr>
        <p:spPr>
          <a:xfrm>
            <a:off x="301857" y="2509837"/>
            <a:ext cx="276225" cy="276225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1" name="타원 110"/>
          <p:cNvSpPr/>
          <p:nvPr/>
        </p:nvSpPr>
        <p:spPr>
          <a:xfrm>
            <a:off x="301856" y="3148012"/>
            <a:ext cx="276225" cy="276225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2" name="타원 111"/>
          <p:cNvSpPr/>
          <p:nvPr/>
        </p:nvSpPr>
        <p:spPr>
          <a:xfrm>
            <a:off x="301855" y="3786187"/>
            <a:ext cx="276225" cy="276225"/>
          </a:xfrm>
          <a:prstGeom prst="ellipse">
            <a:avLst/>
          </a:prstGeom>
          <a:solidFill>
            <a:srgbClr val="FF8B8B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3" name="타원 112"/>
          <p:cNvSpPr/>
          <p:nvPr/>
        </p:nvSpPr>
        <p:spPr>
          <a:xfrm>
            <a:off x="301854" y="442436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4" name="타원 113"/>
          <p:cNvSpPr/>
          <p:nvPr/>
        </p:nvSpPr>
        <p:spPr>
          <a:xfrm>
            <a:off x="301853" y="506253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5" name="타원 114"/>
          <p:cNvSpPr/>
          <p:nvPr/>
        </p:nvSpPr>
        <p:spPr>
          <a:xfrm>
            <a:off x="301852" y="570071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6" name="타원 115"/>
          <p:cNvSpPr/>
          <p:nvPr/>
        </p:nvSpPr>
        <p:spPr>
          <a:xfrm>
            <a:off x="301851" y="633888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9" name="직사각형 118"/>
          <p:cNvSpPr/>
          <p:nvPr/>
        </p:nvSpPr>
        <p:spPr>
          <a:xfrm>
            <a:off x="0" y="10869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2" latinLnBrk="0">
              <a:lnSpc>
                <a:spcPct val="150000"/>
              </a:lnSpc>
              <a:defRPr lang="ko-KR"/>
            </a:pPr>
            <a:r>
              <a:rPr lang="en-US" altLang="ko-KR" sz="2000" b="1" kern="0" dirty="0">
                <a:solidFill>
                  <a:srgbClr val="FA3C71"/>
                </a:solidFill>
                <a:latin typeface="맑은 고딕"/>
                <a:ea typeface="맑은 고딕"/>
              </a:rPr>
              <a:t>Use Case </a:t>
            </a:r>
            <a:endParaRPr lang="ko-KR" altLang="en-US" sz="3600" kern="0" dirty="0">
              <a:solidFill>
                <a:prstClr val="black">
                  <a:lumMod val="75000"/>
                  <a:lumOff val="25000"/>
                </a:prstClr>
              </a:solidFill>
              <a:latin typeface="맑은 고딕"/>
              <a:ea typeface="맑은 고딕"/>
            </a:endParaRPr>
          </a:p>
        </p:txBody>
      </p:sp>
      <p:sp>
        <p:nvSpPr>
          <p:cNvPr id="121" name="타원 120"/>
          <p:cNvSpPr/>
          <p:nvPr/>
        </p:nvSpPr>
        <p:spPr>
          <a:xfrm>
            <a:off x="314213" y="64446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28" name="그림 27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5909" y="1724025"/>
            <a:ext cx="5234564" cy="3891355"/>
          </a:xfrm>
          <a:prstGeom prst="rect">
            <a:avLst/>
          </a:prstGeom>
        </p:spPr>
      </p:pic>
      <p:pic>
        <p:nvPicPr>
          <p:cNvPr id="29" name="그림 28" descr="화면 캡처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4742" y="1755177"/>
            <a:ext cx="4398955" cy="3829050"/>
          </a:xfrm>
          <a:prstGeom prst="rect">
            <a:avLst/>
          </a:prstGeom>
        </p:spPr>
      </p:pic>
      <p:sp>
        <p:nvSpPr>
          <p:cNvPr id="42" name="직사각형 41">
            <a:extLst>
              <a:ext uri="{FF2B5EF4-FFF2-40B4-BE49-F238E27FC236}">
                <a16:creationId xmlns="" xmlns:a16="http://schemas.microsoft.com/office/drawing/2014/main" id="{A339E56A-620E-4329-B7EE-B4BD6B4D541A}"/>
              </a:ext>
            </a:extLst>
          </p:cNvPr>
          <p:cNvSpPr/>
          <p:nvPr/>
        </p:nvSpPr>
        <p:spPr>
          <a:xfrm>
            <a:off x="1811891" y="831877"/>
            <a:ext cx="183255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dirty="0" smtClean="0">
                <a:solidFill>
                  <a:srgbClr val="FA3C71"/>
                </a:solidFill>
              </a:rPr>
              <a:t>관리자 접속</a:t>
            </a:r>
            <a:endParaRPr lang="en-US" altLang="ko-KR" sz="2400" b="1" dirty="0">
              <a:solidFill>
                <a:srgbClr val="FA3C71"/>
              </a:solidFill>
            </a:endParaRPr>
          </a:p>
        </p:txBody>
      </p:sp>
      <p:grpSp>
        <p:nvGrpSpPr>
          <p:cNvPr id="43" name="그룹 42"/>
          <p:cNvGrpSpPr/>
          <p:nvPr/>
        </p:nvGrpSpPr>
        <p:grpSpPr>
          <a:xfrm>
            <a:off x="1275642" y="849676"/>
            <a:ext cx="389486" cy="419885"/>
            <a:chOff x="4917602" y="1451777"/>
            <a:chExt cx="3250624" cy="3504328"/>
          </a:xfrm>
        </p:grpSpPr>
        <p:sp>
          <p:nvSpPr>
            <p:cNvPr id="44" name="직사각형 43"/>
            <p:cNvSpPr/>
            <p:nvPr/>
          </p:nvSpPr>
          <p:spPr>
            <a:xfrm rot="2700000" flipV="1">
              <a:off x="7043521" y="3771664"/>
              <a:ext cx="593841" cy="1655568"/>
            </a:xfrm>
            <a:prstGeom prst="rect">
              <a:avLst/>
            </a:prstGeom>
            <a:solidFill>
              <a:srgbClr val="F26E88"/>
            </a:solidFill>
            <a:ln w="269875" cap="flat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prstClr val="white"/>
                </a:solidFill>
              </a:endParaRPr>
            </a:p>
          </p:txBody>
        </p:sp>
        <p:sp>
          <p:nvSpPr>
            <p:cNvPr id="45" name="직사각형 44"/>
            <p:cNvSpPr/>
            <p:nvPr/>
          </p:nvSpPr>
          <p:spPr>
            <a:xfrm>
              <a:off x="5368963" y="1451777"/>
              <a:ext cx="2352387" cy="2352387"/>
            </a:xfrm>
            <a:prstGeom prst="rect">
              <a:avLst/>
            </a:prstGeom>
            <a:solidFill>
              <a:srgbClr val="F26E88"/>
            </a:solidFill>
            <a:ln w="269875" cap="flat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prstClr val="white"/>
                </a:solidFill>
              </a:endParaRPr>
            </a:p>
          </p:txBody>
        </p:sp>
        <p:sp>
          <p:nvSpPr>
            <p:cNvPr id="46" name="이등변 삼각형 45"/>
            <p:cNvSpPr/>
            <p:nvPr/>
          </p:nvSpPr>
          <p:spPr>
            <a:xfrm rot="10800000">
              <a:off x="5368963" y="1451777"/>
              <a:ext cx="2352387" cy="1176193"/>
            </a:xfrm>
            <a:prstGeom prst="triangle">
              <a:avLst/>
            </a:prstGeom>
            <a:solidFill>
              <a:srgbClr val="F58FA2"/>
            </a:solidFill>
            <a:ln w="269875" cap="flat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prstClr val="white"/>
                </a:solidFill>
              </a:endParaRPr>
            </a:p>
          </p:txBody>
        </p:sp>
        <p:sp>
          <p:nvSpPr>
            <p:cNvPr id="47" name="직사각형 46"/>
            <p:cNvSpPr/>
            <p:nvPr/>
          </p:nvSpPr>
          <p:spPr>
            <a:xfrm rot="18900000">
              <a:off x="4917602" y="3300537"/>
              <a:ext cx="2588070" cy="1655568"/>
            </a:xfrm>
            <a:prstGeom prst="rect">
              <a:avLst/>
            </a:prstGeom>
            <a:solidFill>
              <a:srgbClr val="F58FA2"/>
            </a:solidFill>
            <a:ln w="269875" cap="flat">
              <a:noFill/>
              <a:round/>
            </a:ln>
            <a:effectLst>
              <a:outerShdw blurRad="203200" dist="749300" dir="1800000" sx="80000" sy="8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prstClr val="white"/>
                </a:solidFill>
              </a:endParaRPr>
            </a:p>
          </p:txBody>
        </p:sp>
      </p:grpSp>
      <p:sp>
        <p:nvSpPr>
          <p:cNvPr id="48" name="직사각형 47">
            <a:extLst>
              <a:ext uri="{FF2B5EF4-FFF2-40B4-BE49-F238E27FC236}">
                <a16:creationId xmlns="" xmlns:a16="http://schemas.microsoft.com/office/drawing/2014/main" id="{A339E56A-620E-4329-B7EE-B4BD6B4D541A}"/>
              </a:ext>
            </a:extLst>
          </p:cNvPr>
          <p:cNvSpPr/>
          <p:nvPr/>
        </p:nvSpPr>
        <p:spPr>
          <a:xfrm>
            <a:off x="7414811" y="831877"/>
            <a:ext cx="27558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dirty="0" smtClean="0">
                <a:solidFill>
                  <a:srgbClr val="FA3C71"/>
                </a:solidFill>
              </a:rPr>
              <a:t>관리자 서비스관리</a:t>
            </a:r>
            <a:endParaRPr lang="en-US" altLang="ko-KR" sz="2400" b="1" dirty="0">
              <a:solidFill>
                <a:srgbClr val="FA3C71"/>
              </a:solidFill>
            </a:endParaRPr>
          </a:p>
        </p:txBody>
      </p:sp>
      <p:grpSp>
        <p:nvGrpSpPr>
          <p:cNvPr id="49" name="그룹 48"/>
          <p:cNvGrpSpPr/>
          <p:nvPr/>
        </p:nvGrpSpPr>
        <p:grpSpPr>
          <a:xfrm>
            <a:off x="6932644" y="849676"/>
            <a:ext cx="389486" cy="419885"/>
            <a:chOff x="4917602" y="1451777"/>
            <a:chExt cx="3250624" cy="3504328"/>
          </a:xfrm>
        </p:grpSpPr>
        <p:sp>
          <p:nvSpPr>
            <p:cNvPr id="50" name="직사각형 49"/>
            <p:cNvSpPr/>
            <p:nvPr/>
          </p:nvSpPr>
          <p:spPr>
            <a:xfrm rot="2700000" flipV="1">
              <a:off x="7043521" y="3771664"/>
              <a:ext cx="593841" cy="1655568"/>
            </a:xfrm>
            <a:prstGeom prst="rect">
              <a:avLst/>
            </a:prstGeom>
            <a:solidFill>
              <a:srgbClr val="F26E88"/>
            </a:solidFill>
            <a:ln w="269875" cap="flat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prstClr val="white"/>
                </a:solidFill>
              </a:endParaRPr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5368963" y="1451777"/>
              <a:ext cx="2352387" cy="2352387"/>
            </a:xfrm>
            <a:prstGeom prst="rect">
              <a:avLst/>
            </a:prstGeom>
            <a:solidFill>
              <a:srgbClr val="F26E88"/>
            </a:solidFill>
            <a:ln w="269875" cap="flat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prstClr val="white"/>
                </a:solidFill>
              </a:endParaRPr>
            </a:p>
          </p:txBody>
        </p:sp>
        <p:sp>
          <p:nvSpPr>
            <p:cNvPr id="52" name="이등변 삼각형 51"/>
            <p:cNvSpPr/>
            <p:nvPr/>
          </p:nvSpPr>
          <p:spPr>
            <a:xfrm rot="10800000">
              <a:off x="5368963" y="1451777"/>
              <a:ext cx="2352387" cy="1176193"/>
            </a:xfrm>
            <a:prstGeom prst="triangle">
              <a:avLst/>
            </a:prstGeom>
            <a:solidFill>
              <a:srgbClr val="F58FA2"/>
            </a:solidFill>
            <a:ln w="269875" cap="flat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prstClr val="white"/>
                </a:solidFill>
              </a:endParaRPr>
            </a:p>
          </p:txBody>
        </p:sp>
        <p:sp>
          <p:nvSpPr>
            <p:cNvPr id="53" name="직사각형 52"/>
            <p:cNvSpPr/>
            <p:nvPr/>
          </p:nvSpPr>
          <p:spPr>
            <a:xfrm rot="18900000">
              <a:off x="4917602" y="3300537"/>
              <a:ext cx="2588070" cy="1655568"/>
            </a:xfrm>
            <a:prstGeom prst="rect">
              <a:avLst/>
            </a:prstGeom>
            <a:solidFill>
              <a:srgbClr val="F58FA2"/>
            </a:solidFill>
            <a:ln w="269875" cap="flat">
              <a:noFill/>
              <a:round/>
            </a:ln>
            <a:effectLst>
              <a:outerShdw blurRad="203200" dist="749300" dir="1800000" sx="80000" sy="8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5041869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7" name="표 10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3881234"/>
              </p:ext>
            </p:extLst>
          </p:nvPr>
        </p:nvGraphicFramePr>
        <p:xfrm>
          <a:off x="-1" y="499532"/>
          <a:ext cx="828675" cy="63584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15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77152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700" b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맑은 고딕"/>
                          <a:ea typeface="맑은 고딕"/>
                        </a:rPr>
                        <a:t>목차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프로젝트 개요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주제 선정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프로젝트 계획</a:t>
                      </a:r>
                      <a:endParaRPr kumimoji="0" lang="ko-KR" altLang="en-US" sz="700" b="0" i="0" u="none" strike="noStrike" kern="1200" cap="none" spc="0" normalizeH="0" dirty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사이트 구성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B8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en-US" altLang="ko-KR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Use Case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en-US" altLang="ko-KR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+mn-lt"/>
                          <a:ea typeface="+mn-ea"/>
                          <a:cs typeface="+mn-cs"/>
                        </a:rPr>
                        <a:t>WBS,FBS</a:t>
                      </a:r>
                      <a:endParaRPr kumimoji="0" lang="ko-KR" altLang="en-US" sz="700" b="0" i="0" u="none" strike="noStrike" kern="1200" cap="none" spc="0" normalizeH="0" dirty="0">
                        <a:solidFill>
                          <a:srgbClr val="44546A">
                            <a:lumMod val="75000"/>
                          </a:srgb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en-US" altLang="ko-KR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DB</a:t>
                      </a:r>
                      <a:r>
                        <a:rPr kumimoji="0" lang="ko-KR" altLang="en-US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설계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클래스 다이어그램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스토리보드</a:t>
                      </a:r>
                      <a:r>
                        <a:rPr kumimoji="0" lang="en-US" altLang="ko-KR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, </a:t>
                      </a:r>
                      <a:r>
                        <a:rPr kumimoji="0" lang="ko-KR" altLang="en-US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기술</a:t>
                      </a:r>
                      <a:endParaRPr kumimoji="0" lang="ko-KR" altLang="en-US" sz="700" b="0" i="0" u="none" strike="noStrike" kern="1200" cap="none" spc="0" normalizeH="0" dirty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108" name="타원 107"/>
          <p:cNvSpPr/>
          <p:nvPr/>
        </p:nvSpPr>
        <p:spPr>
          <a:xfrm>
            <a:off x="301859" y="123348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9" name="타원 108"/>
          <p:cNvSpPr/>
          <p:nvPr/>
        </p:nvSpPr>
        <p:spPr>
          <a:xfrm>
            <a:off x="301858" y="187166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0" name="타원 109"/>
          <p:cNvSpPr/>
          <p:nvPr/>
        </p:nvSpPr>
        <p:spPr>
          <a:xfrm>
            <a:off x="301857" y="2509837"/>
            <a:ext cx="276225" cy="276225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1" name="타원 110"/>
          <p:cNvSpPr/>
          <p:nvPr/>
        </p:nvSpPr>
        <p:spPr>
          <a:xfrm>
            <a:off x="301856" y="3148012"/>
            <a:ext cx="276225" cy="276225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2" name="타원 111"/>
          <p:cNvSpPr/>
          <p:nvPr/>
        </p:nvSpPr>
        <p:spPr>
          <a:xfrm>
            <a:off x="301855" y="3786187"/>
            <a:ext cx="276225" cy="276225"/>
          </a:xfrm>
          <a:prstGeom prst="ellipse">
            <a:avLst/>
          </a:prstGeom>
          <a:solidFill>
            <a:srgbClr val="FF8B8B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3" name="타원 112"/>
          <p:cNvSpPr/>
          <p:nvPr/>
        </p:nvSpPr>
        <p:spPr>
          <a:xfrm>
            <a:off x="301854" y="442436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4" name="타원 113"/>
          <p:cNvSpPr/>
          <p:nvPr/>
        </p:nvSpPr>
        <p:spPr>
          <a:xfrm>
            <a:off x="301853" y="506253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5" name="타원 114"/>
          <p:cNvSpPr/>
          <p:nvPr/>
        </p:nvSpPr>
        <p:spPr>
          <a:xfrm>
            <a:off x="301852" y="570071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6" name="타원 115"/>
          <p:cNvSpPr/>
          <p:nvPr/>
        </p:nvSpPr>
        <p:spPr>
          <a:xfrm>
            <a:off x="301851" y="633888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9" name="직사각형 118"/>
          <p:cNvSpPr/>
          <p:nvPr/>
        </p:nvSpPr>
        <p:spPr>
          <a:xfrm>
            <a:off x="0" y="10869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2" latinLnBrk="0">
              <a:lnSpc>
                <a:spcPct val="150000"/>
              </a:lnSpc>
              <a:defRPr lang="ko-KR"/>
            </a:pPr>
            <a:r>
              <a:rPr lang="en-US" altLang="ko-KR" sz="2000" b="1" kern="0" dirty="0">
                <a:solidFill>
                  <a:srgbClr val="FA3C71"/>
                </a:solidFill>
                <a:latin typeface="맑은 고딕"/>
                <a:ea typeface="맑은 고딕"/>
              </a:rPr>
              <a:t>Use Case </a:t>
            </a:r>
            <a:endParaRPr lang="ko-KR" altLang="en-US" sz="3600" kern="0" dirty="0">
              <a:solidFill>
                <a:prstClr val="black">
                  <a:lumMod val="75000"/>
                  <a:lumOff val="25000"/>
                </a:prstClr>
              </a:solidFill>
              <a:latin typeface="맑은 고딕"/>
              <a:ea typeface="맑은 고딕"/>
            </a:endParaRPr>
          </a:p>
        </p:txBody>
      </p:sp>
      <p:sp>
        <p:nvSpPr>
          <p:cNvPr id="121" name="타원 120"/>
          <p:cNvSpPr/>
          <p:nvPr/>
        </p:nvSpPr>
        <p:spPr>
          <a:xfrm>
            <a:off x="314213" y="64446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="" xmlns:a16="http://schemas.microsoft.com/office/drawing/2014/main" id="{A339E56A-620E-4329-B7EE-B4BD6B4D541A}"/>
              </a:ext>
            </a:extLst>
          </p:cNvPr>
          <p:cNvSpPr/>
          <p:nvPr/>
        </p:nvSpPr>
        <p:spPr>
          <a:xfrm>
            <a:off x="1811891" y="831877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dirty="0">
                <a:solidFill>
                  <a:srgbClr val="FA3C71"/>
                </a:solidFill>
              </a:rPr>
              <a:t>상품</a:t>
            </a:r>
            <a:endParaRPr lang="en-US" altLang="ko-KR" sz="2400" b="1" dirty="0">
              <a:solidFill>
                <a:srgbClr val="FA3C71"/>
              </a:solidFill>
            </a:endParaRPr>
          </a:p>
        </p:txBody>
      </p:sp>
      <p:grpSp>
        <p:nvGrpSpPr>
          <p:cNvPr id="29" name="그룹 28"/>
          <p:cNvGrpSpPr/>
          <p:nvPr/>
        </p:nvGrpSpPr>
        <p:grpSpPr>
          <a:xfrm>
            <a:off x="1275642" y="849676"/>
            <a:ext cx="389486" cy="419885"/>
            <a:chOff x="4917602" y="1451777"/>
            <a:chExt cx="3250624" cy="3504328"/>
          </a:xfrm>
        </p:grpSpPr>
        <p:sp>
          <p:nvSpPr>
            <p:cNvPr id="30" name="직사각형 29"/>
            <p:cNvSpPr/>
            <p:nvPr/>
          </p:nvSpPr>
          <p:spPr>
            <a:xfrm rot="2700000" flipV="1">
              <a:off x="7043521" y="3771664"/>
              <a:ext cx="593841" cy="1655568"/>
            </a:xfrm>
            <a:prstGeom prst="rect">
              <a:avLst/>
            </a:prstGeom>
            <a:solidFill>
              <a:srgbClr val="F26E88"/>
            </a:solidFill>
            <a:ln w="269875" cap="flat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prstClr val="white"/>
                </a:solidFill>
              </a:endParaRP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5368963" y="1451777"/>
              <a:ext cx="2352387" cy="2352387"/>
            </a:xfrm>
            <a:prstGeom prst="rect">
              <a:avLst/>
            </a:prstGeom>
            <a:solidFill>
              <a:srgbClr val="F26E88"/>
            </a:solidFill>
            <a:ln w="269875" cap="flat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prstClr val="white"/>
                </a:solidFill>
              </a:endParaRPr>
            </a:p>
          </p:txBody>
        </p:sp>
        <p:sp>
          <p:nvSpPr>
            <p:cNvPr id="32" name="이등변 삼각형 31"/>
            <p:cNvSpPr/>
            <p:nvPr/>
          </p:nvSpPr>
          <p:spPr>
            <a:xfrm rot="10800000">
              <a:off x="5368963" y="1451777"/>
              <a:ext cx="2352387" cy="1176193"/>
            </a:xfrm>
            <a:prstGeom prst="triangle">
              <a:avLst/>
            </a:prstGeom>
            <a:solidFill>
              <a:srgbClr val="F58FA2"/>
            </a:solidFill>
            <a:ln w="269875" cap="flat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prstClr val="white"/>
                </a:solidFill>
              </a:endParaRPr>
            </a:p>
          </p:txBody>
        </p:sp>
        <p:sp>
          <p:nvSpPr>
            <p:cNvPr id="33" name="직사각형 32"/>
            <p:cNvSpPr/>
            <p:nvPr/>
          </p:nvSpPr>
          <p:spPr>
            <a:xfrm rot="18900000">
              <a:off x="4917602" y="3300537"/>
              <a:ext cx="2588070" cy="1655568"/>
            </a:xfrm>
            <a:prstGeom prst="rect">
              <a:avLst/>
            </a:prstGeom>
            <a:solidFill>
              <a:srgbClr val="F58FA2"/>
            </a:solidFill>
            <a:ln w="269875" cap="flat">
              <a:noFill/>
              <a:round/>
            </a:ln>
            <a:effectLst>
              <a:outerShdw blurRad="203200" dist="749300" dir="1800000" sx="80000" sy="8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prstClr val="white"/>
                </a:solidFill>
              </a:endParaRPr>
            </a:p>
          </p:txBody>
        </p:sp>
      </p:grpSp>
      <p:pic>
        <p:nvPicPr>
          <p:cNvPr id="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4137" y="1419073"/>
            <a:ext cx="6943725" cy="50104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5041869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7" name="표 10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3881234"/>
              </p:ext>
            </p:extLst>
          </p:nvPr>
        </p:nvGraphicFramePr>
        <p:xfrm>
          <a:off x="-1" y="499532"/>
          <a:ext cx="828675" cy="63584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15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77152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700" b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맑은 고딕"/>
                          <a:ea typeface="맑은 고딕"/>
                        </a:rPr>
                        <a:t>목차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프로젝트 개요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주제 선정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프로젝트 계획</a:t>
                      </a:r>
                      <a:endParaRPr kumimoji="0" lang="ko-KR" altLang="en-US" sz="700" b="0" i="0" u="none" strike="noStrike" kern="1200" cap="none" spc="0" normalizeH="0" dirty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사이트 구성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B8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en-US" altLang="ko-KR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Use Case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en-US" altLang="ko-KR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+mn-lt"/>
                          <a:ea typeface="+mn-ea"/>
                          <a:cs typeface="+mn-cs"/>
                        </a:rPr>
                        <a:t>WBS,FBS</a:t>
                      </a:r>
                      <a:endParaRPr kumimoji="0" lang="ko-KR" altLang="en-US" sz="700" b="0" i="0" u="none" strike="noStrike" kern="1200" cap="none" spc="0" normalizeH="0" dirty="0">
                        <a:solidFill>
                          <a:srgbClr val="44546A">
                            <a:lumMod val="75000"/>
                          </a:srgb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en-US" altLang="ko-KR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DB</a:t>
                      </a:r>
                      <a:r>
                        <a:rPr kumimoji="0" lang="ko-KR" altLang="en-US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설계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클래스 다이어그램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스토리보드</a:t>
                      </a:r>
                      <a:r>
                        <a:rPr kumimoji="0" lang="en-US" altLang="ko-KR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, </a:t>
                      </a:r>
                      <a:r>
                        <a:rPr kumimoji="0" lang="ko-KR" altLang="en-US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기술</a:t>
                      </a:r>
                      <a:endParaRPr kumimoji="0" lang="ko-KR" altLang="en-US" sz="700" b="0" i="0" u="none" strike="noStrike" kern="1200" cap="none" spc="0" normalizeH="0" dirty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108" name="타원 107"/>
          <p:cNvSpPr/>
          <p:nvPr/>
        </p:nvSpPr>
        <p:spPr>
          <a:xfrm>
            <a:off x="301859" y="123348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9" name="타원 108"/>
          <p:cNvSpPr/>
          <p:nvPr/>
        </p:nvSpPr>
        <p:spPr>
          <a:xfrm>
            <a:off x="301858" y="187166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0" name="타원 109"/>
          <p:cNvSpPr/>
          <p:nvPr/>
        </p:nvSpPr>
        <p:spPr>
          <a:xfrm>
            <a:off x="301857" y="2509837"/>
            <a:ext cx="276225" cy="276225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1" name="타원 110"/>
          <p:cNvSpPr/>
          <p:nvPr/>
        </p:nvSpPr>
        <p:spPr>
          <a:xfrm>
            <a:off x="301856" y="3148012"/>
            <a:ext cx="276225" cy="276225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2" name="타원 111"/>
          <p:cNvSpPr/>
          <p:nvPr/>
        </p:nvSpPr>
        <p:spPr>
          <a:xfrm>
            <a:off x="301855" y="3786187"/>
            <a:ext cx="276225" cy="276225"/>
          </a:xfrm>
          <a:prstGeom prst="ellipse">
            <a:avLst/>
          </a:prstGeom>
          <a:solidFill>
            <a:srgbClr val="FF8B8B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3" name="타원 112"/>
          <p:cNvSpPr/>
          <p:nvPr/>
        </p:nvSpPr>
        <p:spPr>
          <a:xfrm>
            <a:off x="301854" y="442436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4" name="타원 113"/>
          <p:cNvSpPr/>
          <p:nvPr/>
        </p:nvSpPr>
        <p:spPr>
          <a:xfrm>
            <a:off x="301853" y="506253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5" name="타원 114"/>
          <p:cNvSpPr/>
          <p:nvPr/>
        </p:nvSpPr>
        <p:spPr>
          <a:xfrm>
            <a:off x="301852" y="570071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6" name="타원 115"/>
          <p:cNvSpPr/>
          <p:nvPr/>
        </p:nvSpPr>
        <p:spPr>
          <a:xfrm>
            <a:off x="301851" y="633888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9" name="직사각형 118"/>
          <p:cNvSpPr/>
          <p:nvPr/>
        </p:nvSpPr>
        <p:spPr>
          <a:xfrm>
            <a:off x="0" y="10869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2" latinLnBrk="0">
              <a:lnSpc>
                <a:spcPct val="150000"/>
              </a:lnSpc>
              <a:defRPr lang="ko-KR"/>
            </a:pPr>
            <a:r>
              <a:rPr lang="en-US" altLang="ko-KR" sz="2000" b="1" kern="0" dirty="0">
                <a:solidFill>
                  <a:srgbClr val="FA3C71"/>
                </a:solidFill>
                <a:latin typeface="맑은 고딕"/>
                <a:ea typeface="맑은 고딕"/>
              </a:rPr>
              <a:t>Use Case </a:t>
            </a:r>
            <a:endParaRPr lang="ko-KR" altLang="en-US" sz="3600" kern="0" dirty="0">
              <a:solidFill>
                <a:prstClr val="black">
                  <a:lumMod val="75000"/>
                  <a:lumOff val="25000"/>
                </a:prstClr>
              </a:solidFill>
              <a:latin typeface="맑은 고딕"/>
              <a:ea typeface="맑은 고딕"/>
            </a:endParaRPr>
          </a:p>
        </p:txBody>
      </p:sp>
      <p:sp>
        <p:nvSpPr>
          <p:cNvPr id="121" name="타원 120"/>
          <p:cNvSpPr/>
          <p:nvPr/>
        </p:nvSpPr>
        <p:spPr>
          <a:xfrm>
            <a:off x="314213" y="64446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28" name="그림 27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0170" y="1702411"/>
            <a:ext cx="5346330" cy="4167552"/>
          </a:xfrm>
          <a:prstGeom prst="rect">
            <a:avLst/>
          </a:prstGeom>
        </p:spPr>
      </p:pic>
      <p:pic>
        <p:nvPicPr>
          <p:cNvPr id="29" name="그림 28" descr="화면 캡처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9917" y="1871662"/>
            <a:ext cx="5020133" cy="3969408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="" xmlns:a16="http://schemas.microsoft.com/office/drawing/2014/main" id="{A339E56A-620E-4329-B7EE-B4BD6B4D541A}"/>
              </a:ext>
            </a:extLst>
          </p:cNvPr>
          <p:cNvSpPr/>
          <p:nvPr/>
        </p:nvSpPr>
        <p:spPr>
          <a:xfrm>
            <a:off x="1811891" y="831877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dirty="0">
                <a:solidFill>
                  <a:srgbClr val="FA3C71"/>
                </a:solidFill>
              </a:rPr>
              <a:t>구매관리</a:t>
            </a:r>
            <a:endParaRPr lang="en-US" altLang="ko-KR" sz="2400" b="1" dirty="0">
              <a:solidFill>
                <a:srgbClr val="FA3C71"/>
              </a:solidFill>
            </a:endParaRPr>
          </a:p>
        </p:txBody>
      </p:sp>
      <p:grpSp>
        <p:nvGrpSpPr>
          <p:cNvPr id="31" name="그룹 30"/>
          <p:cNvGrpSpPr/>
          <p:nvPr/>
        </p:nvGrpSpPr>
        <p:grpSpPr>
          <a:xfrm>
            <a:off x="1275642" y="849676"/>
            <a:ext cx="389486" cy="419885"/>
            <a:chOff x="4917602" y="1451777"/>
            <a:chExt cx="3250624" cy="3504328"/>
          </a:xfrm>
        </p:grpSpPr>
        <p:sp>
          <p:nvSpPr>
            <p:cNvPr id="32" name="직사각형 31"/>
            <p:cNvSpPr/>
            <p:nvPr/>
          </p:nvSpPr>
          <p:spPr>
            <a:xfrm rot="2700000" flipV="1">
              <a:off x="7043521" y="3771664"/>
              <a:ext cx="593841" cy="1655568"/>
            </a:xfrm>
            <a:prstGeom prst="rect">
              <a:avLst/>
            </a:prstGeom>
            <a:solidFill>
              <a:srgbClr val="F26E88"/>
            </a:solidFill>
            <a:ln w="269875" cap="flat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prstClr val="white"/>
                </a:solidFill>
              </a:endParaRPr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5368963" y="1451777"/>
              <a:ext cx="2352387" cy="2352387"/>
            </a:xfrm>
            <a:prstGeom prst="rect">
              <a:avLst/>
            </a:prstGeom>
            <a:solidFill>
              <a:srgbClr val="F26E88"/>
            </a:solidFill>
            <a:ln w="269875" cap="flat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prstClr val="white"/>
                </a:solidFill>
              </a:endParaRPr>
            </a:p>
          </p:txBody>
        </p:sp>
        <p:sp>
          <p:nvSpPr>
            <p:cNvPr id="34" name="이등변 삼각형 33"/>
            <p:cNvSpPr/>
            <p:nvPr/>
          </p:nvSpPr>
          <p:spPr>
            <a:xfrm rot="10800000">
              <a:off x="5368963" y="1451777"/>
              <a:ext cx="2352387" cy="1176193"/>
            </a:xfrm>
            <a:prstGeom prst="triangle">
              <a:avLst/>
            </a:prstGeom>
            <a:solidFill>
              <a:srgbClr val="F58FA2"/>
            </a:solidFill>
            <a:ln w="269875" cap="flat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prstClr val="white"/>
                </a:solidFill>
              </a:endParaRPr>
            </a:p>
          </p:txBody>
        </p:sp>
        <p:sp>
          <p:nvSpPr>
            <p:cNvPr id="35" name="직사각형 34"/>
            <p:cNvSpPr/>
            <p:nvPr/>
          </p:nvSpPr>
          <p:spPr>
            <a:xfrm rot="18900000">
              <a:off x="4917602" y="3300537"/>
              <a:ext cx="2588070" cy="1655568"/>
            </a:xfrm>
            <a:prstGeom prst="rect">
              <a:avLst/>
            </a:prstGeom>
            <a:solidFill>
              <a:srgbClr val="F58FA2"/>
            </a:solidFill>
            <a:ln w="269875" cap="flat">
              <a:noFill/>
              <a:round/>
            </a:ln>
            <a:effectLst>
              <a:outerShdw blurRad="203200" dist="749300" dir="1800000" sx="80000" sy="8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prstClr val="white"/>
                </a:solidFill>
              </a:endParaRPr>
            </a:p>
          </p:txBody>
        </p:sp>
      </p:grpSp>
      <p:sp>
        <p:nvSpPr>
          <p:cNvPr id="36" name="직사각형 35">
            <a:extLst>
              <a:ext uri="{FF2B5EF4-FFF2-40B4-BE49-F238E27FC236}">
                <a16:creationId xmlns="" xmlns:a16="http://schemas.microsoft.com/office/drawing/2014/main" id="{A339E56A-620E-4329-B7EE-B4BD6B4D541A}"/>
              </a:ext>
            </a:extLst>
          </p:cNvPr>
          <p:cNvSpPr/>
          <p:nvPr/>
        </p:nvSpPr>
        <p:spPr>
          <a:xfrm>
            <a:off x="7414811" y="831877"/>
            <a:ext cx="11079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dirty="0">
                <a:solidFill>
                  <a:srgbClr val="FA3C71"/>
                </a:solidFill>
              </a:rPr>
              <a:t>메시지</a:t>
            </a:r>
            <a:endParaRPr lang="en-US" altLang="ko-KR" sz="2400" b="1" dirty="0">
              <a:solidFill>
                <a:srgbClr val="FA3C71"/>
              </a:solidFill>
            </a:endParaRPr>
          </a:p>
        </p:txBody>
      </p:sp>
      <p:grpSp>
        <p:nvGrpSpPr>
          <p:cNvPr id="37" name="그룹 36"/>
          <p:cNvGrpSpPr/>
          <p:nvPr/>
        </p:nvGrpSpPr>
        <p:grpSpPr>
          <a:xfrm>
            <a:off x="6932644" y="849676"/>
            <a:ext cx="389486" cy="419885"/>
            <a:chOff x="4917602" y="1451777"/>
            <a:chExt cx="3250624" cy="3504328"/>
          </a:xfrm>
        </p:grpSpPr>
        <p:sp>
          <p:nvSpPr>
            <p:cNvPr id="38" name="직사각형 37"/>
            <p:cNvSpPr/>
            <p:nvPr/>
          </p:nvSpPr>
          <p:spPr>
            <a:xfrm rot="2700000" flipV="1">
              <a:off x="7043521" y="3771664"/>
              <a:ext cx="593841" cy="1655568"/>
            </a:xfrm>
            <a:prstGeom prst="rect">
              <a:avLst/>
            </a:prstGeom>
            <a:solidFill>
              <a:srgbClr val="F26E88"/>
            </a:solidFill>
            <a:ln w="269875" cap="flat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prstClr val="white"/>
                </a:solidFill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5368963" y="1451777"/>
              <a:ext cx="2352387" cy="2352387"/>
            </a:xfrm>
            <a:prstGeom prst="rect">
              <a:avLst/>
            </a:prstGeom>
            <a:solidFill>
              <a:srgbClr val="F26E88"/>
            </a:solidFill>
            <a:ln w="269875" cap="flat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prstClr val="white"/>
                </a:solidFill>
              </a:endParaRPr>
            </a:p>
          </p:txBody>
        </p:sp>
        <p:sp>
          <p:nvSpPr>
            <p:cNvPr id="40" name="이등변 삼각형 39"/>
            <p:cNvSpPr/>
            <p:nvPr/>
          </p:nvSpPr>
          <p:spPr>
            <a:xfrm rot="10800000">
              <a:off x="5368963" y="1451777"/>
              <a:ext cx="2352387" cy="1176193"/>
            </a:xfrm>
            <a:prstGeom prst="triangle">
              <a:avLst/>
            </a:prstGeom>
            <a:solidFill>
              <a:srgbClr val="F58FA2"/>
            </a:solidFill>
            <a:ln w="269875" cap="flat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prstClr val="white"/>
                </a:solidFill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 rot="18900000">
              <a:off x="4917602" y="3300537"/>
              <a:ext cx="2588070" cy="1655568"/>
            </a:xfrm>
            <a:prstGeom prst="rect">
              <a:avLst/>
            </a:prstGeom>
            <a:solidFill>
              <a:srgbClr val="F58FA2"/>
            </a:solidFill>
            <a:ln w="269875" cap="flat">
              <a:noFill/>
              <a:round/>
            </a:ln>
            <a:effectLst>
              <a:outerShdw blurRad="203200" dist="749300" dir="1800000" sx="80000" sy="8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5041869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7" name="표 10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0078466"/>
              </p:ext>
            </p:extLst>
          </p:nvPr>
        </p:nvGraphicFramePr>
        <p:xfrm>
          <a:off x="-1" y="499532"/>
          <a:ext cx="828675" cy="63584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15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77152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700" b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맑은 고딕"/>
                          <a:ea typeface="맑은 고딕"/>
                        </a:rPr>
                        <a:t>목차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프로젝트 개요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주제 선정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프로젝트 계획</a:t>
                      </a:r>
                      <a:endParaRPr kumimoji="0" lang="ko-KR" altLang="en-US" sz="700" b="0" i="0" u="none" strike="noStrike" kern="1200" cap="none" spc="0" normalizeH="0" dirty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사이트 구성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B8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en-US" altLang="ko-KR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Use Case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en-US" altLang="ko-KR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+mn-lt"/>
                          <a:ea typeface="+mn-ea"/>
                          <a:cs typeface="+mn-cs"/>
                        </a:rPr>
                        <a:t>WBS,FBS</a:t>
                      </a:r>
                      <a:endParaRPr kumimoji="0" lang="ko-KR" altLang="en-US" sz="700" b="0" i="0" u="none" strike="noStrike" kern="1200" cap="none" spc="0" normalizeH="0" dirty="0">
                        <a:solidFill>
                          <a:srgbClr val="44546A">
                            <a:lumMod val="75000"/>
                          </a:srgb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en-US" altLang="ko-KR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DB</a:t>
                      </a:r>
                      <a:r>
                        <a:rPr kumimoji="0" lang="ko-KR" altLang="en-US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설계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클래스 다이어그램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스토리보드</a:t>
                      </a:r>
                      <a:r>
                        <a:rPr kumimoji="0" lang="en-US" altLang="ko-KR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, </a:t>
                      </a:r>
                      <a:r>
                        <a:rPr kumimoji="0" lang="ko-KR" altLang="en-US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기술</a:t>
                      </a:r>
                      <a:endParaRPr kumimoji="0" lang="ko-KR" altLang="en-US" sz="700" b="0" i="0" u="none" strike="noStrike" kern="1200" cap="none" spc="0" normalizeH="0" dirty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108" name="타원 107"/>
          <p:cNvSpPr/>
          <p:nvPr/>
        </p:nvSpPr>
        <p:spPr>
          <a:xfrm>
            <a:off x="301859" y="123348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9" name="타원 108"/>
          <p:cNvSpPr/>
          <p:nvPr/>
        </p:nvSpPr>
        <p:spPr>
          <a:xfrm>
            <a:off x="301858" y="187166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0" name="타원 109"/>
          <p:cNvSpPr/>
          <p:nvPr/>
        </p:nvSpPr>
        <p:spPr>
          <a:xfrm>
            <a:off x="301857" y="2509837"/>
            <a:ext cx="276225" cy="276225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1" name="타원 110"/>
          <p:cNvSpPr/>
          <p:nvPr/>
        </p:nvSpPr>
        <p:spPr>
          <a:xfrm>
            <a:off x="301856" y="3148012"/>
            <a:ext cx="276225" cy="276225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2" name="타원 111"/>
          <p:cNvSpPr/>
          <p:nvPr/>
        </p:nvSpPr>
        <p:spPr>
          <a:xfrm>
            <a:off x="301855" y="3786187"/>
            <a:ext cx="276225" cy="276225"/>
          </a:xfrm>
          <a:prstGeom prst="ellipse">
            <a:avLst/>
          </a:prstGeom>
          <a:solidFill>
            <a:srgbClr val="FF8B8B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3" name="타원 112"/>
          <p:cNvSpPr/>
          <p:nvPr/>
        </p:nvSpPr>
        <p:spPr>
          <a:xfrm>
            <a:off x="301854" y="442436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4" name="타원 113"/>
          <p:cNvSpPr/>
          <p:nvPr/>
        </p:nvSpPr>
        <p:spPr>
          <a:xfrm>
            <a:off x="301853" y="506253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5" name="타원 114"/>
          <p:cNvSpPr/>
          <p:nvPr/>
        </p:nvSpPr>
        <p:spPr>
          <a:xfrm>
            <a:off x="301852" y="570071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6" name="타원 115"/>
          <p:cNvSpPr/>
          <p:nvPr/>
        </p:nvSpPr>
        <p:spPr>
          <a:xfrm>
            <a:off x="301851" y="633888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9" name="직사각형 118"/>
          <p:cNvSpPr/>
          <p:nvPr/>
        </p:nvSpPr>
        <p:spPr>
          <a:xfrm>
            <a:off x="0" y="10869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2" latinLnBrk="0">
              <a:lnSpc>
                <a:spcPct val="150000"/>
              </a:lnSpc>
              <a:defRPr lang="ko-KR"/>
            </a:pPr>
            <a:r>
              <a:rPr lang="en-US" altLang="ko-KR" sz="2000" b="1" kern="0" dirty="0">
                <a:solidFill>
                  <a:srgbClr val="FA3C71"/>
                </a:solidFill>
                <a:latin typeface="맑은 고딕"/>
                <a:ea typeface="맑은 고딕"/>
              </a:rPr>
              <a:t>Use Case </a:t>
            </a:r>
            <a:endParaRPr lang="ko-KR" altLang="en-US" sz="3600" kern="0" dirty="0">
              <a:solidFill>
                <a:prstClr val="black">
                  <a:lumMod val="75000"/>
                  <a:lumOff val="25000"/>
                </a:prstClr>
              </a:solidFill>
              <a:latin typeface="맑은 고딕"/>
              <a:ea typeface="맑은 고딕"/>
            </a:endParaRPr>
          </a:p>
        </p:txBody>
      </p:sp>
      <p:sp>
        <p:nvSpPr>
          <p:cNvPr id="121" name="타원 120"/>
          <p:cNvSpPr/>
          <p:nvPr/>
        </p:nvSpPr>
        <p:spPr>
          <a:xfrm>
            <a:off x="314213" y="64446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="" xmlns:a16="http://schemas.microsoft.com/office/drawing/2014/main" id="{A339E56A-620E-4329-B7EE-B4BD6B4D541A}"/>
              </a:ext>
            </a:extLst>
          </p:cNvPr>
          <p:cNvSpPr/>
          <p:nvPr/>
        </p:nvSpPr>
        <p:spPr>
          <a:xfrm>
            <a:off x="1811891" y="831877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dirty="0">
                <a:solidFill>
                  <a:srgbClr val="FA3C71"/>
                </a:solidFill>
              </a:rPr>
              <a:t>판매관리</a:t>
            </a:r>
            <a:endParaRPr lang="en-US" altLang="ko-KR" sz="2400" b="1" dirty="0">
              <a:solidFill>
                <a:srgbClr val="FA3C71"/>
              </a:solidFill>
            </a:endParaRPr>
          </a:p>
        </p:txBody>
      </p:sp>
      <p:grpSp>
        <p:nvGrpSpPr>
          <p:cNvPr id="31" name="그룹 30"/>
          <p:cNvGrpSpPr/>
          <p:nvPr/>
        </p:nvGrpSpPr>
        <p:grpSpPr>
          <a:xfrm>
            <a:off x="1275642" y="849676"/>
            <a:ext cx="389486" cy="419885"/>
            <a:chOff x="4917602" y="1451777"/>
            <a:chExt cx="3250624" cy="3504328"/>
          </a:xfrm>
        </p:grpSpPr>
        <p:sp>
          <p:nvSpPr>
            <p:cNvPr id="32" name="직사각형 31"/>
            <p:cNvSpPr/>
            <p:nvPr/>
          </p:nvSpPr>
          <p:spPr>
            <a:xfrm rot="2700000" flipV="1">
              <a:off x="7043521" y="3771664"/>
              <a:ext cx="593841" cy="1655568"/>
            </a:xfrm>
            <a:prstGeom prst="rect">
              <a:avLst/>
            </a:prstGeom>
            <a:solidFill>
              <a:srgbClr val="F26E88"/>
            </a:solidFill>
            <a:ln w="269875" cap="flat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prstClr val="white"/>
                </a:solidFill>
              </a:endParaRPr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5368963" y="1451777"/>
              <a:ext cx="2352387" cy="2352387"/>
            </a:xfrm>
            <a:prstGeom prst="rect">
              <a:avLst/>
            </a:prstGeom>
            <a:solidFill>
              <a:srgbClr val="F26E88"/>
            </a:solidFill>
            <a:ln w="269875" cap="flat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prstClr val="white"/>
                </a:solidFill>
              </a:endParaRPr>
            </a:p>
          </p:txBody>
        </p:sp>
        <p:sp>
          <p:nvSpPr>
            <p:cNvPr id="34" name="이등변 삼각형 33"/>
            <p:cNvSpPr/>
            <p:nvPr/>
          </p:nvSpPr>
          <p:spPr>
            <a:xfrm rot="10800000">
              <a:off x="5368963" y="1451777"/>
              <a:ext cx="2352387" cy="1176193"/>
            </a:xfrm>
            <a:prstGeom prst="triangle">
              <a:avLst/>
            </a:prstGeom>
            <a:solidFill>
              <a:srgbClr val="F58FA2"/>
            </a:solidFill>
            <a:ln w="269875" cap="flat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prstClr val="white"/>
                </a:solidFill>
              </a:endParaRPr>
            </a:p>
          </p:txBody>
        </p:sp>
        <p:sp>
          <p:nvSpPr>
            <p:cNvPr id="35" name="직사각형 34"/>
            <p:cNvSpPr/>
            <p:nvPr/>
          </p:nvSpPr>
          <p:spPr>
            <a:xfrm rot="18900000">
              <a:off x="4917602" y="3300537"/>
              <a:ext cx="2588070" cy="1655568"/>
            </a:xfrm>
            <a:prstGeom prst="rect">
              <a:avLst/>
            </a:prstGeom>
            <a:solidFill>
              <a:srgbClr val="F58FA2"/>
            </a:solidFill>
            <a:ln w="269875" cap="flat">
              <a:noFill/>
              <a:round/>
            </a:ln>
            <a:effectLst>
              <a:outerShdw blurRad="203200" dist="749300" dir="1800000" sx="80000" sy="8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prstClr val="white"/>
                </a:solidFill>
              </a:endParaRPr>
            </a:p>
          </p:txBody>
        </p:sp>
      </p:grpSp>
      <p:sp>
        <p:nvSpPr>
          <p:cNvPr id="36" name="직사각형 35">
            <a:extLst>
              <a:ext uri="{FF2B5EF4-FFF2-40B4-BE49-F238E27FC236}">
                <a16:creationId xmlns="" xmlns:a16="http://schemas.microsoft.com/office/drawing/2014/main" id="{A339E56A-620E-4329-B7EE-B4BD6B4D541A}"/>
              </a:ext>
            </a:extLst>
          </p:cNvPr>
          <p:cNvSpPr/>
          <p:nvPr/>
        </p:nvSpPr>
        <p:spPr>
          <a:xfrm>
            <a:off x="7414811" y="831877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dirty="0">
                <a:solidFill>
                  <a:srgbClr val="FA3C71"/>
                </a:solidFill>
              </a:rPr>
              <a:t>계정설정</a:t>
            </a:r>
            <a:endParaRPr lang="en-US" altLang="ko-KR" sz="2400" b="1" dirty="0">
              <a:solidFill>
                <a:srgbClr val="FA3C71"/>
              </a:solidFill>
            </a:endParaRPr>
          </a:p>
        </p:txBody>
      </p:sp>
      <p:grpSp>
        <p:nvGrpSpPr>
          <p:cNvPr id="37" name="그룹 36"/>
          <p:cNvGrpSpPr/>
          <p:nvPr/>
        </p:nvGrpSpPr>
        <p:grpSpPr>
          <a:xfrm>
            <a:off x="6932644" y="849676"/>
            <a:ext cx="389486" cy="419885"/>
            <a:chOff x="4917602" y="1451777"/>
            <a:chExt cx="3250624" cy="3504328"/>
          </a:xfrm>
        </p:grpSpPr>
        <p:sp>
          <p:nvSpPr>
            <p:cNvPr id="38" name="직사각형 37"/>
            <p:cNvSpPr/>
            <p:nvPr/>
          </p:nvSpPr>
          <p:spPr>
            <a:xfrm rot="2700000" flipV="1">
              <a:off x="7043521" y="3771664"/>
              <a:ext cx="593841" cy="1655568"/>
            </a:xfrm>
            <a:prstGeom prst="rect">
              <a:avLst/>
            </a:prstGeom>
            <a:solidFill>
              <a:srgbClr val="F26E88"/>
            </a:solidFill>
            <a:ln w="269875" cap="flat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prstClr val="white"/>
                </a:solidFill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5368963" y="1451777"/>
              <a:ext cx="2352387" cy="2352387"/>
            </a:xfrm>
            <a:prstGeom prst="rect">
              <a:avLst/>
            </a:prstGeom>
            <a:solidFill>
              <a:srgbClr val="F26E88"/>
            </a:solidFill>
            <a:ln w="269875" cap="flat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prstClr val="white"/>
                </a:solidFill>
              </a:endParaRPr>
            </a:p>
          </p:txBody>
        </p:sp>
        <p:sp>
          <p:nvSpPr>
            <p:cNvPr id="40" name="이등변 삼각형 39"/>
            <p:cNvSpPr/>
            <p:nvPr/>
          </p:nvSpPr>
          <p:spPr>
            <a:xfrm rot="10800000">
              <a:off x="5368963" y="1451777"/>
              <a:ext cx="2352387" cy="1176193"/>
            </a:xfrm>
            <a:prstGeom prst="triangle">
              <a:avLst/>
            </a:prstGeom>
            <a:solidFill>
              <a:srgbClr val="F58FA2"/>
            </a:solidFill>
            <a:ln w="269875" cap="flat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prstClr val="white"/>
                </a:solidFill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 rot="18900000">
              <a:off x="4917602" y="3300537"/>
              <a:ext cx="2588070" cy="1655568"/>
            </a:xfrm>
            <a:prstGeom prst="rect">
              <a:avLst/>
            </a:prstGeom>
            <a:solidFill>
              <a:srgbClr val="F58FA2"/>
            </a:solidFill>
            <a:ln w="269875" cap="flat">
              <a:noFill/>
              <a:round/>
            </a:ln>
            <a:effectLst>
              <a:outerShdw blurRad="203200" dist="749300" dir="1800000" sx="80000" sy="8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prstClr val="white"/>
                </a:solidFill>
              </a:endParaRPr>
            </a:p>
          </p:txBody>
        </p:sp>
      </p:grpSp>
      <p:pic>
        <p:nvPicPr>
          <p:cNvPr id="42" name="그림 41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616" y="1771649"/>
            <a:ext cx="5285328" cy="4424749"/>
          </a:xfrm>
          <a:prstGeom prst="rect">
            <a:avLst/>
          </a:prstGeom>
        </p:spPr>
      </p:pic>
      <p:pic>
        <p:nvPicPr>
          <p:cNvPr id="43" name="그림 42" descr="화면 캡처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8457" y="1990534"/>
            <a:ext cx="4962365" cy="4143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47077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7" name="표 10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3881234"/>
              </p:ext>
            </p:extLst>
          </p:nvPr>
        </p:nvGraphicFramePr>
        <p:xfrm>
          <a:off x="-1" y="499532"/>
          <a:ext cx="828675" cy="63584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15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77152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700" b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맑은 고딕"/>
                          <a:ea typeface="맑은 고딕"/>
                        </a:rPr>
                        <a:t>목차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프로젝트 개요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주제 선정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프로젝트 계획</a:t>
                      </a:r>
                      <a:endParaRPr kumimoji="0" lang="ko-KR" altLang="en-US" sz="700" b="0" i="0" u="none" strike="noStrike" kern="1200" cap="none" spc="0" normalizeH="0" dirty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사이트 구성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B8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en-US" altLang="ko-KR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Use Case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en-US" altLang="ko-KR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+mn-lt"/>
                          <a:ea typeface="+mn-ea"/>
                          <a:cs typeface="+mn-cs"/>
                        </a:rPr>
                        <a:t>WBS,FBS</a:t>
                      </a:r>
                      <a:endParaRPr kumimoji="0" lang="ko-KR" altLang="en-US" sz="700" b="0" i="0" u="none" strike="noStrike" kern="1200" cap="none" spc="0" normalizeH="0" dirty="0">
                        <a:solidFill>
                          <a:srgbClr val="44546A">
                            <a:lumMod val="75000"/>
                          </a:srgb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en-US" altLang="ko-KR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DB</a:t>
                      </a:r>
                      <a:r>
                        <a:rPr kumimoji="0" lang="ko-KR" altLang="en-US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설계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클래스 다이어그램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스토리보드</a:t>
                      </a:r>
                      <a:r>
                        <a:rPr kumimoji="0" lang="en-US" altLang="ko-KR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, </a:t>
                      </a:r>
                      <a:r>
                        <a:rPr kumimoji="0" lang="ko-KR" altLang="en-US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기술</a:t>
                      </a:r>
                      <a:endParaRPr kumimoji="0" lang="ko-KR" altLang="en-US" sz="700" b="0" i="0" u="none" strike="noStrike" kern="1200" cap="none" spc="0" normalizeH="0" dirty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108" name="타원 107"/>
          <p:cNvSpPr/>
          <p:nvPr/>
        </p:nvSpPr>
        <p:spPr>
          <a:xfrm>
            <a:off x="301859" y="123348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9" name="타원 108"/>
          <p:cNvSpPr/>
          <p:nvPr/>
        </p:nvSpPr>
        <p:spPr>
          <a:xfrm>
            <a:off x="301858" y="187166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0" name="타원 109"/>
          <p:cNvSpPr/>
          <p:nvPr/>
        </p:nvSpPr>
        <p:spPr>
          <a:xfrm>
            <a:off x="301857" y="2509837"/>
            <a:ext cx="276225" cy="276225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1" name="타원 110"/>
          <p:cNvSpPr/>
          <p:nvPr/>
        </p:nvSpPr>
        <p:spPr>
          <a:xfrm>
            <a:off x="301856" y="3148012"/>
            <a:ext cx="276225" cy="276225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2" name="타원 111"/>
          <p:cNvSpPr/>
          <p:nvPr/>
        </p:nvSpPr>
        <p:spPr>
          <a:xfrm>
            <a:off x="301855" y="3786187"/>
            <a:ext cx="276225" cy="276225"/>
          </a:xfrm>
          <a:prstGeom prst="ellipse">
            <a:avLst/>
          </a:prstGeom>
          <a:solidFill>
            <a:srgbClr val="FF8B8B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3" name="타원 112"/>
          <p:cNvSpPr/>
          <p:nvPr/>
        </p:nvSpPr>
        <p:spPr>
          <a:xfrm>
            <a:off x="301854" y="442436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4" name="타원 113"/>
          <p:cNvSpPr/>
          <p:nvPr/>
        </p:nvSpPr>
        <p:spPr>
          <a:xfrm>
            <a:off x="301853" y="506253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5" name="타원 114"/>
          <p:cNvSpPr/>
          <p:nvPr/>
        </p:nvSpPr>
        <p:spPr>
          <a:xfrm>
            <a:off x="301852" y="570071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6" name="타원 115"/>
          <p:cNvSpPr/>
          <p:nvPr/>
        </p:nvSpPr>
        <p:spPr>
          <a:xfrm>
            <a:off x="301851" y="633888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9" name="직사각형 118"/>
          <p:cNvSpPr/>
          <p:nvPr/>
        </p:nvSpPr>
        <p:spPr>
          <a:xfrm>
            <a:off x="0" y="10869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2" latinLnBrk="0">
              <a:lnSpc>
                <a:spcPct val="150000"/>
              </a:lnSpc>
              <a:defRPr lang="ko-KR"/>
            </a:pPr>
            <a:r>
              <a:rPr lang="en-US" altLang="ko-KR" sz="2000" b="1" kern="0" dirty="0">
                <a:solidFill>
                  <a:srgbClr val="FA3C71"/>
                </a:solidFill>
                <a:latin typeface="맑은 고딕"/>
                <a:ea typeface="맑은 고딕"/>
              </a:rPr>
              <a:t>Use Case </a:t>
            </a:r>
            <a:endParaRPr lang="ko-KR" altLang="en-US" sz="3600" kern="0" dirty="0">
              <a:solidFill>
                <a:prstClr val="black">
                  <a:lumMod val="75000"/>
                  <a:lumOff val="25000"/>
                </a:prstClr>
              </a:solidFill>
              <a:latin typeface="맑은 고딕"/>
              <a:ea typeface="맑은 고딕"/>
            </a:endParaRPr>
          </a:p>
        </p:txBody>
      </p:sp>
      <p:sp>
        <p:nvSpPr>
          <p:cNvPr id="121" name="타원 120"/>
          <p:cNvSpPr/>
          <p:nvPr/>
        </p:nvSpPr>
        <p:spPr>
          <a:xfrm>
            <a:off x="314213" y="64446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="" xmlns:a16="http://schemas.microsoft.com/office/drawing/2014/main" id="{A339E56A-620E-4329-B7EE-B4BD6B4D541A}"/>
              </a:ext>
            </a:extLst>
          </p:cNvPr>
          <p:cNvSpPr/>
          <p:nvPr/>
        </p:nvSpPr>
        <p:spPr>
          <a:xfrm>
            <a:off x="1811891" y="831877"/>
            <a:ext cx="15247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dirty="0">
                <a:solidFill>
                  <a:srgbClr val="FA3C71"/>
                </a:solidFill>
              </a:rPr>
              <a:t>회원 관리</a:t>
            </a:r>
            <a:endParaRPr lang="en-US" altLang="ko-KR" sz="2400" b="1" dirty="0">
              <a:solidFill>
                <a:srgbClr val="FA3C71"/>
              </a:solidFill>
            </a:endParaRPr>
          </a:p>
        </p:txBody>
      </p:sp>
      <p:grpSp>
        <p:nvGrpSpPr>
          <p:cNvPr id="29" name="그룹 28"/>
          <p:cNvGrpSpPr/>
          <p:nvPr/>
        </p:nvGrpSpPr>
        <p:grpSpPr>
          <a:xfrm>
            <a:off x="1275642" y="849676"/>
            <a:ext cx="389486" cy="419885"/>
            <a:chOff x="4917602" y="1451777"/>
            <a:chExt cx="3250624" cy="3504328"/>
          </a:xfrm>
        </p:grpSpPr>
        <p:sp>
          <p:nvSpPr>
            <p:cNvPr id="30" name="직사각형 29"/>
            <p:cNvSpPr/>
            <p:nvPr/>
          </p:nvSpPr>
          <p:spPr>
            <a:xfrm rot="2700000" flipV="1">
              <a:off x="7043521" y="3771664"/>
              <a:ext cx="593841" cy="1655568"/>
            </a:xfrm>
            <a:prstGeom prst="rect">
              <a:avLst/>
            </a:prstGeom>
            <a:solidFill>
              <a:srgbClr val="F26E88"/>
            </a:solidFill>
            <a:ln w="269875" cap="flat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prstClr val="white"/>
                </a:solidFill>
              </a:endParaRP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5368963" y="1451777"/>
              <a:ext cx="2352387" cy="2352387"/>
            </a:xfrm>
            <a:prstGeom prst="rect">
              <a:avLst/>
            </a:prstGeom>
            <a:solidFill>
              <a:srgbClr val="F26E88"/>
            </a:solidFill>
            <a:ln w="269875" cap="flat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prstClr val="white"/>
                </a:solidFill>
              </a:endParaRPr>
            </a:p>
          </p:txBody>
        </p:sp>
        <p:sp>
          <p:nvSpPr>
            <p:cNvPr id="32" name="이등변 삼각형 31"/>
            <p:cNvSpPr/>
            <p:nvPr/>
          </p:nvSpPr>
          <p:spPr>
            <a:xfrm rot="10800000">
              <a:off x="5368963" y="1451777"/>
              <a:ext cx="2352387" cy="1176193"/>
            </a:xfrm>
            <a:prstGeom prst="triangle">
              <a:avLst/>
            </a:prstGeom>
            <a:solidFill>
              <a:srgbClr val="F58FA2"/>
            </a:solidFill>
            <a:ln w="269875" cap="flat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prstClr val="white"/>
                </a:solidFill>
              </a:endParaRPr>
            </a:p>
          </p:txBody>
        </p:sp>
        <p:sp>
          <p:nvSpPr>
            <p:cNvPr id="33" name="직사각형 32"/>
            <p:cNvSpPr/>
            <p:nvPr/>
          </p:nvSpPr>
          <p:spPr>
            <a:xfrm rot="18900000">
              <a:off x="4917602" y="3300537"/>
              <a:ext cx="2588070" cy="1655568"/>
            </a:xfrm>
            <a:prstGeom prst="rect">
              <a:avLst/>
            </a:prstGeom>
            <a:solidFill>
              <a:srgbClr val="F58FA2"/>
            </a:solidFill>
            <a:ln w="269875" cap="flat">
              <a:noFill/>
              <a:round/>
            </a:ln>
            <a:effectLst>
              <a:outerShdw blurRad="203200" dist="749300" dir="1800000" sx="80000" sy="8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prstClr val="white"/>
                </a:solidFill>
              </a:endParaRPr>
            </a:p>
          </p:txBody>
        </p:sp>
      </p:grpSp>
      <p:sp>
        <p:nvSpPr>
          <p:cNvPr id="34" name="직사각형 33">
            <a:extLst>
              <a:ext uri="{FF2B5EF4-FFF2-40B4-BE49-F238E27FC236}">
                <a16:creationId xmlns="" xmlns:a16="http://schemas.microsoft.com/office/drawing/2014/main" id="{A339E56A-620E-4329-B7EE-B4BD6B4D541A}"/>
              </a:ext>
            </a:extLst>
          </p:cNvPr>
          <p:cNvSpPr/>
          <p:nvPr/>
        </p:nvSpPr>
        <p:spPr>
          <a:xfrm>
            <a:off x="7414811" y="831877"/>
            <a:ext cx="15247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dirty="0">
                <a:solidFill>
                  <a:srgbClr val="FA3C71"/>
                </a:solidFill>
              </a:rPr>
              <a:t>메인 화면</a:t>
            </a:r>
            <a:endParaRPr lang="en-US" altLang="ko-KR" sz="2400" b="1" dirty="0">
              <a:solidFill>
                <a:srgbClr val="FA3C71"/>
              </a:solidFill>
            </a:endParaRPr>
          </a:p>
        </p:txBody>
      </p:sp>
      <p:grpSp>
        <p:nvGrpSpPr>
          <p:cNvPr id="35" name="그룹 34"/>
          <p:cNvGrpSpPr/>
          <p:nvPr/>
        </p:nvGrpSpPr>
        <p:grpSpPr>
          <a:xfrm>
            <a:off x="6932644" y="849676"/>
            <a:ext cx="389486" cy="419885"/>
            <a:chOff x="4917602" y="1451777"/>
            <a:chExt cx="3250624" cy="3504328"/>
          </a:xfrm>
        </p:grpSpPr>
        <p:sp>
          <p:nvSpPr>
            <p:cNvPr id="36" name="직사각형 35"/>
            <p:cNvSpPr/>
            <p:nvPr/>
          </p:nvSpPr>
          <p:spPr>
            <a:xfrm rot="2700000" flipV="1">
              <a:off x="7043521" y="3771664"/>
              <a:ext cx="593841" cy="1655568"/>
            </a:xfrm>
            <a:prstGeom prst="rect">
              <a:avLst/>
            </a:prstGeom>
            <a:solidFill>
              <a:srgbClr val="F26E88"/>
            </a:solidFill>
            <a:ln w="269875" cap="flat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prstClr val="white"/>
                </a:solidFill>
              </a:endParaRPr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5368963" y="1451777"/>
              <a:ext cx="2352387" cy="2352387"/>
            </a:xfrm>
            <a:prstGeom prst="rect">
              <a:avLst/>
            </a:prstGeom>
            <a:solidFill>
              <a:srgbClr val="F26E88"/>
            </a:solidFill>
            <a:ln w="269875" cap="flat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prstClr val="white"/>
                </a:solidFill>
              </a:endParaRPr>
            </a:p>
          </p:txBody>
        </p:sp>
        <p:sp>
          <p:nvSpPr>
            <p:cNvPr id="38" name="이등변 삼각형 37"/>
            <p:cNvSpPr/>
            <p:nvPr/>
          </p:nvSpPr>
          <p:spPr>
            <a:xfrm rot="10800000">
              <a:off x="5368963" y="1451777"/>
              <a:ext cx="2352387" cy="1176193"/>
            </a:xfrm>
            <a:prstGeom prst="triangle">
              <a:avLst/>
            </a:prstGeom>
            <a:solidFill>
              <a:srgbClr val="F58FA2"/>
            </a:solidFill>
            <a:ln w="269875" cap="flat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prstClr val="white"/>
                </a:solidFill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 rot="18900000">
              <a:off x="4917602" y="3300537"/>
              <a:ext cx="2588070" cy="1655568"/>
            </a:xfrm>
            <a:prstGeom prst="rect">
              <a:avLst/>
            </a:prstGeom>
            <a:solidFill>
              <a:srgbClr val="F58FA2"/>
            </a:solidFill>
            <a:ln w="269875" cap="flat">
              <a:noFill/>
              <a:round/>
            </a:ln>
            <a:effectLst>
              <a:outerShdw blurRad="203200" dist="749300" dir="1800000" sx="80000" sy="8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prstClr val="white"/>
                </a:solidFill>
              </a:endParaRPr>
            </a:p>
          </p:txBody>
        </p:sp>
      </p:grpSp>
      <p:pic>
        <p:nvPicPr>
          <p:cNvPr id="40" name="그림 39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617" y="1871662"/>
            <a:ext cx="4369834" cy="2859495"/>
          </a:xfrm>
          <a:prstGeom prst="rect">
            <a:avLst/>
          </a:prstGeom>
        </p:spPr>
      </p:pic>
      <p:pic>
        <p:nvPicPr>
          <p:cNvPr id="41" name="그림 40" descr="화면 캡처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8848" y="1871662"/>
            <a:ext cx="4538655" cy="3655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41869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7" name="표 10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5860606"/>
              </p:ext>
            </p:extLst>
          </p:nvPr>
        </p:nvGraphicFramePr>
        <p:xfrm>
          <a:off x="-1" y="499532"/>
          <a:ext cx="828675" cy="63584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15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77152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700" b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맑은 고딕"/>
                          <a:ea typeface="맑은 고딕"/>
                        </a:rPr>
                        <a:t>목차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프로젝트 개요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주제 선정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프로젝트 계획</a:t>
                      </a:r>
                      <a:endParaRPr kumimoji="0" lang="ko-KR" altLang="en-US" sz="700" b="0" i="0" u="none" strike="noStrike" kern="1200" cap="none" spc="0" normalizeH="0" dirty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사이트 구성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B8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en-US" altLang="ko-KR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Use Case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en-US" altLang="ko-KR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+mn-lt"/>
                          <a:ea typeface="+mn-ea"/>
                          <a:cs typeface="+mn-cs"/>
                        </a:rPr>
                        <a:t>WBS,FBS</a:t>
                      </a:r>
                      <a:endParaRPr kumimoji="0" lang="ko-KR" altLang="en-US" sz="700" b="0" i="0" u="none" strike="noStrike" kern="1200" cap="none" spc="0" normalizeH="0" dirty="0">
                        <a:solidFill>
                          <a:srgbClr val="44546A">
                            <a:lumMod val="75000"/>
                          </a:srgb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en-US" altLang="ko-KR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DB</a:t>
                      </a:r>
                      <a:r>
                        <a:rPr kumimoji="0" lang="ko-KR" altLang="en-US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설계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클래스 다이어그램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스토리보드</a:t>
                      </a:r>
                      <a:r>
                        <a:rPr kumimoji="0" lang="en-US" altLang="ko-KR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, </a:t>
                      </a:r>
                      <a:r>
                        <a:rPr kumimoji="0" lang="ko-KR" altLang="en-US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기술</a:t>
                      </a:r>
                      <a:endParaRPr kumimoji="0" lang="ko-KR" altLang="en-US" sz="700" b="0" i="0" u="none" strike="noStrike" kern="1200" cap="none" spc="0" normalizeH="0" dirty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108" name="타원 107"/>
          <p:cNvSpPr/>
          <p:nvPr/>
        </p:nvSpPr>
        <p:spPr>
          <a:xfrm>
            <a:off x="301859" y="123348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9" name="타원 108"/>
          <p:cNvSpPr/>
          <p:nvPr/>
        </p:nvSpPr>
        <p:spPr>
          <a:xfrm>
            <a:off x="301858" y="187166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0" name="타원 109"/>
          <p:cNvSpPr/>
          <p:nvPr/>
        </p:nvSpPr>
        <p:spPr>
          <a:xfrm>
            <a:off x="301857" y="2509837"/>
            <a:ext cx="276225" cy="276225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1" name="타원 110"/>
          <p:cNvSpPr/>
          <p:nvPr/>
        </p:nvSpPr>
        <p:spPr>
          <a:xfrm>
            <a:off x="301856" y="3148012"/>
            <a:ext cx="276225" cy="276225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2" name="타원 111"/>
          <p:cNvSpPr/>
          <p:nvPr/>
        </p:nvSpPr>
        <p:spPr>
          <a:xfrm>
            <a:off x="301855" y="3786187"/>
            <a:ext cx="276225" cy="276225"/>
          </a:xfrm>
          <a:prstGeom prst="ellipse">
            <a:avLst/>
          </a:prstGeom>
          <a:solidFill>
            <a:srgbClr val="FF8B8B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3" name="타원 112"/>
          <p:cNvSpPr/>
          <p:nvPr/>
        </p:nvSpPr>
        <p:spPr>
          <a:xfrm>
            <a:off x="301854" y="442436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4" name="타원 113"/>
          <p:cNvSpPr/>
          <p:nvPr/>
        </p:nvSpPr>
        <p:spPr>
          <a:xfrm>
            <a:off x="301853" y="506253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5" name="타원 114"/>
          <p:cNvSpPr/>
          <p:nvPr/>
        </p:nvSpPr>
        <p:spPr>
          <a:xfrm>
            <a:off x="301852" y="570071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6" name="타원 115"/>
          <p:cNvSpPr/>
          <p:nvPr/>
        </p:nvSpPr>
        <p:spPr>
          <a:xfrm>
            <a:off x="301851" y="633888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9" name="직사각형 118"/>
          <p:cNvSpPr/>
          <p:nvPr/>
        </p:nvSpPr>
        <p:spPr>
          <a:xfrm>
            <a:off x="0" y="10869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2" latinLnBrk="0">
              <a:lnSpc>
                <a:spcPct val="150000"/>
              </a:lnSpc>
              <a:defRPr lang="ko-KR"/>
            </a:pPr>
            <a:r>
              <a:rPr lang="en-US" altLang="ko-KR" sz="2000" b="1" kern="0" dirty="0">
                <a:solidFill>
                  <a:srgbClr val="FA3C71"/>
                </a:solidFill>
                <a:latin typeface="맑은 고딕"/>
                <a:ea typeface="맑은 고딕"/>
              </a:rPr>
              <a:t>Use Case </a:t>
            </a:r>
            <a:endParaRPr lang="ko-KR" altLang="en-US" sz="3600" kern="0" dirty="0">
              <a:solidFill>
                <a:prstClr val="black">
                  <a:lumMod val="75000"/>
                  <a:lumOff val="25000"/>
                </a:prstClr>
              </a:solidFill>
              <a:latin typeface="맑은 고딕"/>
              <a:ea typeface="맑은 고딕"/>
            </a:endParaRPr>
          </a:p>
        </p:txBody>
      </p:sp>
      <p:sp>
        <p:nvSpPr>
          <p:cNvPr id="121" name="타원 120"/>
          <p:cNvSpPr/>
          <p:nvPr/>
        </p:nvSpPr>
        <p:spPr>
          <a:xfrm>
            <a:off x="314213" y="64446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="" xmlns:a16="http://schemas.microsoft.com/office/drawing/2014/main" id="{A339E56A-620E-4329-B7EE-B4BD6B4D541A}"/>
              </a:ext>
            </a:extLst>
          </p:cNvPr>
          <p:cNvSpPr/>
          <p:nvPr/>
        </p:nvSpPr>
        <p:spPr>
          <a:xfrm>
            <a:off x="1811891" y="831877"/>
            <a:ext cx="183255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dirty="0">
                <a:solidFill>
                  <a:srgbClr val="FA3C71"/>
                </a:solidFill>
              </a:rPr>
              <a:t>페이지 관리</a:t>
            </a:r>
            <a:endParaRPr lang="en-US" altLang="ko-KR" sz="2400" b="1" dirty="0">
              <a:solidFill>
                <a:srgbClr val="FA3C71"/>
              </a:solidFill>
            </a:endParaRPr>
          </a:p>
        </p:txBody>
      </p:sp>
      <p:pic>
        <p:nvPicPr>
          <p:cNvPr id="101" name="그림 100" descr="통합.mdj — StarUML (UNREGISTERED)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44" t="7287" r="25703" b="28322"/>
          <a:stretch/>
        </p:blipFill>
        <p:spPr>
          <a:xfrm>
            <a:off x="1135616" y="1571624"/>
            <a:ext cx="5659102" cy="356711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5" name="그림 124" descr="화면 캡처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6726" y="1570395"/>
            <a:ext cx="4701635" cy="3568341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26" name="그룹 125"/>
          <p:cNvGrpSpPr/>
          <p:nvPr/>
        </p:nvGrpSpPr>
        <p:grpSpPr>
          <a:xfrm>
            <a:off x="1275642" y="849676"/>
            <a:ext cx="389486" cy="419885"/>
            <a:chOff x="4917602" y="1451777"/>
            <a:chExt cx="3250624" cy="3504328"/>
          </a:xfrm>
        </p:grpSpPr>
        <p:sp>
          <p:nvSpPr>
            <p:cNvPr id="130" name="직사각형 129"/>
            <p:cNvSpPr/>
            <p:nvPr/>
          </p:nvSpPr>
          <p:spPr>
            <a:xfrm rot="2700000" flipV="1">
              <a:off x="7043521" y="3771664"/>
              <a:ext cx="593841" cy="1655568"/>
            </a:xfrm>
            <a:prstGeom prst="rect">
              <a:avLst/>
            </a:prstGeom>
            <a:solidFill>
              <a:srgbClr val="F26E88"/>
            </a:solidFill>
            <a:ln w="269875" cap="flat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prstClr val="white"/>
                </a:solidFill>
              </a:endParaRPr>
            </a:p>
          </p:txBody>
        </p:sp>
        <p:sp>
          <p:nvSpPr>
            <p:cNvPr id="139" name="직사각형 138"/>
            <p:cNvSpPr/>
            <p:nvPr/>
          </p:nvSpPr>
          <p:spPr>
            <a:xfrm>
              <a:off x="5368963" y="1451777"/>
              <a:ext cx="2352387" cy="2352387"/>
            </a:xfrm>
            <a:prstGeom prst="rect">
              <a:avLst/>
            </a:prstGeom>
            <a:solidFill>
              <a:srgbClr val="F26E88"/>
            </a:solidFill>
            <a:ln w="269875" cap="flat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prstClr val="white"/>
                </a:solidFill>
              </a:endParaRPr>
            </a:p>
          </p:txBody>
        </p:sp>
        <p:sp>
          <p:nvSpPr>
            <p:cNvPr id="140" name="이등변 삼각형 139"/>
            <p:cNvSpPr/>
            <p:nvPr/>
          </p:nvSpPr>
          <p:spPr>
            <a:xfrm rot="10800000">
              <a:off x="5368963" y="1451777"/>
              <a:ext cx="2352387" cy="1176193"/>
            </a:xfrm>
            <a:prstGeom prst="triangle">
              <a:avLst/>
            </a:prstGeom>
            <a:solidFill>
              <a:srgbClr val="F58FA2"/>
            </a:solidFill>
            <a:ln w="269875" cap="flat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prstClr val="white"/>
                </a:solidFill>
              </a:endParaRPr>
            </a:p>
          </p:txBody>
        </p:sp>
        <p:sp>
          <p:nvSpPr>
            <p:cNvPr id="141" name="직사각형 140"/>
            <p:cNvSpPr/>
            <p:nvPr/>
          </p:nvSpPr>
          <p:spPr>
            <a:xfrm rot="18900000">
              <a:off x="4917602" y="3300537"/>
              <a:ext cx="2588070" cy="1655568"/>
            </a:xfrm>
            <a:prstGeom prst="rect">
              <a:avLst/>
            </a:prstGeom>
            <a:solidFill>
              <a:srgbClr val="F58FA2"/>
            </a:solidFill>
            <a:ln w="269875" cap="flat">
              <a:noFill/>
              <a:round/>
            </a:ln>
            <a:effectLst>
              <a:outerShdw blurRad="203200" dist="749300" dir="1800000" sx="80000" sy="8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prstClr val="white"/>
                </a:solidFill>
              </a:endParaRPr>
            </a:p>
          </p:txBody>
        </p:sp>
      </p:grpSp>
      <p:sp>
        <p:nvSpPr>
          <p:cNvPr id="144" name="직사각형 143">
            <a:extLst>
              <a:ext uri="{FF2B5EF4-FFF2-40B4-BE49-F238E27FC236}">
                <a16:creationId xmlns="" xmlns:a16="http://schemas.microsoft.com/office/drawing/2014/main" id="{A339E56A-620E-4329-B7EE-B4BD6B4D541A}"/>
              </a:ext>
            </a:extLst>
          </p:cNvPr>
          <p:cNvSpPr/>
          <p:nvPr/>
        </p:nvSpPr>
        <p:spPr>
          <a:xfrm>
            <a:off x="7414811" y="831877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dirty="0">
                <a:solidFill>
                  <a:srgbClr val="FA3C71"/>
                </a:solidFill>
              </a:rPr>
              <a:t>결제</a:t>
            </a:r>
            <a:endParaRPr lang="en-US" altLang="ko-KR" sz="2400" b="1" dirty="0">
              <a:solidFill>
                <a:srgbClr val="FA3C71"/>
              </a:solidFill>
            </a:endParaRPr>
          </a:p>
        </p:txBody>
      </p:sp>
      <p:grpSp>
        <p:nvGrpSpPr>
          <p:cNvPr id="145" name="그룹 144"/>
          <p:cNvGrpSpPr/>
          <p:nvPr/>
        </p:nvGrpSpPr>
        <p:grpSpPr>
          <a:xfrm>
            <a:off x="6932644" y="849676"/>
            <a:ext cx="389486" cy="419885"/>
            <a:chOff x="4917602" y="1451777"/>
            <a:chExt cx="3250624" cy="3504328"/>
          </a:xfrm>
        </p:grpSpPr>
        <p:sp>
          <p:nvSpPr>
            <p:cNvPr id="146" name="직사각형 145"/>
            <p:cNvSpPr/>
            <p:nvPr/>
          </p:nvSpPr>
          <p:spPr>
            <a:xfrm rot="2700000" flipV="1">
              <a:off x="7043521" y="3771664"/>
              <a:ext cx="593841" cy="1655568"/>
            </a:xfrm>
            <a:prstGeom prst="rect">
              <a:avLst/>
            </a:prstGeom>
            <a:solidFill>
              <a:srgbClr val="F26E88"/>
            </a:solidFill>
            <a:ln w="269875" cap="flat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prstClr val="white"/>
                </a:solidFill>
              </a:endParaRPr>
            </a:p>
          </p:txBody>
        </p:sp>
        <p:sp>
          <p:nvSpPr>
            <p:cNvPr id="147" name="직사각형 146"/>
            <p:cNvSpPr/>
            <p:nvPr/>
          </p:nvSpPr>
          <p:spPr>
            <a:xfrm>
              <a:off x="5368963" y="1451777"/>
              <a:ext cx="2352387" cy="2352387"/>
            </a:xfrm>
            <a:prstGeom prst="rect">
              <a:avLst/>
            </a:prstGeom>
            <a:solidFill>
              <a:srgbClr val="F26E88"/>
            </a:solidFill>
            <a:ln w="269875" cap="flat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prstClr val="white"/>
                </a:solidFill>
              </a:endParaRPr>
            </a:p>
          </p:txBody>
        </p:sp>
        <p:sp>
          <p:nvSpPr>
            <p:cNvPr id="148" name="이등변 삼각형 147"/>
            <p:cNvSpPr/>
            <p:nvPr/>
          </p:nvSpPr>
          <p:spPr>
            <a:xfrm rot="10800000">
              <a:off x="5368963" y="1451777"/>
              <a:ext cx="2352387" cy="1176193"/>
            </a:xfrm>
            <a:prstGeom prst="triangle">
              <a:avLst/>
            </a:prstGeom>
            <a:solidFill>
              <a:srgbClr val="F58FA2"/>
            </a:solidFill>
            <a:ln w="269875" cap="flat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prstClr val="white"/>
                </a:solidFill>
              </a:endParaRPr>
            </a:p>
          </p:txBody>
        </p:sp>
        <p:sp>
          <p:nvSpPr>
            <p:cNvPr id="149" name="직사각형 148"/>
            <p:cNvSpPr/>
            <p:nvPr/>
          </p:nvSpPr>
          <p:spPr>
            <a:xfrm rot="18900000">
              <a:off x="4917602" y="3300537"/>
              <a:ext cx="2588070" cy="1655568"/>
            </a:xfrm>
            <a:prstGeom prst="rect">
              <a:avLst/>
            </a:prstGeom>
            <a:solidFill>
              <a:srgbClr val="F58FA2"/>
            </a:solidFill>
            <a:ln w="269875" cap="flat">
              <a:noFill/>
              <a:round/>
            </a:ln>
            <a:effectLst>
              <a:outerShdw blurRad="203200" dist="749300" dir="1800000" sx="80000" sy="8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3228166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7" name="표 10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6709019"/>
              </p:ext>
            </p:extLst>
          </p:nvPr>
        </p:nvGraphicFramePr>
        <p:xfrm>
          <a:off x="-1" y="499532"/>
          <a:ext cx="828675" cy="63584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15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77152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700" b="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맑은 고딕"/>
                          <a:ea typeface="맑은 고딕"/>
                        </a:rPr>
                        <a:t>목차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프로젝트 개요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주제 선정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프로젝트 계획</a:t>
                      </a:r>
                      <a:endParaRPr kumimoji="0" lang="ko-KR" altLang="en-US" sz="700" b="0" i="0" u="none" strike="noStrike" kern="1200" cap="none" spc="0" normalizeH="0" dirty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사이트 구성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en-US" altLang="ko-KR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Use Case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B8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en-US" altLang="ko-KR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+mn-lt"/>
                          <a:ea typeface="+mn-ea"/>
                          <a:cs typeface="+mn-cs"/>
                        </a:rPr>
                        <a:t>WBS,FBS</a:t>
                      </a:r>
                      <a:endParaRPr kumimoji="0" lang="ko-KR" altLang="en-US" sz="700" b="0" i="0" u="none" strike="noStrike" kern="1200" cap="none" spc="0" normalizeH="0" dirty="0">
                        <a:solidFill>
                          <a:srgbClr val="44546A">
                            <a:lumMod val="75000"/>
                          </a:srgb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en-US" altLang="ko-KR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DB</a:t>
                      </a:r>
                      <a:r>
                        <a:rPr kumimoji="0" lang="ko-KR" altLang="en-US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설계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클래스 다이어그램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스토리보드</a:t>
                      </a:r>
                      <a:r>
                        <a:rPr kumimoji="0" lang="en-US" altLang="ko-KR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, </a:t>
                      </a:r>
                      <a:r>
                        <a:rPr kumimoji="0" lang="ko-KR" altLang="en-US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기술</a:t>
                      </a:r>
                      <a:endParaRPr kumimoji="0" lang="ko-KR" altLang="en-US" sz="700" b="0" i="0" u="none" strike="noStrike" kern="1200" cap="none" spc="0" normalizeH="0" dirty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108" name="타원 107"/>
          <p:cNvSpPr/>
          <p:nvPr/>
        </p:nvSpPr>
        <p:spPr>
          <a:xfrm>
            <a:off x="301859" y="123348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9" name="타원 108"/>
          <p:cNvSpPr/>
          <p:nvPr/>
        </p:nvSpPr>
        <p:spPr>
          <a:xfrm>
            <a:off x="301858" y="187166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0" name="타원 109"/>
          <p:cNvSpPr/>
          <p:nvPr/>
        </p:nvSpPr>
        <p:spPr>
          <a:xfrm>
            <a:off x="301857" y="2509837"/>
            <a:ext cx="276225" cy="276225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1" name="타원 110"/>
          <p:cNvSpPr/>
          <p:nvPr/>
        </p:nvSpPr>
        <p:spPr>
          <a:xfrm>
            <a:off x="301856" y="3148012"/>
            <a:ext cx="276225" cy="276225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2" name="타원 111"/>
          <p:cNvSpPr/>
          <p:nvPr/>
        </p:nvSpPr>
        <p:spPr>
          <a:xfrm>
            <a:off x="301855" y="378618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3" name="타원 112"/>
          <p:cNvSpPr/>
          <p:nvPr/>
        </p:nvSpPr>
        <p:spPr>
          <a:xfrm>
            <a:off x="301854" y="4424362"/>
            <a:ext cx="276225" cy="276225"/>
          </a:xfrm>
          <a:prstGeom prst="ellipse">
            <a:avLst/>
          </a:prstGeom>
          <a:solidFill>
            <a:srgbClr val="FF8B8B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4" name="타원 113"/>
          <p:cNvSpPr/>
          <p:nvPr/>
        </p:nvSpPr>
        <p:spPr>
          <a:xfrm>
            <a:off x="301853" y="506253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5" name="타원 114"/>
          <p:cNvSpPr/>
          <p:nvPr/>
        </p:nvSpPr>
        <p:spPr>
          <a:xfrm>
            <a:off x="301852" y="570071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6" name="타원 115"/>
          <p:cNvSpPr/>
          <p:nvPr/>
        </p:nvSpPr>
        <p:spPr>
          <a:xfrm>
            <a:off x="301851" y="633888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9" name="직사각형 118"/>
          <p:cNvSpPr/>
          <p:nvPr/>
        </p:nvSpPr>
        <p:spPr>
          <a:xfrm>
            <a:off x="0" y="10869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2" latinLnBrk="0">
              <a:lnSpc>
                <a:spcPct val="150000"/>
              </a:lnSpc>
              <a:defRPr lang="ko-KR"/>
            </a:pPr>
            <a:r>
              <a:rPr lang="ko-KR" altLang="en-US" sz="2000" b="1" kern="0" dirty="0">
                <a:solidFill>
                  <a:srgbClr val="FA3C71"/>
                </a:solidFill>
                <a:latin typeface="맑은 고딕"/>
                <a:ea typeface="맑은 고딕"/>
              </a:rPr>
              <a:t>사이트 구성 </a:t>
            </a:r>
            <a:r>
              <a:rPr lang="en-US" altLang="ko-KR" sz="2000" b="1" kern="0" dirty="0">
                <a:solidFill>
                  <a:srgbClr val="FA3C71"/>
                </a:solidFill>
                <a:latin typeface="맑은 고딕"/>
                <a:ea typeface="맑은 고딕"/>
              </a:rPr>
              <a:t>– </a:t>
            </a:r>
            <a:r>
              <a:rPr lang="en-US" altLang="ko-KR" sz="2000" b="1" kern="0" dirty="0" smtClean="0">
                <a:solidFill>
                  <a:srgbClr val="FA3C71"/>
                </a:solidFill>
                <a:latin typeface="맑은 고딕"/>
                <a:ea typeface="맑은 고딕"/>
              </a:rPr>
              <a:t>FBS (</a:t>
            </a:r>
            <a:r>
              <a:rPr lang="ko-KR" altLang="en-US" sz="2000" b="1" kern="0" dirty="0" smtClean="0">
                <a:solidFill>
                  <a:srgbClr val="FA3C71"/>
                </a:solidFill>
                <a:latin typeface="맑은 고딕"/>
                <a:ea typeface="맑은 고딕"/>
              </a:rPr>
              <a:t>기능단위 명세서</a:t>
            </a:r>
            <a:r>
              <a:rPr lang="en-US" altLang="ko-KR" sz="2000" b="1" kern="0" dirty="0" smtClean="0">
                <a:solidFill>
                  <a:srgbClr val="FA3C71"/>
                </a:solidFill>
                <a:latin typeface="맑은 고딕"/>
                <a:ea typeface="맑은 고딕"/>
              </a:rPr>
              <a:t>)</a:t>
            </a:r>
            <a:r>
              <a:rPr lang="ko-KR" altLang="en-US" sz="2000" b="1" kern="0" dirty="0" smtClean="0">
                <a:solidFill>
                  <a:srgbClr val="FA3C71"/>
                </a:solidFill>
                <a:latin typeface="맑은 고딕"/>
                <a:ea typeface="맑은 고딕"/>
              </a:rPr>
              <a:t> </a:t>
            </a:r>
            <a:r>
              <a:rPr lang="en-US" altLang="ko-KR" sz="2000" b="1" kern="0" dirty="0" smtClean="0">
                <a:solidFill>
                  <a:srgbClr val="FA3C71"/>
                </a:solidFill>
                <a:latin typeface="맑은 고딕"/>
                <a:ea typeface="맑은 고딕"/>
              </a:rPr>
              <a:t>(</a:t>
            </a:r>
            <a:r>
              <a:rPr lang="ko-KR" altLang="en-US" sz="2000" b="1" kern="0" dirty="0">
                <a:solidFill>
                  <a:srgbClr val="FA3C71"/>
                </a:solidFill>
                <a:latin typeface="맑은 고딕"/>
                <a:ea typeface="맑은 고딕"/>
              </a:rPr>
              <a:t>비회원</a:t>
            </a:r>
            <a:r>
              <a:rPr lang="en-US" altLang="ko-KR" sz="2000" b="1" kern="0" dirty="0">
                <a:solidFill>
                  <a:srgbClr val="FA3C71"/>
                </a:solidFill>
                <a:latin typeface="맑은 고딕"/>
                <a:ea typeface="맑은 고딕"/>
              </a:rPr>
              <a:t>)</a:t>
            </a:r>
            <a:endParaRPr lang="ko-KR" altLang="en-US" sz="3600" kern="0" dirty="0">
              <a:solidFill>
                <a:prstClr val="black">
                  <a:lumMod val="75000"/>
                  <a:lumOff val="25000"/>
                </a:prstClr>
              </a:solidFill>
              <a:latin typeface="맑은 고딕"/>
              <a:ea typeface="맑은 고딕"/>
            </a:endParaRPr>
          </a:p>
        </p:txBody>
      </p:sp>
      <p:sp>
        <p:nvSpPr>
          <p:cNvPr id="79" name="타원 78"/>
          <p:cNvSpPr/>
          <p:nvPr/>
        </p:nvSpPr>
        <p:spPr>
          <a:xfrm>
            <a:off x="314213" y="64446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22529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5900" y="1747836"/>
            <a:ext cx="9067800" cy="4200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1152524" y="816167"/>
            <a:ext cx="74009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업무의 기능을 정의 및 </a:t>
            </a:r>
            <a:r>
              <a:rPr lang="ko-KR" altLang="en-US" dirty="0" smtClean="0"/>
              <a:t>구분하고</a:t>
            </a:r>
            <a:endParaRPr lang="en-US" altLang="ko-KR" dirty="0"/>
          </a:p>
          <a:p>
            <a:r>
              <a:rPr lang="ko-KR" altLang="en-US" dirty="0" smtClean="0"/>
              <a:t>  상세설명을 </a:t>
            </a:r>
            <a:r>
              <a:rPr lang="ko-KR" altLang="en-US" dirty="0"/>
              <a:t>작성하여 정확한 기능을 </a:t>
            </a:r>
            <a:r>
              <a:rPr lang="ko-KR" altLang="en-US" dirty="0" smtClean="0"/>
              <a:t>전달하는 명세서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7242006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7" name="표 10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1048687"/>
              </p:ext>
            </p:extLst>
          </p:nvPr>
        </p:nvGraphicFramePr>
        <p:xfrm>
          <a:off x="-1" y="499532"/>
          <a:ext cx="828675" cy="63584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15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77152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700" b="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맑은 고딕"/>
                          <a:ea typeface="맑은 고딕"/>
                        </a:rPr>
                        <a:t>목차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프로젝트 개요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주제 선정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프로젝트 계획</a:t>
                      </a:r>
                      <a:endParaRPr kumimoji="0" lang="ko-KR" altLang="en-US" sz="700" b="0" i="0" u="none" strike="noStrike" kern="1200" cap="none" spc="0" normalizeH="0" dirty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사이트 구성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en-US" altLang="ko-KR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Use Case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B8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en-US" altLang="ko-KR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+mn-lt"/>
                          <a:ea typeface="+mn-ea"/>
                          <a:cs typeface="+mn-cs"/>
                        </a:rPr>
                        <a:t>WBS,FBS</a:t>
                      </a:r>
                      <a:endParaRPr kumimoji="0" lang="ko-KR" altLang="en-US" sz="700" b="0" i="0" u="none" strike="noStrike" kern="1200" cap="none" spc="0" normalizeH="0" dirty="0">
                        <a:solidFill>
                          <a:srgbClr val="44546A">
                            <a:lumMod val="75000"/>
                          </a:srgb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en-US" altLang="ko-KR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DB</a:t>
                      </a:r>
                      <a:r>
                        <a:rPr kumimoji="0" lang="ko-KR" altLang="en-US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설계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클래스 다이어그램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스토리보드</a:t>
                      </a:r>
                      <a:r>
                        <a:rPr kumimoji="0" lang="en-US" altLang="ko-KR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, </a:t>
                      </a:r>
                      <a:r>
                        <a:rPr kumimoji="0" lang="ko-KR" altLang="en-US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기술</a:t>
                      </a:r>
                      <a:endParaRPr kumimoji="0" lang="ko-KR" altLang="en-US" sz="700" b="0" i="0" u="none" strike="noStrike" kern="1200" cap="none" spc="0" normalizeH="0" dirty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108" name="타원 107"/>
          <p:cNvSpPr/>
          <p:nvPr/>
        </p:nvSpPr>
        <p:spPr>
          <a:xfrm>
            <a:off x="301859" y="123348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9" name="타원 108"/>
          <p:cNvSpPr/>
          <p:nvPr/>
        </p:nvSpPr>
        <p:spPr>
          <a:xfrm>
            <a:off x="301858" y="187166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0" name="타원 109"/>
          <p:cNvSpPr/>
          <p:nvPr/>
        </p:nvSpPr>
        <p:spPr>
          <a:xfrm>
            <a:off x="301857" y="2509837"/>
            <a:ext cx="276225" cy="276225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1" name="타원 110"/>
          <p:cNvSpPr/>
          <p:nvPr/>
        </p:nvSpPr>
        <p:spPr>
          <a:xfrm>
            <a:off x="301856" y="3148012"/>
            <a:ext cx="276225" cy="276225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2" name="타원 111"/>
          <p:cNvSpPr/>
          <p:nvPr/>
        </p:nvSpPr>
        <p:spPr>
          <a:xfrm>
            <a:off x="301855" y="378618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3" name="타원 112"/>
          <p:cNvSpPr/>
          <p:nvPr/>
        </p:nvSpPr>
        <p:spPr>
          <a:xfrm>
            <a:off x="301854" y="4424362"/>
            <a:ext cx="276225" cy="276225"/>
          </a:xfrm>
          <a:prstGeom prst="ellipse">
            <a:avLst/>
          </a:prstGeom>
          <a:solidFill>
            <a:srgbClr val="FF8B8B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4" name="타원 113"/>
          <p:cNvSpPr/>
          <p:nvPr/>
        </p:nvSpPr>
        <p:spPr>
          <a:xfrm>
            <a:off x="301853" y="506253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5" name="타원 114"/>
          <p:cNvSpPr/>
          <p:nvPr/>
        </p:nvSpPr>
        <p:spPr>
          <a:xfrm>
            <a:off x="301852" y="570071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6" name="타원 115"/>
          <p:cNvSpPr/>
          <p:nvPr/>
        </p:nvSpPr>
        <p:spPr>
          <a:xfrm>
            <a:off x="301851" y="633888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9" name="직사각형 118"/>
          <p:cNvSpPr/>
          <p:nvPr/>
        </p:nvSpPr>
        <p:spPr>
          <a:xfrm>
            <a:off x="0" y="10869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2" latinLnBrk="0">
              <a:lnSpc>
                <a:spcPct val="150000"/>
              </a:lnSpc>
              <a:defRPr lang="ko-KR"/>
            </a:pPr>
            <a:r>
              <a:rPr lang="ko-KR" altLang="en-US" sz="2000" b="1" kern="0" dirty="0">
                <a:solidFill>
                  <a:srgbClr val="FA3C71"/>
                </a:solidFill>
                <a:latin typeface="맑은 고딕"/>
                <a:ea typeface="맑은 고딕"/>
              </a:rPr>
              <a:t>사이트 구성 </a:t>
            </a:r>
            <a:r>
              <a:rPr lang="en-US" altLang="ko-KR" sz="2000" b="1" kern="0" dirty="0">
                <a:solidFill>
                  <a:srgbClr val="FA3C71"/>
                </a:solidFill>
                <a:latin typeface="맑은 고딕"/>
                <a:ea typeface="맑은 고딕"/>
              </a:rPr>
              <a:t>– FBS(</a:t>
            </a:r>
            <a:r>
              <a:rPr lang="ko-KR" altLang="en-US" sz="2000" b="1" kern="0" dirty="0">
                <a:solidFill>
                  <a:srgbClr val="FA3C71"/>
                </a:solidFill>
                <a:latin typeface="맑은 고딕"/>
                <a:ea typeface="맑은 고딕"/>
              </a:rPr>
              <a:t>공통</a:t>
            </a:r>
            <a:r>
              <a:rPr lang="en-US" altLang="ko-KR" sz="2000" b="1" kern="0" dirty="0">
                <a:solidFill>
                  <a:srgbClr val="FA3C71"/>
                </a:solidFill>
                <a:latin typeface="맑은 고딕"/>
                <a:ea typeface="맑은 고딕"/>
              </a:rPr>
              <a:t>)</a:t>
            </a:r>
            <a:endParaRPr lang="ko-KR" altLang="en-US" sz="3600" kern="0" dirty="0">
              <a:solidFill>
                <a:prstClr val="black">
                  <a:lumMod val="75000"/>
                  <a:lumOff val="25000"/>
                </a:prstClr>
              </a:solidFill>
              <a:latin typeface="맑은 고딕"/>
              <a:ea typeface="맑은 고딕"/>
            </a:endParaRPr>
          </a:p>
        </p:txBody>
      </p:sp>
      <p:sp>
        <p:nvSpPr>
          <p:cNvPr id="79" name="타원 78"/>
          <p:cNvSpPr/>
          <p:nvPr/>
        </p:nvSpPr>
        <p:spPr>
          <a:xfrm>
            <a:off x="314213" y="64446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2075" y="800099"/>
            <a:ext cx="9067800" cy="5038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4093343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직사각형 66"/>
          <p:cNvSpPr/>
          <p:nvPr/>
        </p:nvSpPr>
        <p:spPr>
          <a:xfrm>
            <a:off x="2901146" y="6413306"/>
            <a:ext cx="1332148" cy="432048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Window7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2901146" y="1008092"/>
            <a:ext cx="1332148" cy="432048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JavaScript</a:t>
            </a:r>
          </a:p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/</a:t>
            </a:r>
            <a:r>
              <a:rPr lang="en-US" altLang="ko-KR" sz="1200" b="1" dirty="0" err="1">
                <a:solidFill>
                  <a:schemeClr val="tx1"/>
                </a:solidFill>
              </a:rPr>
              <a:t>jQuery</a:t>
            </a:r>
            <a:endParaRPr lang="en-US" altLang="ko-KR" sz="1200" b="1" dirty="0">
              <a:solidFill>
                <a:schemeClr val="tx1"/>
              </a:solidFill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2901146" y="1584156"/>
            <a:ext cx="1332148" cy="432048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HTML5</a:t>
            </a:r>
          </a:p>
        </p:txBody>
      </p:sp>
      <p:sp>
        <p:nvSpPr>
          <p:cNvPr id="70" name="직사각형 69"/>
          <p:cNvSpPr/>
          <p:nvPr/>
        </p:nvSpPr>
        <p:spPr>
          <a:xfrm>
            <a:off x="2890982" y="2160220"/>
            <a:ext cx="1332148" cy="432048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CSS 3.0</a:t>
            </a:r>
          </a:p>
        </p:txBody>
      </p:sp>
      <p:sp>
        <p:nvSpPr>
          <p:cNvPr id="71" name="직사각형 70"/>
          <p:cNvSpPr/>
          <p:nvPr/>
        </p:nvSpPr>
        <p:spPr>
          <a:xfrm>
            <a:off x="2901146" y="2871916"/>
            <a:ext cx="1332148" cy="432048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JSP 2.3</a:t>
            </a:r>
          </a:p>
        </p:txBody>
      </p:sp>
      <p:sp>
        <p:nvSpPr>
          <p:cNvPr id="72" name="직사각형 71"/>
          <p:cNvSpPr/>
          <p:nvPr/>
        </p:nvSpPr>
        <p:spPr>
          <a:xfrm>
            <a:off x="2972416" y="3600380"/>
            <a:ext cx="1161554" cy="423664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JSTL</a:t>
            </a:r>
          </a:p>
        </p:txBody>
      </p:sp>
      <p:sp>
        <p:nvSpPr>
          <p:cNvPr id="73" name="직사각형 72"/>
          <p:cNvSpPr/>
          <p:nvPr/>
        </p:nvSpPr>
        <p:spPr>
          <a:xfrm>
            <a:off x="2973154" y="4176444"/>
            <a:ext cx="1151390" cy="432048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EL</a:t>
            </a:r>
          </a:p>
        </p:txBody>
      </p:sp>
      <p:sp>
        <p:nvSpPr>
          <p:cNvPr id="74" name="직사각형 73"/>
          <p:cNvSpPr/>
          <p:nvPr/>
        </p:nvSpPr>
        <p:spPr>
          <a:xfrm>
            <a:off x="2890982" y="4968532"/>
            <a:ext cx="1332148" cy="432048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Java </a:t>
            </a:r>
            <a:r>
              <a:rPr lang="en-US" altLang="ko-KR" sz="1200" b="1" dirty="0" err="1">
                <a:solidFill>
                  <a:schemeClr val="tx1"/>
                </a:solidFill>
              </a:rPr>
              <a:t>jdk</a:t>
            </a:r>
            <a:r>
              <a:rPr lang="en-US" altLang="ko-KR" sz="1200" b="1" dirty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1.8.0_201</a:t>
            </a:r>
          </a:p>
        </p:txBody>
      </p:sp>
      <p:sp>
        <p:nvSpPr>
          <p:cNvPr id="75" name="직사각형 74"/>
          <p:cNvSpPr/>
          <p:nvPr/>
        </p:nvSpPr>
        <p:spPr>
          <a:xfrm>
            <a:off x="2890982" y="5552980"/>
            <a:ext cx="1332148" cy="432048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GITHUB</a:t>
            </a:r>
          </a:p>
        </p:txBody>
      </p:sp>
      <p:cxnSp>
        <p:nvCxnSpPr>
          <p:cNvPr id="76" name="직선 연결선 75"/>
          <p:cNvCxnSpPr/>
          <p:nvPr/>
        </p:nvCxnSpPr>
        <p:spPr>
          <a:xfrm>
            <a:off x="2793134" y="864076"/>
            <a:ext cx="0" cy="5400600"/>
          </a:xfrm>
          <a:prstGeom prst="line">
            <a:avLst/>
          </a:prstGeom>
          <a:ln w="254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/>
          <p:cNvCxnSpPr/>
          <p:nvPr/>
        </p:nvCxnSpPr>
        <p:spPr>
          <a:xfrm>
            <a:off x="4305302" y="864076"/>
            <a:ext cx="0" cy="5400600"/>
          </a:xfrm>
          <a:prstGeom prst="line">
            <a:avLst/>
          </a:prstGeom>
          <a:ln w="254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/>
          <p:cNvCxnSpPr/>
          <p:nvPr/>
        </p:nvCxnSpPr>
        <p:spPr>
          <a:xfrm flipH="1">
            <a:off x="2793134" y="864076"/>
            <a:ext cx="1512168" cy="0"/>
          </a:xfrm>
          <a:prstGeom prst="line">
            <a:avLst/>
          </a:prstGeom>
          <a:ln w="254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 78"/>
          <p:cNvCxnSpPr/>
          <p:nvPr/>
        </p:nvCxnSpPr>
        <p:spPr>
          <a:xfrm flipH="1">
            <a:off x="2775132" y="6264676"/>
            <a:ext cx="1530170" cy="0"/>
          </a:xfrm>
          <a:prstGeom prst="line">
            <a:avLst/>
          </a:prstGeom>
          <a:ln w="254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연결선 79"/>
          <p:cNvCxnSpPr/>
          <p:nvPr/>
        </p:nvCxnSpPr>
        <p:spPr>
          <a:xfrm flipH="1">
            <a:off x="4305302" y="1040140"/>
            <a:ext cx="360040" cy="0"/>
          </a:xfrm>
          <a:prstGeom prst="line">
            <a:avLst/>
          </a:prstGeom>
          <a:ln w="254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/>
          <p:cNvSpPr txBox="1"/>
          <p:nvPr/>
        </p:nvSpPr>
        <p:spPr>
          <a:xfrm>
            <a:off x="4561412" y="864076"/>
            <a:ext cx="715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92D050"/>
                </a:solidFill>
              </a:rPr>
              <a:t>View</a:t>
            </a:r>
            <a:endParaRPr lang="ko-KR" altLang="en-US" b="1" dirty="0">
              <a:solidFill>
                <a:srgbClr val="92D050"/>
              </a:solidFill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2686818" y="475352"/>
            <a:ext cx="20714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STS </a:t>
            </a:r>
            <a:r>
              <a:rPr lang="en-US" altLang="ko-KR" dirty="0" smtClean="0"/>
              <a:t>3.9.8.</a:t>
            </a:r>
            <a:r>
              <a:rPr lang="ko-KR" altLang="en-US" sz="1400" dirty="0" smtClean="0"/>
              <a:t>프레임워크</a:t>
            </a:r>
            <a:endParaRPr lang="en-US" altLang="ko-KR" sz="1400" dirty="0"/>
          </a:p>
        </p:txBody>
      </p:sp>
      <p:sp>
        <p:nvSpPr>
          <p:cNvPr id="83" name="왼쪽 중괄호 82"/>
          <p:cNvSpPr/>
          <p:nvPr/>
        </p:nvSpPr>
        <p:spPr>
          <a:xfrm>
            <a:off x="2545108" y="547360"/>
            <a:ext cx="181716" cy="297324"/>
          </a:xfrm>
          <a:prstGeom prst="leftBrace">
            <a:avLst/>
          </a:prstGeom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84" name="TextBox 83"/>
          <p:cNvSpPr txBox="1"/>
          <p:nvPr/>
        </p:nvSpPr>
        <p:spPr>
          <a:xfrm>
            <a:off x="1777849" y="567685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개발도구</a:t>
            </a:r>
          </a:p>
        </p:txBody>
      </p:sp>
      <p:sp>
        <p:nvSpPr>
          <p:cNvPr id="85" name="왼쪽 중괄호 84"/>
          <p:cNvSpPr/>
          <p:nvPr/>
        </p:nvSpPr>
        <p:spPr>
          <a:xfrm>
            <a:off x="2545107" y="1070808"/>
            <a:ext cx="181716" cy="297324"/>
          </a:xfrm>
          <a:prstGeom prst="leftBrace">
            <a:avLst/>
          </a:prstGeom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86" name="TextBox 85"/>
          <p:cNvSpPr txBox="1"/>
          <p:nvPr/>
        </p:nvSpPr>
        <p:spPr>
          <a:xfrm>
            <a:off x="2011085" y="1080970"/>
            <a:ext cx="31771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/>
              <a:t>UI</a:t>
            </a:r>
            <a:endParaRPr lang="ko-KR" altLang="en-US" sz="1000" b="1" dirty="0"/>
          </a:p>
        </p:txBody>
      </p:sp>
      <p:sp>
        <p:nvSpPr>
          <p:cNvPr id="87" name="왼쪽 중괄호 86"/>
          <p:cNvSpPr/>
          <p:nvPr/>
        </p:nvSpPr>
        <p:spPr>
          <a:xfrm>
            <a:off x="2574676" y="1728172"/>
            <a:ext cx="181716" cy="729372"/>
          </a:xfrm>
          <a:prstGeom prst="leftBrace">
            <a:avLst/>
          </a:prstGeom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88" name="TextBox 87"/>
          <p:cNvSpPr txBox="1"/>
          <p:nvPr/>
        </p:nvSpPr>
        <p:spPr>
          <a:xfrm>
            <a:off x="1769233" y="1862025"/>
            <a:ext cx="8547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b="1" dirty="0"/>
              <a:t>HTML</a:t>
            </a:r>
          </a:p>
          <a:p>
            <a:pPr algn="ctr"/>
            <a:r>
              <a:rPr lang="en-US" altLang="ko-KR" sz="1000" b="1" dirty="0"/>
              <a:t>Style sheet</a:t>
            </a:r>
            <a:endParaRPr lang="ko-KR" altLang="en-US" sz="1000" b="1" dirty="0"/>
          </a:p>
        </p:txBody>
      </p:sp>
      <p:sp>
        <p:nvSpPr>
          <p:cNvPr id="89" name="왼쪽 중괄호 88"/>
          <p:cNvSpPr/>
          <p:nvPr/>
        </p:nvSpPr>
        <p:spPr>
          <a:xfrm>
            <a:off x="2574676" y="3087940"/>
            <a:ext cx="152148" cy="2096616"/>
          </a:xfrm>
          <a:prstGeom prst="leftBrac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90" name="TextBox 89"/>
          <p:cNvSpPr txBox="1"/>
          <p:nvPr/>
        </p:nvSpPr>
        <p:spPr>
          <a:xfrm>
            <a:off x="1807417" y="3960420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개발언어</a:t>
            </a:r>
          </a:p>
        </p:txBody>
      </p:sp>
      <p:sp>
        <p:nvSpPr>
          <p:cNvPr id="91" name="왼쪽 중괄호 90"/>
          <p:cNvSpPr/>
          <p:nvPr/>
        </p:nvSpPr>
        <p:spPr>
          <a:xfrm>
            <a:off x="2545108" y="5610179"/>
            <a:ext cx="181716" cy="297324"/>
          </a:xfrm>
          <a:prstGeom prst="leftBrace">
            <a:avLst/>
          </a:prstGeom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92" name="TextBox 91"/>
          <p:cNvSpPr txBox="1"/>
          <p:nvPr/>
        </p:nvSpPr>
        <p:spPr>
          <a:xfrm>
            <a:off x="1777849" y="5630504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형상관리</a:t>
            </a:r>
          </a:p>
        </p:txBody>
      </p:sp>
      <p:sp>
        <p:nvSpPr>
          <p:cNvPr id="93" name="왼쪽 중괄호 92"/>
          <p:cNvSpPr/>
          <p:nvPr/>
        </p:nvSpPr>
        <p:spPr>
          <a:xfrm>
            <a:off x="2563742" y="6470505"/>
            <a:ext cx="181716" cy="297324"/>
          </a:xfrm>
          <a:prstGeom prst="leftBrace">
            <a:avLst/>
          </a:prstGeom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94" name="TextBox 93"/>
          <p:cNvSpPr txBox="1"/>
          <p:nvPr/>
        </p:nvSpPr>
        <p:spPr>
          <a:xfrm>
            <a:off x="1796483" y="6490830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운영체제</a:t>
            </a:r>
          </a:p>
        </p:txBody>
      </p:sp>
      <p:cxnSp>
        <p:nvCxnSpPr>
          <p:cNvPr id="95" name="직선 연결선 94"/>
          <p:cNvCxnSpPr/>
          <p:nvPr/>
        </p:nvCxnSpPr>
        <p:spPr>
          <a:xfrm flipH="1">
            <a:off x="2890982" y="3456364"/>
            <a:ext cx="1305570" cy="0"/>
          </a:xfrm>
          <a:prstGeom prst="line">
            <a:avLst/>
          </a:prstGeom>
          <a:ln w="254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연결선 95"/>
          <p:cNvCxnSpPr/>
          <p:nvPr/>
        </p:nvCxnSpPr>
        <p:spPr>
          <a:xfrm flipH="1">
            <a:off x="2890982" y="4680500"/>
            <a:ext cx="1305570" cy="0"/>
          </a:xfrm>
          <a:prstGeom prst="line">
            <a:avLst/>
          </a:prstGeom>
          <a:ln w="254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연결선 96"/>
          <p:cNvCxnSpPr/>
          <p:nvPr/>
        </p:nvCxnSpPr>
        <p:spPr>
          <a:xfrm flipV="1">
            <a:off x="4196552" y="3456364"/>
            <a:ext cx="0" cy="1224136"/>
          </a:xfrm>
          <a:prstGeom prst="line">
            <a:avLst/>
          </a:prstGeom>
          <a:ln w="254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연결선 97"/>
          <p:cNvCxnSpPr/>
          <p:nvPr/>
        </p:nvCxnSpPr>
        <p:spPr>
          <a:xfrm flipV="1">
            <a:off x="2901146" y="3456364"/>
            <a:ext cx="0" cy="1224136"/>
          </a:xfrm>
          <a:prstGeom prst="line">
            <a:avLst/>
          </a:prstGeom>
          <a:ln w="254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 98"/>
          <p:cNvCxnSpPr/>
          <p:nvPr/>
        </p:nvCxnSpPr>
        <p:spPr>
          <a:xfrm flipH="1">
            <a:off x="4447622" y="6845354"/>
            <a:ext cx="4789490" cy="0"/>
          </a:xfrm>
          <a:prstGeom prst="line">
            <a:avLst/>
          </a:prstGeom>
          <a:ln w="254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연결선 99"/>
          <p:cNvCxnSpPr/>
          <p:nvPr/>
        </p:nvCxnSpPr>
        <p:spPr>
          <a:xfrm flipV="1">
            <a:off x="4447621" y="1509712"/>
            <a:ext cx="37702" cy="5335643"/>
          </a:xfrm>
          <a:prstGeom prst="line">
            <a:avLst/>
          </a:prstGeom>
          <a:ln w="254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연결선 100"/>
          <p:cNvCxnSpPr/>
          <p:nvPr/>
        </p:nvCxnSpPr>
        <p:spPr>
          <a:xfrm flipV="1">
            <a:off x="9237112" y="1509712"/>
            <a:ext cx="37701" cy="5348289"/>
          </a:xfrm>
          <a:prstGeom prst="line">
            <a:avLst/>
          </a:prstGeom>
          <a:ln w="254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연결선 101"/>
          <p:cNvCxnSpPr/>
          <p:nvPr/>
        </p:nvCxnSpPr>
        <p:spPr>
          <a:xfrm flipH="1">
            <a:off x="4485323" y="1509712"/>
            <a:ext cx="4789490" cy="0"/>
          </a:xfrm>
          <a:prstGeom prst="line">
            <a:avLst/>
          </a:prstGeom>
          <a:ln w="254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연결선 102"/>
          <p:cNvCxnSpPr/>
          <p:nvPr/>
        </p:nvCxnSpPr>
        <p:spPr>
          <a:xfrm flipH="1" flipV="1">
            <a:off x="4592295" y="6755253"/>
            <a:ext cx="3132650" cy="12576"/>
          </a:xfrm>
          <a:prstGeom prst="line">
            <a:avLst/>
          </a:prstGeom>
          <a:ln w="254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연결선 103"/>
          <p:cNvCxnSpPr/>
          <p:nvPr/>
        </p:nvCxnSpPr>
        <p:spPr>
          <a:xfrm flipV="1">
            <a:off x="4592294" y="1800180"/>
            <a:ext cx="36524" cy="4955074"/>
          </a:xfrm>
          <a:prstGeom prst="line">
            <a:avLst/>
          </a:prstGeom>
          <a:ln w="254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연결선 104"/>
          <p:cNvCxnSpPr/>
          <p:nvPr/>
        </p:nvCxnSpPr>
        <p:spPr>
          <a:xfrm flipV="1">
            <a:off x="7706683" y="1812755"/>
            <a:ext cx="36524" cy="4955074"/>
          </a:xfrm>
          <a:prstGeom prst="line">
            <a:avLst/>
          </a:prstGeom>
          <a:ln w="254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연결선 105"/>
          <p:cNvCxnSpPr/>
          <p:nvPr/>
        </p:nvCxnSpPr>
        <p:spPr>
          <a:xfrm flipH="1" flipV="1">
            <a:off x="4628818" y="1800180"/>
            <a:ext cx="3132650" cy="12576"/>
          </a:xfrm>
          <a:prstGeom prst="line">
            <a:avLst/>
          </a:prstGeom>
          <a:ln w="254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Box 106"/>
          <p:cNvSpPr txBox="1"/>
          <p:nvPr/>
        </p:nvSpPr>
        <p:spPr>
          <a:xfrm>
            <a:off x="6220304" y="1473632"/>
            <a:ext cx="13865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Tomcat 9.0</a:t>
            </a:r>
            <a:endParaRPr lang="ko-KR" altLang="en-US" b="1" dirty="0"/>
          </a:p>
        </p:txBody>
      </p:sp>
      <p:sp>
        <p:nvSpPr>
          <p:cNvPr id="108" name="직사각형 107"/>
          <p:cNvSpPr/>
          <p:nvPr/>
        </p:nvSpPr>
        <p:spPr>
          <a:xfrm>
            <a:off x="5385451" y="1833132"/>
            <a:ext cx="1511585" cy="432048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Spring 4.3.4</a:t>
            </a:r>
          </a:p>
          <a:p>
            <a:pPr algn="ctr"/>
            <a:r>
              <a:rPr lang="en-US" altLang="ko-KR" sz="1200" b="1" dirty="0" err="1">
                <a:solidFill>
                  <a:schemeClr val="tx1"/>
                </a:solidFill>
              </a:rPr>
              <a:t>FrameWork</a:t>
            </a:r>
            <a:r>
              <a:rPr lang="en-US" altLang="ko-KR" sz="1200" b="1" dirty="0">
                <a:solidFill>
                  <a:schemeClr val="tx1"/>
                </a:solidFill>
              </a:rPr>
              <a:t>(STS)</a:t>
            </a:r>
          </a:p>
        </p:txBody>
      </p:sp>
      <p:cxnSp>
        <p:nvCxnSpPr>
          <p:cNvPr id="109" name="직선 연결선 108"/>
          <p:cNvCxnSpPr/>
          <p:nvPr/>
        </p:nvCxnSpPr>
        <p:spPr>
          <a:xfrm flipH="1">
            <a:off x="4723646" y="3168332"/>
            <a:ext cx="2909392" cy="0"/>
          </a:xfrm>
          <a:prstGeom prst="line">
            <a:avLst/>
          </a:prstGeom>
          <a:ln w="254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연결선 109"/>
          <p:cNvCxnSpPr/>
          <p:nvPr/>
        </p:nvCxnSpPr>
        <p:spPr>
          <a:xfrm flipV="1">
            <a:off x="4733810" y="2360855"/>
            <a:ext cx="0" cy="807477"/>
          </a:xfrm>
          <a:prstGeom prst="line">
            <a:avLst/>
          </a:prstGeom>
          <a:ln w="254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직사각형 110"/>
          <p:cNvSpPr/>
          <p:nvPr/>
        </p:nvSpPr>
        <p:spPr>
          <a:xfrm>
            <a:off x="4844623" y="2663368"/>
            <a:ext cx="848717" cy="423664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</a:rPr>
              <a:t>A</a:t>
            </a:r>
          </a:p>
          <a:p>
            <a:pPr algn="ctr"/>
            <a:r>
              <a:rPr lang="en-US" altLang="ko-KR" sz="1100" b="1" dirty="0">
                <a:solidFill>
                  <a:schemeClr val="tx1"/>
                </a:solidFill>
              </a:rPr>
              <a:t>controller</a:t>
            </a:r>
          </a:p>
        </p:txBody>
      </p:sp>
      <p:sp>
        <p:nvSpPr>
          <p:cNvPr id="112" name="직사각형 111"/>
          <p:cNvSpPr/>
          <p:nvPr/>
        </p:nvSpPr>
        <p:spPr>
          <a:xfrm>
            <a:off x="5770784" y="2663368"/>
            <a:ext cx="848717" cy="423664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</a:rPr>
              <a:t>B</a:t>
            </a:r>
          </a:p>
          <a:p>
            <a:pPr algn="ctr"/>
            <a:r>
              <a:rPr lang="en-US" altLang="ko-KR" sz="1100" b="1" dirty="0">
                <a:solidFill>
                  <a:schemeClr val="tx1"/>
                </a:solidFill>
              </a:rPr>
              <a:t>controller</a:t>
            </a:r>
          </a:p>
        </p:txBody>
      </p:sp>
      <p:sp>
        <p:nvSpPr>
          <p:cNvPr id="113" name="직사각형 112"/>
          <p:cNvSpPr/>
          <p:nvPr/>
        </p:nvSpPr>
        <p:spPr>
          <a:xfrm>
            <a:off x="6697955" y="2663368"/>
            <a:ext cx="848717" cy="423664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</a:rPr>
              <a:t>C</a:t>
            </a:r>
          </a:p>
          <a:p>
            <a:pPr algn="ctr"/>
            <a:r>
              <a:rPr lang="en-US" altLang="ko-KR" sz="1100" b="1" dirty="0">
                <a:solidFill>
                  <a:schemeClr val="tx1"/>
                </a:solidFill>
              </a:rPr>
              <a:t>controller</a:t>
            </a:r>
          </a:p>
        </p:txBody>
      </p:sp>
      <p:sp>
        <p:nvSpPr>
          <p:cNvPr id="114" name="TextBox 113"/>
          <p:cNvSpPr txBox="1"/>
          <p:nvPr/>
        </p:nvSpPr>
        <p:spPr>
          <a:xfrm>
            <a:off x="5770784" y="2370544"/>
            <a:ext cx="7257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FF0000"/>
                </a:solidFill>
              </a:rPr>
              <a:t>Control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cxnSp>
        <p:nvCxnSpPr>
          <p:cNvPr id="115" name="직선 연결선 114"/>
          <p:cNvCxnSpPr/>
          <p:nvPr/>
        </p:nvCxnSpPr>
        <p:spPr>
          <a:xfrm flipH="1">
            <a:off x="4753514" y="2376244"/>
            <a:ext cx="2883256" cy="0"/>
          </a:xfrm>
          <a:prstGeom prst="line">
            <a:avLst/>
          </a:prstGeom>
          <a:ln w="254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연결선 115"/>
          <p:cNvCxnSpPr/>
          <p:nvPr/>
        </p:nvCxnSpPr>
        <p:spPr>
          <a:xfrm flipV="1">
            <a:off x="7633038" y="2376244"/>
            <a:ext cx="0" cy="807477"/>
          </a:xfrm>
          <a:prstGeom prst="line">
            <a:avLst/>
          </a:prstGeom>
          <a:ln w="254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화살표 연결선 116"/>
          <p:cNvCxnSpPr/>
          <p:nvPr/>
        </p:nvCxnSpPr>
        <p:spPr>
          <a:xfrm>
            <a:off x="5924744" y="3303964"/>
            <a:ext cx="0" cy="508248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화살표 연결선 117"/>
          <p:cNvCxnSpPr/>
          <p:nvPr/>
        </p:nvCxnSpPr>
        <p:spPr>
          <a:xfrm rot="10800000">
            <a:off x="6356792" y="3310253"/>
            <a:ext cx="0" cy="508248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/>
          <p:cNvSpPr txBox="1"/>
          <p:nvPr/>
        </p:nvSpPr>
        <p:spPr>
          <a:xfrm>
            <a:off x="5564704" y="3816404"/>
            <a:ext cx="11673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FF0000"/>
                </a:solidFill>
              </a:rPr>
              <a:t>Front Control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cxnSp>
        <p:nvCxnSpPr>
          <p:cNvPr id="120" name="직선 연결선 119"/>
          <p:cNvCxnSpPr/>
          <p:nvPr/>
        </p:nvCxnSpPr>
        <p:spPr>
          <a:xfrm flipH="1">
            <a:off x="4627132" y="4685089"/>
            <a:ext cx="1441628" cy="0"/>
          </a:xfrm>
          <a:prstGeom prst="line">
            <a:avLst/>
          </a:prstGeom>
          <a:ln w="254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/>
          <p:cNvCxnSpPr/>
          <p:nvPr/>
        </p:nvCxnSpPr>
        <p:spPr>
          <a:xfrm flipH="1">
            <a:off x="6283317" y="4685089"/>
            <a:ext cx="1441628" cy="0"/>
          </a:xfrm>
          <a:prstGeom prst="line">
            <a:avLst/>
          </a:prstGeom>
          <a:ln w="254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직선 연결선 121"/>
          <p:cNvCxnSpPr/>
          <p:nvPr/>
        </p:nvCxnSpPr>
        <p:spPr>
          <a:xfrm flipV="1">
            <a:off x="6068760" y="4685090"/>
            <a:ext cx="0" cy="2070163"/>
          </a:xfrm>
          <a:prstGeom prst="line">
            <a:avLst/>
          </a:prstGeom>
          <a:ln w="254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연결선 122"/>
          <p:cNvCxnSpPr/>
          <p:nvPr/>
        </p:nvCxnSpPr>
        <p:spPr>
          <a:xfrm flipV="1">
            <a:off x="6283317" y="4680500"/>
            <a:ext cx="0" cy="2070163"/>
          </a:xfrm>
          <a:prstGeom prst="line">
            <a:avLst/>
          </a:prstGeom>
          <a:ln w="254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TextBox 123"/>
          <p:cNvSpPr txBox="1"/>
          <p:nvPr/>
        </p:nvSpPr>
        <p:spPr>
          <a:xfrm>
            <a:off x="4685295" y="4752508"/>
            <a:ext cx="8007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Resolver</a:t>
            </a:r>
            <a:endParaRPr lang="ko-KR" altLang="en-US" sz="1200" b="1" dirty="0"/>
          </a:p>
        </p:txBody>
      </p:sp>
      <p:cxnSp>
        <p:nvCxnSpPr>
          <p:cNvPr id="125" name="직선 화살표 연결선 124"/>
          <p:cNvCxnSpPr/>
          <p:nvPr/>
        </p:nvCxnSpPr>
        <p:spPr>
          <a:xfrm>
            <a:off x="4957529" y="5029507"/>
            <a:ext cx="262285" cy="371073"/>
          </a:xfrm>
          <a:prstGeom prst="straightConnector1">
            <a:avLst/>
          </a:prstGeom>
          <a:ln w="25400"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TextBox 125"/>
          <p:cNvSpPr txBox="1"/>
          <p:nvPr/>
        </p:nvSpPr>
        <p:spPr>
          <a:xfrm>
            <a:off x="4620581" y="6413306"/>
            <a:ext cx="5357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FF0000"/>
                </a:solidFill>
              </a:rPr>
              <a:t>View</a:t>
            </a:r>
          </a:p>
        </p:txBody>
      </p:sp>
      <p:cxnSp>
        <p:nvCxnSpPr>
          <p:cNvPr id="127" name="직선 화살표 연결선 126"/>
          <p:cNvCxnSpPr/>
          <p:nvPr/>
        </p:nvCxnSpPr>
        <p:spPr>
          <a:xfrm flipH="1" flipV="1">
            <a:off x="6220304" y="4237419"/>
            <a:ext cx="783827" cy="371074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화살표 연결선 127"/>
          <p:cNvCxnSpPr/>
          <p:nvPr/>
        </p:nvCxnSpPr>
        <p:spPr>
          <a:xfrm flipH="1">
            <a:off x="5369671" y="4226758"/>
            <a:ext cx="647338" cy="36573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타원 128"/>
          <p:cNvSpPr/>
          <p:nvPr/>
        </p:nvSpPr>
        <p:spPr>
          <a:xfrm>
            <a:off x="6508239" y="4752508"/>
            <a:ext cx="1210188" cy="29354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Interface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30" name="타원 129"/>
          <p:cNvSpPr/>
          <p:nvPr/>
        </p:nvSpPr>
        <p:spPr>
          <a:xfrm>
            <a:off x="6500808" y="5827111"/>
            <a:ext cx="1210188" cy="29354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Interface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31" name="직사각형 130"/>
          <p:cNvSpPr/>
          <p:nvPr/>
        </p:nvSpPr>
        <p:spPr>
          <a:xfrm>
            <a:off x="6299153" y="5273099"/>
            <a:ext cx="823160" cy="280759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Service</a:t>
            </a:r>
          </a:p>
        </p:txBody>
      </p:sp>
      <p:sp>
        <p:nvSpPr>
          <p:cNvPr id="132" name="직사각형 131"/>
          <p:cNvSpPr/>
          <p:nvPr/>
        </p:nvSpPr>
        <p:spPr>
          <a:xfrm>
            <a:off x="6299153" y="6343957"/>
            <a:ext cx="823160" cy="280759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DAO</a:t>
            </a:r>
          </a:p>
        </p:txBody>
      </p:sp>
      <p:cxnSp>
        <p:nvCxnSpPr>
          <p:cNvPr id="133" name="직선 연결선 132"/>
          <p:cNvCxnSpPr>
            <a:stCxn id="129" idx="4"/>
            <a:endCxn id="131" idx="0"/>
          </p:cNvCxnSpPr>
          <p:nvPr/>
        </p:nvCxnSpPr>
        <p:spPr>
          <a:xfrm flipH="1">
            <a:off x="6710733" y="5046057"/>
            <a:ext cx="402600" cy="2270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직선 연결선 133"/>
          <p:cNvCxnSpPr>
            <a:stCxn id="130" idx="0"/>
            <a:endCxn id="131" idx="2"/>
          </p:cNvCxnSpPr>
          <p:nvPr/>
        </p:nvCxnSpPr>
        <p:spPr>
          <a:xfrm flipH="1" flipV="1">
            <a:off x="6710733" y="5553858"/>
            <a:ext cx="395169" cy="273253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직선 화살표 연결선 134"/>
          <p:cNvCxnSpPr>
            <a:stCxn id="130" idx="4"/>
            <a:endCxn id="132" idx="0"/>
          </p:cNvCxnSpPr>
          <p:nvPr/>
        </p:nvCxnSpPr>
        <p:spPr>
          <a:xfrm flipH="1">
            <a:off x="6710733" y="6120660"/>
            <a:ext cx="395169" cy="223297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TextBox 135"/>
          <p:cNvSpPr txBox="1"/>
          <p:nvPr/>
        </p:nvSpPr>
        <p:spPr>
          <a:xfrm>
            <a:off x="7122313" y="6492742"/>
            <a:ext cx="6511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FF0000"/>
                </a:solidFill>
              </a:rPr>
              <a:t>Model</a:t>
            </a:r>
          </a:p>
        </p:txBody>
      </p:sp>
      <p:sp>
        <p:nvSpPr>
          <p:cNvPr id="137" name="직사각형 136"/>
          <p:cNvSpPr/>
          <p:nvPr/>
        </p:nvSpPr>
        <p:spPr>
          <a:xfrm>
            <a:off x="7940968" y="6453905"/>
            <a:ext cx="1152128" cy="280759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Polling</a:t>
            </a:r>
          </a:p>
        </p:txBody>
      </p:sp>
      <p:sp>
        <p:nvSpPr>
          <p:cNvPr id="138" name="직사각형 137"/>
          <p:cNvSpPr/>
          <p:nvPr/>
        </p:nvSpPr>
        <p:spPr>
          <a:xfrm>
            <a:off x="7940968" y="5907504"/>
            <a:ext cx="1152128" cy="46754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err="1">
                <a:solidFill>
                  <a:schemeClr val="tx1"/>
                </a:solidFill>
              </a:rPr>
              <a:t>MyBatis</a:t>
            </a:r>
            <a:r>
              <a:rPr lang="en-US" altLang="ko-KR" sz="1200" b="1" dirty="0">
                <a:solidFill>
                  <a:schemeClr val="tx1"/>
                </a:solidFill>
              </a:rPr>
              <a:t> 3.2.7</a:t>
            </a:r>
          </a:p>
        </p:txBody>
      </p:sp>
      <p:cxnSp>
        <p:nvCxnSpPr>
          <p:cNvPr id="139" name="구부러진 연결선 138"/>
          <p:cNvCxnSpPr>
            <a:stCxn id="138" idx="0"/>
          </p:cNvCxnSpPr>
          <p:nvPr/>
        </p:nvCxnSpPr>
        <p:spPr>
          <a:xfrm rot="16200000" flipV="1">
            <a:off x="7864845" y="5255317"/>
            <a:ext cx="494026" cy="810348"/>
          </a:xfrm>
          <a:prstGeom prst="curvedConnector2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구부러진 연결선 139"/>
          <p:cNvCxnSpPr/>
          <p:nvPr/>
        </p:nvCxnSpPr>
        <p:spPr>
          <a:xfrm rot="16200000" flipH="1">
            <a:off x="7328898" y="6006226"/>
            <a:ext cx="1080125" cy="288031"/>
          </a:xfrm>
          <a:prstGeom prst="curvedConnector3">
            <a:avLst>
              <a:gd name="adj1" fmla="val 50000"/>
            </a:avLst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순서도: 자기 디스크 140"/>
          <p:cNvSpPr/>
          <p:nvPr/>
        </p:nvSpPr>
        <p:spPr>
          <a:xfrm>
            <a:off x="9844360" y="5986531"/>
            <a:ext cx="936104" cy="871469"/>
          </a:xfrm>
          <a:prstGeom prst="flowChartMagneticDisk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Oracle DB</a:t>
            </a:r>
          </a:p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11g XE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cxnSp>
        <p:nvCxnSpPr>
          <p:cNvPr id="142" name="직선 화살표 연결선 141"/>
          <p:cNvCxnSpPr/>
          <p:nvPr/>
        </p:nvCxnSpPr>
        <p:spPr>
          <a:xfrm rot="10800000">
            <a:off x="9339524" y="6506572"/>
            <a:ext cx="383995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직선 화살표 연결선 142"/>
          <p:cNvCxnSpPr/>
          <p:nvPr/>
        </p:nvCxnSpPr>
        <p:spPr>
          <a:xfrm>
            <a:off x="9339523" y="6334452"/>
            <a:ext cx="396893" cy="6801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TextBox 143"/>
          <p:cNvSpPr txBox="1"/>
          <p:nvPr/>
        </p:nvSpPr>
        <p:spPr>
          <a:xfrm>
            <a:off x="9291747" y="6059685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요청</a:t>
            </a:r>
            <a:endParaRPr lang="en-US" altLang="ko-KR" sz="1200" b="1" dirty="0"/>
          </a:p>
        </p:txBody>
      </p:sp>
      <p:sp>
        <p:nvSpPr>
          <p:cNvPr id="145" name="TextBox 144"/>
          <p:cNvSpPr txBox="1"/>
          <p:nvPr/>
        </p:nvSpPr>
        <p:spPr>
          <a:xfrm>
            <a:off x="9304595" y="6563741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응답</a:t>
            </a:r>
            <a:endParaRPr lang="en-US" altLang="ko-KR" sz="1200" b="1" dirty="0"/>
          </a:p>
        </p:txBody>
      </p:sp>
      <p:cxnSp>
        <p:nvCxnSpPr>
          <p:cNvPr id="146" name="직선 연결선 145"/>
          <p:cNvCxnSpPr/>
          <p:nvPr/>
        </p:nvCxnSpPr>
        <p:spPr>
          <a:xfrm flipH="1">
            <a:off x="5602133" y="1213026"/>
            <a:ext cx="1831362" cy="0"/>
          </a:xfrm>
          <a:prstGeom prst="line">
            <a:avLst/>
          </a:prstGeom>
          <a:ln w="254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직선 연결선 147"/>
          <p:cNvCxnSpPr/>
          <p:nvPr/>
        </p:nvCxnSpPr>
        <p:spPr>
          <a:xfrm flipH="1" flipV="1">
            <a:off x="7438291" y="535116"/>
            <a:ext cx="9592" cy="688681"/>
          </a:xfrm>
          <a:prstGeom prst="line">
            <a:avLst/>
          </a:prstGeom>
          <a:ln w="254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직선 연결선 148"/>
          <p:cNvCxnSpPr/>
          <p:nvPr/>
        </p:nvCxnSpPr>
        <p:spPr>
          <a:xfrm flipH="1">
            <a:off x="6168370" y="1167906"/>
            <a:ext cx="656298" cy="0"/>
          </a:xfrm>
          <a:prstGeom prst="line">
            <a:avLst/>
          </a:prstGeom>
          <a:ln w="254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직선 연결선 149"/>
          <p:cNvCxnSpPr/>
          <p:nvPr/>
        </p:nvCxnSpPr>
        <p:spPr>
          <a:xfrm flipV="1">
            <a:off x="6168370" y="732785"/>
            <a:ext cx="5383" cy="435121"/>
          </a:xfrm>
          <a:prstGeom prst="line">
            <a:avLst/>
          </a:prstGeom>
          <a:ln w="254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연결선 150"/>
          <p:cNvCxnSpPr/>
          <p:nvPr/>
        </p:nvCxnSpPr>
        <p:spPr>
          <a:xfrm flipH="1">
            <a:off x="6173753" y="732785"/>
            <a:ext cx="647449" cy="0"/>
          </a:xfrm>
          <a:prstGeom prst="line">
            <a:avLst/>
          </a:prstGeom>
          <a:ln w="254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직선 연결선 151"/>
          <p:cNvCxnSpPr/>
          <p:nvPr/>
        </p:nvCxnSpPr>
        <p:spPr>
          <a:xfrm flipH="1" flipV="1">
            <a:off x="6821202" y="728171"/>
            <a:ext cx="3466" cy="449756"/>
          </a:xfrm>
          <a:prstGeom prst="line">
            <a:avLst/>
          </a:prstGeom>
          <a:ln w="254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직선 연결선 152"/>
          <p:cNvCxnSpPr/>
          <p:nvPr/>
        </p:nvCxnSpPr>
        <p:spPr>
          <a:xfrm flipH="1">
            <a:off x="6220230" y="821516"/>
            <a:ext cx="552530" cy="0"/>
          </a:xfrm>
          <a:prstGeom prst="line">
            <a:avLst/>
          </a:prstGeom>
          <a:ln w="762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직선 연결선 153"/>
          <p:cNvCxnSpPr/>
          <p:nvPr/>
        </p:nvCxnSpPr>
        <p:spPr>
          <a:xfrm flipH="1">
            <a:off x="6220230" y="965532"/>
            <a:ext cx="552530" cy="0"/>
          </a:xfrm>
          <a:prstGeom prst="line">
            <a:avLst/>
          </a:prstGeom>
          <a:ln w="762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직선 연결선 154"/>
          <p:cNvCxnSpPr/>
          <p:nvPr/>
        </p:nvCxnSpPr>
        <p:spPr>
          <a:xfrm flipH="1">
            <a:off x="6217086" y="1102727"/>
            <a:ext cx="552530" cy="0"/>
          </a:xfrm>
          <a:prstGeom prst="line">
            <a:avLst/>
          </a:prstGeom>
          <a:ln w="762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직선 연결선 155"/>
          <p:cNvCxnSpPr/>
          <p:nvPr/>
        </p:nvCxnSpPr>
        <p:spPr>
          <a:xfrm flipH="1">
            <a:off x="5589469" y="535116"/>
            <a:ext cx="1865298" cy="0"/>
          </a:xfrm>
          <a:prstGeom prst="line">
            <a:avLst/>
          </a:prstGeom>
          <a:ln w="254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TextBox 156"/>
          <p:cNvSpPr txBox="1"/>
          <p:nvPr/>
        </p:nvSpPr>
        <p:spPr>
          <a:xfrm>
            <a:off x="6186905" y="485136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사용자</a:t>
            </a:r>
            <a:endParaRPr lang="en-US" altLang="ko-KR" sz="1200" b="1" dirty="0"/>
          </a:p>
        </p:txBody>
      </p:sp>
      <p:cxnSp>
        <p:nvCxnSpPr>
          <p:cNvPr id="158" name="직선 연결선 157"/>
          <p:cNvCxnSpPr/>
          <p:nvPr/>
        </p:nvCxnSpPr>
        <p:spPr>
          <a:xfrm flipH="1">
            <a:off x="5273026" y="6036874"/>
            <a:ext cx="656298" cy="0"/>
          </a:xfrm>
          <a:prstGeom prst="line">
            <a:avLst/>
          </a:prstGeom>
          <a:ln w="254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직선 연결선 158"/>
          <p:cNvCxnSpPr/>
          <p:nvPr/>
        </p:nvCxnSpPr>
        <p:spPr>
          <a:xfrm flipV="1">
            <a:off x="5273026" y="5601753"/>
            <a:ext cx="5383" cy="435121"/>
          </a:xfrm>
          <a:prstGeom prst="line">
            <a:avLst/>
          </a:prstGeom>
          <a:ln w="254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직선 연결선 159"/>
          <p:cNvCxnSpPr/>
          <p:nvPr/>
        </p:nvCxnSpPr>
        <p:spPr>
          <a:xfrm flipH="1">
            <a:off x="5278409" y="5601753"/>
            <a:ext cx="647449" cy="0"/>
          </a:xfrm>
          <a:prstGeom prst="line">
            <a:avLst/>
          </a:prstGeom>
          <a:ln w="254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직선 연결선 160"/>
          <p:cNvCxnSpPr/>
          <p:nvPr/>
        </p:nvCxnSpPr>
        <p:spPr>
          <a:xfrm flipH="1" flipV="1">
            <a:off x="5925858" y="5597139"/>
            <a:ext cx="3466" cy="449756"/>
          </a:xfrm>
          <a:prstGeom prst="line">
            <a:avLst/>
          </a:prstGeom>
          <a:ln w="254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직선 연결선 161"/>
          <p:cNvCxnSpPr/>
          <p:nvPr/>
        </p:nvCxnSpPr>
        <p:spPr>
          <a:xfrm flipH="1">
            <a:off x="5324886" y="5690484"/>
            <a:ext cx="552530" cy="0"/>
          </a:xfrm>
          <a:prstGeom prst="line">
            <a:avLst/>
          </a:prstGeom>
          <a:ln w="762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직선 연결선 162"/>
          <p:cNvCxnSpPr/>
          <p:nvPr/>
        </p:nvCxnSpPr>
        <p:spPr>
          <a:xfrm flipH="1">
            <a:off x="5324886" y="5834500"/>
            <a:ext cx="552530" cy="0"/>
          </a:xfrm>
          <a:prstGeom prst="line">
            <a:avLst/>
          </a:prstGeom>
          <a:ln w="762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직선 연결선 163"/>
          <p:cNvCxnSpPr/>
          <p:nvPr/>
        </p:nvCxnSpPr>
        <p:spPr>
          <a:xfrm flipH="1">
            <a:off x="5321742" y="5971695"/>
            <a:ext cx="552530" cy="0"/>
          </a:xfrm>
          <a:prstGeom prst="line">
            <a:avLst/>
          </a:prstGeom>
          <a:ln w="762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직선 화살표 연결선 164"/>
          <p:cNvCxnSpPr/>
          <p:nvPr/>
        </p:nvCxnSpPr>
        <p:spPr>
          <a:xfrm flipH="1" flipV="1">
            <a:off x="6743687" y="1258959"/>
            <a:ext cx="29073" cy="21245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직선 화살표 연결선 165"/>
          <p:cNvCxnSpPr/>
          <p:nvPr/>
        </p:nvCxnSpPr>
        <p:spPr>
          <a:xfrm flipH="1">
            <a:off x="6146715" y="1277763"/>
            <a:ext cx="6800" cy="221432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TextBox 166"/>
          <p:cNvSpPr txBox="1"/>
          <p:nvPr/>
        </p:nvSpPr>
        <p:spPr>
          <a:xfrm>
            <a:off x="5524566" y="1196633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요청</a:t>
            </a:r>
            <a:endParaRPr lang="en-US" altLang="ko-KR" sz="1200" b="1" dirty="0"/>
          </a:p>
        </p:txBody>
      </p:sp>
      <p:sp>
        <p:nvSpPr>
          <p:cNvPr id="168" name="TextBox 167"/>
          <p:cNvSpPr txBox="1"/>
          <p:nvPr/>
        </p:nvSpPr>
        <p:spPr>
          <a:xfrm>
            <a:off x="6859680" y="1194410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응답</a:t>
            </a:r>
            <a:endParaRPr lang="en-US" altLang="ko-KR" sz="1200" b="1" dirty="0"/>
          </a:p>
        </p:txBody>
      </p:sp>
      <p:cxnSp>
        <p:nvCxnSpPr>
          <p:cNvPr id="170" name="직선 연결선 169"/>
          <p:cNvCxnSpPr/>
          <p:nvPr/>
        </p:nvCxnSpPr>
        <p:spPr>
          <a:xfrm flipH="1" flipV="1">
            <a:off x="5598007" y="535116"/>
            <a:ext cx="4126" cy="673387"/>
          </a:xfrm>
          <a:prstGeom prst="line">
            <a:avLst/>
          </a:prstGeom>
          <a:ln w="254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직사각형 168">
            <a:extLst>
              <a:ext uri="{FF2B5EF4-FFF2-40B4-BE49-F238E27FC236}">
                <a16:creationId xmlns="" xmlns:a16="http://schemas.microsoft.com/office/drawing/2014/main" id="{45EE962D-08DE-45E6-A14E-CD6DAC254383}"/>
              </a:ext>
            </a:extLst>
          </p:cNvPr>
          <p:cNvSpPr/>
          <p:nvPr/>
        </p:nvSpPr>
        <p:spPr>
          <a:xfrm>
            <a:off x="0" y="10869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latinLnBrk="0">
              <a:lnSpc>
                <a:spcPct val="150000"/>
              </a:lnSpc>
              <a:defRPr/>
            </a:pPr>
            <a:r>
              <a:rPr lang="ko-KR" altLang="en-US" sz="2000" b="1" kern="0" dirty="0">
                <a:solidFill>
                  <a:srgbClr val="FA3C71"/>
                </a:solidFill>
                <a:latin typeface="+mn-ea"/>
              </a:rPr>
              <a:t>프로젝트 개요 </a:t>
            </a:r>
            <a:r>
              <a:rPr lang="en-US" altLang="ko-KR" sz="2000" b="1" kern="0" dirty="0">
                <a:solidFill>
                  <a:srgbClr val="FA3C71"/>
                </a:solidFill>
                <a:latin typeface="+mn-ea"/>
              </a:rPr>
              <a:t>- </a:t>
            </a:r>
            <a:r>
              <a:rPr lang="ko-KR" altLang="en-US" sz="2000" b="1" kern="0" dirty="0">
                <a:solidFill>
                  <a:srgbClr val="FA3C71"/>
                </a:solidFill>
                <a:latin typeface="+mn-ea"/>
              </a:rPr>
              <a:t>시스템 </a:t>
            </a:r>
            <a:r>
              <a:rPr lang="ko-KR" altLang="en-US" sz="2000" b="1" kern="0" dirty="0" err="1" smtClean="0">
                <a:solidFill>
                  <a:srgbClr val="FA3C71"/>
                </a:solidFill>
                <a:latin typeface="+mn-ea"/>
              </a:rPr>
              <a:t>아키텍쳐</a:t>
            </a:r>
            <a:r>
              <a:rPr lang="ko-KR" altLang="en-US" sz="2000" b="1" kern="0" dirty="0" smtClean="0">
                <a:solidFill>
                  <a:srgbClr val="FA3C71"/>
                </a:solidFill>
                <a:latin typeface="+mn-ea"/>
              </a:rPr>
              <a:t> </a:t>
            </a:r>
            <a:r>
              <a:rPr lang="en-US" altLang="ko-KR" sz="2000" b="1" kern="0" dirty="0" smtClean="0">
                <a:solidFill>
                  <a:srgbClr val="FA3C71"/>
                </a:solidFill>
                <a:latin typeface="+mn-ea"/>
              </a:rPr>
              <a:t>(</a:t>
            </a:r>
            <a:r>
              <a:rPr lang="ko-KR" altLang="en-US" sz="2000" b="1" kern="0" dirty="0" smtClean="0">
                <a:solidFill>
                  <a:srgbClr val="FA3C71"/>
                </a:solidFill>
                <a:latin typeface="+mn-ea"/>
              </a:rPr>
              <a:t>프로젝트의 구성 설계</a:t>
            </a:r>
            <a:r>
              <a:rPr lang="en-US" altLang="ko-KR" sz="2000" b="1" kern="0" dirty="0" smtClean="0">
                <a:solidFill>
                  <a:srgbClr val="FA3C71"/>
                </a:solidFill>
                <a:latin typeface="+mn-ea"/>
              </a:rPr>
              <a:t>)</a:t>
            </a:r>
            <a:endParaRPr lang="ko-KR" altLang="en-US" sz="3600" kern="0" dirty="0">
              <a:solidFill>
                <a:prstClr val="black">
                  <a:lumMod val="75000"/>
                  <a:lumOff val="25000"/>
                </a:prstClr>
              </a:solidFill>
              <a:latin typeface="+mn-ea"/>
            </a:endParaRPr>
          </a:p>
        </p:txBody>
      </p:sp>
      <p:graphicFrame>
        <p:nvGraphicFramePr>
          <p:cNvPr id="147" name="표 146">
            <a:extLst>
              <a:ext uri="{FF2B5EF4-FFF2-40B4-BE49-F238E27FC236}">
                <a16:creationId xmlns="" xmlns:a16="http://schemas.microsoft.com/office/drawing/2014/main" id="{3B9ED3A5-6358-4977-87E6-501BB8957C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4297307"/>
              </p:ext>
            </p:extLst>
          </p:nvPr>
        </p:nvGraphicFramePr>
        <p:xfrm>
          <a:off x="-1" y="499532"/>
          <a:ext cx="828675" cy="63584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151">
                  <a:extLst>
                    <a:ext uri="{9D8B030D-6E8A-4147-A177-3AD203B41FA5}">
                      <a16:colId xmlns="" xmlns:a16="http://schemas.microsoft.com/office/drawing/2014/main" val="1085562414"/>
                    </a:ext>
                  </a:extLst>
                </a:gridCol>
                <a:gridCol w="771524">
                  <a:extLst>
                    <a:ext uri="{9D8B030D-6E8A-4147-A177-3AD203B41FA5}">
                      <a16:colId xmlns="" xmlns:a16="http://schemas.microsoft.com/office/drawing/2014/main" val="2801271780"/>
                    </a:ext>
                  </a:extLst>
                </a:gridCol>
              </a:tblGrid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목차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998110317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B8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프로젝트 개요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41399603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주제 선정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034079396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프로젝트 계획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9865911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사이트 구성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575254258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Use Case</a:t>
                      </a: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208850021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en-US" altLang="ko-KR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+mn-lt"/>
                          <a:ea typeface="+mn-ea"/>
                          <a:cs typeface="+mn-cs"/>
                        </a:rPr>
                        <a:t>WBS,FBS</a:t>
                      </a:r>
                      <a:endParaRPr kumimoji="0" lang="ko-KR" altLang="en-US" sz="700" b="0" i="0" u="none" strike="noStrike" kern="1200" cap="none" spc="0" normalizeH="0" dirty="0">
                        <a:solidFill>
                          <a:srgbClr val="44546A">
                            <a:lumMod val="75000"/>
                          </a:srgb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673024949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DB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설계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804849840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클래스 다이어그램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889910442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스토리보드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기술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265675496"/>
                  </a:ext>
                </a:extLst>
              </a:tr>
            </a:tbl>
          </a:graphicData>
        </a:graphic>
      </p:graphicFrame>
      <p:sp>
        <p:nvSpPr>
          <p:cNvPr id="184" name="타원 183">
            <a:extLst>
              <a:ext uri="{FF2B5EF4-FFF2-40B4-BE49-F238E27FC236}">
                <a16:creationId xmlns="" xmlns:a16="http://schemas.microsoft.com/office/drawing/2014/main" id="{5CA66723-1E68-4B3D-BC15-EA8051D9DD21}"/>
              </a:ext>
            </a:extLst>
          </p:cNvPr>
          <p:cNvSpPr/>
          <p:nvPr/>
        </p:nvSpPr>
        <p:spPr>
          <a:xfrm>
            <a:off x="301859" y="123348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85" name="타원 184">
            <a:extLst>
              <a:ext uri="{FF2B5EF4-FFF2-40B4-BE49-F238E27FC236}">
                <a16:creationId xmlns="" xmlns:a16="http://schemas.microsoft.com/office/drawing/2014/main" id="{ADE64729-725E-4910-BEF5-BD9D2266289C}"/>
              </a:ext>
            </a:extLst>
          </p:cNvPr>
          <p:cNvSpPr/>
          <p:nvPr/>
        </p:nvSpPr>
        <p:spPr>
          <a:xfrm>
            <a:off x="301858" y="187166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86" name="타원 185">
            <a:extLst>
              <a:ext uri="{FF2B5EF4-FFF2-40B4-BE49-F238E27FC236}">
                <a16:creationId xmlns="" xmlns:a16="http://schemas.microsoft.com/office/drawing/2014/main" id="{357320DD-65FD-4B0B-8A0F-2A2BF13648F6}"/>
              </a:ext>
            </a:extLst>
          </p:cNvPr>
          <p:cNvSpPr/>
          <p:nvPr/>
        </p:nvSpPr>
        <p:spPr>
          <a:xfrm>
            <a:off x="301857" y="250983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87" name="타원 186">
            <a:extLst>
              <a:ext uri="{FF2B5EF4-FFF2-40B4-BE49-F238E27FC236}">
                <a16:creationId xmlns="" xmlns:a16="http://schemas.microsoft.com/office/drawing/2014/main" id="{82785463-B226-42C5-BFA4-3C7E43936BF9}"/>
              </a:ext>
            </a:extLst>
          </p:cNvPr>
          <p:cNvSpPr/>
          <p:nvPr/>
        </p:nvSpPr>
        <p:spPr>
          <a:xfrm>
            <a:off x="301856" y="314801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88" name="타원 187">
            <a:extLst>
              <a:ext uri="{FF2B5EF4-FFF2-40B4-BE49-F238E27FC236}">
                <a16:creationId xmlns="" xmlns:a16="http://schemas.microsoft.com/office/drawing/2014/main" id="{B8301A7F-085E-4070-AFFC-1CC2D658C6A6}"/>
              </a:ext>
            </a:extLst>
          </p:cNvPr>
          <p:cNvSpPr/>
          <p:nvPr/>
        </p:nvSpPr>
        <p:spPr>
          <a:xfrm>
            <a:off x="301855" y="378618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="" xmlns:a16="http://schemas.microsoft.com/office/drawing/2014/main" id="{DE91D4DF-D0CE-4ED1-A2F1-D3A9250302DB}"/>
              </a:ext>
            </a:extLst>
          </p:cNvPr>
          <p:cNvSpPr/>
          <p:nvPr/>
        </p:nvSpPr>
        <p:spPr>
          <a:xfrm>
            <a:off x="301854" y="442436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90" name="타원 189">
            <a:extLst>
              <a:ext uri="{FF2B5EF4-FFF2-40B4-BE49-F238E27FC236}">
                <a16:creationId xmlns="" xmlns:a16="http://schemas.microsoft.com/office/drawing/2014/main" id="{4D4D8A87-21E6-4250-B3D6-5F4B965C1092}"/>
              </a:ext>
            </a:extLst>
          </p:cNvPr>
          <p:cNvSpPr/>
          <p:nvPr/>
        </p:nvSpPr>
        <p:spPr>
          <a:xfrm>
            <a:off x="301853" y="506253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91" name="타원 190">
            <a:extLst>
              <a:ext uri="{FF2B5EF4-FFF2-40B4-BE49-F238E27FC236}">
                <a16:creationId xmlns="" xmlns:a16="http://schemas.microsoft.com/office/drawing/2014/main" id="{3C005B5D-F7F1-46CE-936F-1B87B6039B45}"/>
              </a:ext>
            </a:extLst>
          </p:cNvPr>
          <p:cNvSpPr/>
          <p:nvPr/>
        </p:nvSpPr>
        <p:spPr>
          <a:xfrm>
            <a:off x="301852" y="570071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92" name="타원 191">
            <a:extLst>
              <a:ext uri="{FF2B5EF4-FFF2-40B4-BE49-F238E27FC236}">
                <a16:creationId xmlns="" xmlns:a16="http://schemas.microsoft.com/office/drawing/2014/main" id="{8A87E933-8B41-4D35-AF01-62E1F6E45299}"/>
              </a:ext>
            </a:extLst>
          </p:cNvPr>
          <p:cNvSpPr/>
          <p:nvPr/>
        </p:nvSpPr>
        <p:spPr>
          <a:xfrm>
            <a:off x="301851" y="633888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93" name="Freeform 36">
            <a:extLst>
              <a:ext uri="{FF2B5EF4-FFF2-40B4-BE49-F238E27FC236}">
                <a16:creationId xmlns="" xmlns:a16="http://schemas.microsoft.com/office/drawing/2014/main" id="{D87C65E8-F279-432A-8669-47ECCA34E4F6}"/>
              </a:ext>
            </a:extLst>
          </p:cNvPr>
          <p:cNvSpPr>
            <a:spLocks noEditPoints="1"/>
          </p:cNvSpPr>
          <p:nvPr/>
        </p:nvSpPr>
        <p:spPr bwMode="auto">
          <a:xfrm>
            <a:off x="389576" y="654843"/>
            <a:ext cx="95342" cy="160356"/>
          </a:xfrm>
          <a:custGeom>
            <a:avLst/>
            <a:gdLst>
              <a:gd name="T0" fmla="*/ 937 w 1926"/>
              <a:gd name="T1" fmla="*/ 3639 h 4045"/>
              <a:gd name="T2" fmla="*/ 893 w 1926"/>
              <a:gd name="T3" fmla="*/ 3665 h 4045"/>
              <a:gd name="T4" fmla="*/ 863 w 1926"/>
              <a:gd name="T5" fmla="*/ 3712 h 4045"/>
              <a:gd name="T6" fmla="*/ 851 w 1926"/>
              <a:gd name="T7" fmla="*/ 3772 h 4045"/>
              <a:gd name="T8" fmla="*/ 863 w 1926"/>
              <a:gd name="T9" fmla="*/ 3832 h 4045"/>
              <a:gd name="T10" fmla="*/ 893 w 1926"/>
              <a:gd name="T11" fmla="*/ 3878 h 4045"/>
              <a:gd name="T12" fmla="*/ 937 w 1926"/>
              <a:gd name="T13" fmla="*/ 3905 h 4045"/>
              <a:gd name="T14" fmla="*/ 988 w 1926"/>
              <a:gd name="T15" fmla="*/ 3905 h 4045"/>
              <a:gd name="T16" fmla="*/ 1033 w 1926"/>
              <a:gd name="T17" fmla="*/ 3878 h 4045"/>
              <a:gd name="T18" fmla="*/ 1064 w 1926"/>
              <a:gd name="T19" fmla="*/ 3832 h 4045"/>
              <a:gd name="T20" fmla="*/ 1075 w 1926"/>
              <a:gd name="T21" fmla="*/ 3772 h 4045"/>
              <a:gd name="T22" fmla="*/ 1064 w 1926"/>
              <a:gd name="T23" fmla="*/ 3712 h 4045"/>
              <a:gd name="T24" fmla="*/ 1033 w 1926"/>
              <a:gd name="T25" fmla="*/ 3665 h 4045"/>
              <a:gd name="T26" fmla="*/ 988 w 1926"/>
              <a:gd name="T27" fmla="*/ 3639 h 4045"/>
              <a:gd name="T28" fmla="*/ 156 w 1926"/>
              <a:gd name="T29" fmla="*/ 434 h 4045"/>
              <a:gd name="T30" fmla="*/ 1770 w 1926"/>
              <a:gd name="T31" fmla="*/ 3540 h 4045"/>
              <a:gd name="T32" fmla="*/ 156 w 1926"/>
              <a:gd name="T33" fmla="*/ 434 h 4045"/>
              <a:gd name="T34" fmla="*/ 716 w 1926"/>
              <a:gd name="T35" fmla="*/ 200 h 4045"/>
              <a:gd name="T36" fmla="*/ 701 w 1926"/>
              <a:gd name="T37" fmla="*/ 217 h 4045"/>
              <a:gd name="T38" fmla="*/ 701 w 1926"/>
              <a:gd name="T39" fmla="*/ 243 h 4045"/>
              <a:gd name="T40" fmla="*/ 716 w 1926"/>
              <a:gd name="T41" fmla="*/ 260 h 4045"/>
              <a:gd name="T42" fmla="*/ 1199 w 1926"/>
              <a:gd name="T43" fmla="*/ 262 h 4045"/>
              <a:gd name="T44" fmla="*/ 1218 w 1926"/>
              <a:gd name="T45" fmla="*/ 254 h 4045"/>
              <a:gd name="T46" fmla="*/ 1226 w 1926"/>
              <a:gd name="T47" fmla="*/ 230 h 4045"/>
              <a:gd name="T48" fmla="*/ 1218 w 1926"/>
              <a:gd name="T49" fmla="*/ 207 h 4045"/>
              <a:gd name="T50" fmla="*/ 1199 w 1926"/>
              <a:gd name="T51" fmla="*/ 197 h 4045"/>
              <a:gd name="T52" fmla="*/ 224 w 1926"/>
              <a:gd name="T53" fmla="*/ 0 h 4045"/>
              <a:gd name="T54" fmla="*/ 1738 w 1926"/>
              <a:gd name="T55" fmla="*/ 4 h 4045"/>
              <a:gd name="T56" fmla="*/ 1805 w 1926"/>
              <a:gd name="T57" fmla="*/ 31 h 4045"/>
              <a:gd name="T58" fmla="*/ 1860 w 1926"/>
              <a:gd name="T59" fmla="*/ 81 h 4045"/>
              <a:gd name="T60" fmla="*/ 1900 w 1926"/>
              <a:gd name="T61" fmla="*/ 148 h 4045"/>
              <a:gd name="T62" fmla="*/ 1923 w 1926"/>
              <a:gd name="T63" fmla="*/ 229 h 4045"/>
              <a:gd name="T64" fmla="*/ 1926 w 1926"/>
              <a:gd name="T65" fmla="*/ 3772 h 4045"/>
              <a:gd name="T66" fmla="*/ 1915 w 1926"/>
              <a:gd name="T67" fmla="*/ 3857 h 4045"/>
              <a:gd name="T68" fmla="*/ 1882 w 1926"/>
              <a:gd name="T69" fmla="*/ 3932 h 4045"/>
              <a:gd name="T70" fmla="*/ 1834 w 1926"/>
              <a:gd name="T71" fmla="*/ 3992 h 4045"/>
              <a:gd name="T72" fmla="*/ 1773 w 1926"/>
              <a:gd name="T73" fmla="*/ 4032 h 4045"/>
              <a:gd name="T74" fmla="*/ 1702 w 1926"/>
              <a:gd name="T75" fmla="*/ 4045 h 4045"/>
              <a:gd name="T76" fmla="*/ 188 w 1926"/>
              <a:gd name="T77" fmla="*/ 4041 h 4045"/>
              <a:gd name="T78" fmla="*/ 122 w 1926"/>
              <a:gd name="T79" fmla="*/ 4014 h 4045"/>
              <a:gd name="T80" fmla="*/ 66 w 1926"/>
              <a:gd name="T81" fmla="*/ 3964 h 4045"/>
              <a:gd name="T82" fmla="*/ 25 w 1926"/>
              <a:gd name="T83" fmla="*/ 3897 h 4045"/>
              <a:gd name="T84" fmla="*/ 3 w 1926"/>
              <a:gd name="T85" fmla="*/ 3816 h 4045"/>
              <a:gd name="T86" fmla="*/ 0 w 1926"/>
              <a:gd name="T87" fmla="*/ 273 h 4045"/>
              <a:gd name="T88" fmla="*/ 12 w 1926"/>
              <a:gd name="T89" fmla="*/ 188 h 4045"/>
              <a:gd name="T90" fmla="*/ 43 w 1926"/>
              <a:gd name="T91" fmla="*/ 113 h 4045"/>
              <a:gd name="T92" fmla="*/ 92 w 1926"/>
              <a:gd name="T93" fmla="*/ 53 h 4045"/>
              <a:gd name="T94" fmla="*/ 154 w 1926"/>
              <a:gd name="T95" fmla="*/ 13 h 4045"/>
              <a:gd name="T96" fmla="*/ 224 w 1926"/>
              <a:gd name="T97" fmla="*/ 0 h 40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926" h="4045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94" name="타원 193">
            <a:extLst>
              <a:ext uri="{FF2B5EF4-FFF2-40B4-BE49-F238E27FC236}">
                <a16:creationId xmlns="" xmlns:a16="http://schemas.microsoft.com/office/drawing/2014/main" id="{5CA66723-1E68-4B3D-BC15-EA8051D9DD21}"/>
              </a:ext>
            </a:extLst>
          </p:cNvPr>
          <p:cNvSpPr/>
          <p:nvPr/>
        </p:nvSpPr>
        <p:spPr>
          <a:xfrm>
            <a:off x="314213" y="64446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95" name="타원 194">
            <a:extLst>
              <a:ext uri="{FF2B5EF4-FFF2-40B4-BE49-F238E27FC236}">
                <a16:creationId xmlns="" xmlns:a16="http://schemas.microsoft.com/office/drawing/2014/main" id="{357320DD-65FD-4B0B-8A0F-2A2BF13648F6}"/>
              </a:ext>
            </a:extLst>
          </p:cNvPr>
          <p:cNvSpPr/>
          <p:nvPr/>
        </p:nvSpPr>
        <p:spPr>
          <a:xfrm>
            <a:off x="299134" y="1233486"/>
            <a:ext cx="276225" cy="276225"/>
          </a:xfrm>
          <a:prstGeom prst="ellipse">
            <a:avLst/>
          </a:prstGeom>
          <a:solidFill>
            <a:srgbClr val="FF8B8B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71" name="TextBox 170"/>
          <p:cNvSpPr txBox="1"/>
          <p:nvPr/>
        </p:nvSpPr>
        <p:spPr>
          <a:xfrm>
            <a:off x="7892117" y="4736087"/>
            <a:ext cx="12498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MVC model2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3336319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7" name="표 10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1048687"/>
              </p:ext>
            </p:extLst>
          </p:nvPr>
        </p:nvGraphicFramePr>
        <p:xfrm>
          <a:off x="-1" y="499532"/>
          <a:ext cx="828675" cy="63584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15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77152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700" b="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맑은 고딕"/>
                          <a:ea typeface="맑은 고딕"/>
                        </a:rPr>
                        <a:t>목차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프로젝트 개요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주제 선정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프로젝트 계획</a:t>
                      </a:r>
                      <a:endParaRPr kumimoji="0" lang="ko-KR" altLang="en-US" sz="700" b="0" i="0" u="none" strike="noStrike" kern="1200" cap="none" spc="0" normalizeH="0" dirty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사이트 구성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en-US" altLang="ko-KR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Use Case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B8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en-US" altLang="ko-KR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+mn-lt"/>
                          <a:ea typeface="+mn-ea"/>
                          <a:cs typeface="+mn-cs"/>
                        </a:rPr>
                        <a:t>WBS,FBS</a:t>
                      </a:r>
                      <a:endParaRPr kumimoji="0" lang="ko-KR" altLang="en-US" sz="700" b="0" i="0" u="none" strike="noStrike" kern="1200" cap="none" spc="0" normalizeH="0" dirty="0">
                        <a:solidFill>
                          <a:srgbClr val="44546A">
                            <a:lumMod val="75000"/>
                          </a:srgb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en-US" altLang="ko-KR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DB</a:t>
                      </a:r>
                      <a:r>
                        <a:rPr kumimoji="0" lang="ko-KR" altLang="en-US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설계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클래스 다이어그램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스토리보드</a:t>
                      </a:r>
                      <a:r>
                        <a:rPr kumimoji="0" lang="en-US" altLang="ko-KR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, </a:t>
                      </a:r>
                      <a:r>
                        <a:rPr kumimoji="0" lang="ko-KR" altLang="en-US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기술</a:t>
                      </a:r>
                      <a:endParaRPr kumimoji="0" lang="ko-KR" altLang="en-US" sz="700" b="0" i="0" u="none" strike="noStrike" kern="1200" cap="none" spc="0" normalizeH="0" dirty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108" name="타원 107"/>
          <p:cNvSpPr/>
          <p:nvPr/>
        </p:nvSpPr>
        <p:spPr>
          <a:xfrm>
            <a:off x="301859" y="123348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9" name="타원 108"/>
          <p:cNvSpPr/>
          <p:nvPr/>
        </p:nvSpPr>
        <p:spPr>
          <a:xfrm>
            <a:off x="301858" y="187166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0" name="타원 109"/>
          <p:cNvSpPr/>
          <p:nvPr/>
        </p:nvSpPr>
        <p:spPr>
          <a:xfrm>
            <a:off x="301857" y="2509837"/>
            <a:ext cx="276225" cy="276225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1" name="타원 110"/>
          <p:cNvSpPr/>
          <p:nvPr/>
        </p:nvSpPr>
        <p:spPr>
          <a:xfrm>
            <a:off x="301856" y="3148012"/>
            <a:ext cx="276225" cy="276225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2" name="타원 111"/>
          <p:cNvSpPr/>
          <p:nvPr/>
        </p:nvSpPr>
        <p:spPr>
          <a:xfrm>
            <a:off x="301855" y="378618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3" name="타원 112"/>
          <p:cNvSpPr/>
          <p:nvPr/>
        </p:nvSpPr>
        <p:spPr>
          <a:xfrm>
            <a:off x="301854" y="4424362"/>
            <a:ext cx="276225" cy="276225"/>
          </a:xfrm>
          <a:prstGeom prst="ellipse">
            <a:avLst/>
          </a:prstGeom>
          <a:solidFill>
            <a:srgbClr val="FF8B8B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4" name="타원 113"/>
          <p:cNvSpPr/>
          <p:nvPr/>
        </p:nvSpPr>
        <p:spPr>
          <a:xfrm>
            <a:off x="301853" y="506253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5" name="타원 114"/>
          <p:cNvSpPr/>
          <p:nvPr/>
        </p:nvSpPr>
        <p:spPr>
          <a:xfrm>
            <a:off x="301852" y="570071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6" name="타원 115"/>
          <p:cNvSpPr/>
          <p:nvPr/>
        </p:nvSpPr>
        <p:spPr>
          <a:xfrm>
            <a:off x="301851" y="633888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9" name="직사각형 118"/>
          <p:cNvSpPr/>
          <p:nvPr/>
        </p:nvSpPr>
        <p:spPr>
          <a:xfrm>
            <a:off x="0" y="10869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2" latinLnBrk="0">
              <a:lnSpc>
                <a:spcPct val="150000"/>
              </a:lnSpc>
              <a:defRPr lang="ko-KR"/>
            </a:pPr>
            <a:r>
              <a:rPr lang="ko-KR" altLang="en-US" sz="2000" b="1" kern="0" dirty="0">
                <a:solidFill>
                  <a:srgbClr val="FA3C71"/>
                </a:solidFill>
                <a:latin typeface="맑은 고딕"/>
                <a:ea typeface="맑은 고딕"/>
              </a:rPr>
              <a:t>사이트 구성 </a:t>
            </a:r>
            <a:r>
              <a:rPr lang="en-US" altLang="ko-KR" sz="2000" b="1" kern="0" dirty="0">
                <a:solidFill>
                  <a:srgbClr val="FA3C71"/>
                </a:solidFill>
                <a:latin typeface="맑은 고딕"/>
                <a:ea typeface="맑은 고딕"/>
              </a:rPr>
              <a:t>– FBS(</a:t>
            </a:r>
            <a:r>
              <a:rPr lang="ko-KR" altLang="en-US" sz="2000" b="1" kern="0" dirty="0">
                <a:solidFill>
                  <a:srgbClr val="FA3C71"/>
                </a:solidFill>
                <a:latin typeface="맑은 고딕"/>
                <a:ea typeface="맑은 고딕"/>
              </a:rPr>
              <a:t>회원</a:t>
            </a:r>
            <a:r>
              <a:rPr lang="en-US" altLang="ko-KR" sz="2000" b="1" kern="0" dirty="0">
                <a:solidFill>
                  <a:srgbClr val="FA3C71"/>
                </a:solidFill>
                <a:latin typeface="맑은 고딕"/>
                <a:ea typeface="맑은 고딕"/>
              </a:rPr>
              <a:t>, </a:t>
            </a:r>
            <a:r>
              <a:rPr lang="ko-KR" altLang="en-US" sz="2000" b="1" kern="0" dirty="0">
                <a:solidFill>
                  <a:srgbClr val="FA3C71"/>
                </a:solidFill>
                <a:latin typeface="맑은 고딕"/>
                <a:ea typeface="맑은 고딕"/>
              </a:rPr>
              <a:t>전문가</a:t>
            </a:r>
            <a:r>
              <a:rPr lang="en-US" altLang="ko-KR" sz="2000" b="1" kern="0" dirty="0">
                <a:solidFill>
                  <a:srgbClr val="FA3C71"/>
                </a:solidFill>
                <a:latin typeface="맑은 고딕"/>
                <a:ea typeface="맑은 고딕"/>
              </a:rPr>
              <a:t>)</a:t>
            </a:r>
            <a:endParaRPr lang="ko-KR" altLang="en-US" sz="3600" kern="0" dirty="0">
              <a:solidFill>
                <a:prstClr val="black">
                  <a:lumMod val="75000"/>
                  <a:lumOff val="25000"/>
                </a:prstClr>
              </a:solidFill>
              <a:latin typeface="맑은 고딕"/>
              <a:ea typeface="맑은 고딕"/>
            </a:endParaRPr>
          </a:p>
        </p:txBody>
      </p:sp>
      <p:sp>
        <p:nvSpPr>
          <p:cNvPr id="79" name="타원 78"/>
          <p:cNvSpPr/>
          <p:nvPr/>
        </p:nvSpPr>
        <p:spPr>
          <a:xfrm>
            <a:off x="314213" y="64446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3975" y="714374"/>
            <a:ext cx="9067800" cy="5876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4093343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7" name="표 10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1048687"/>
              </p:ext>
            </p:extLst>
          </p:nvPr>
        </p:nvGraphicFramePr>
        <p:xfrm>
          <a:off x="-1" y="499532"/>
          <a:ext cx="828675" cy="63584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15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77152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700" b="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맑은 고딕"/>
                          <a:ea typeface="맑은 고딕"/>
                        </a:rPr>
                        <a:t>목차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프로젝트 개요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주제 선정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프로젝트 계획</a:t>
                      </a:r>
                      <a:endParaRPr kumimoji="0" lang="ko-KR" altLang="en-US" sz="700" b="0" i="0" u="none" strike="noStrike" kern="1200" cap="none" spc="0" normalizeH="0" dirty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사이트 구성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en-US" altLang="ko-KR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Use Case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B8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en-US" altLang="ko-KR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+mn-lt"/>
                          <a:ea typeface="+mn-ea"/>
                          <a:cs typeface="+mn-cs"/>
                        </a:rPr>
                        <a:t>WBS,FBS</a:t>
                      </a:r>
                      <a:endParaRPr kumimoji="0" lang="ko-KR" altLang="en-US" sz="700" b="0" i="0" u="none" strike="noStrike" kern="1200" cap="none" spc="0" normalizeH="0" dirty="0">
                        <a:solidFill>
                          <a:srgbClr val="44546A">
                            <a:lumMod val="75000"/>
                          </a:srgb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en-US" altLang="ko-KR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DB</a:t>
                      </a:r>
                      <a:r>
                        <a:rPr kumimoji="0" lang="ko-KR" altLang="en-US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설계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클래스 다이어그램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스토리보드</a:t>
                      </a:r>
                      <a:r>
                        <a:rPr kumimoji="0" lang="en-US" altLang="ko-KR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, </a:t>
                      </a:r>
                      <a:r>
                        <a:rPr kumimoji="0" lang="ko-KR" altLang="en-US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기술</a:t>
                      </a:r>
                      <a:endParaRPr kumimoji="0" lang="ko-KR" altLang="en-US" sz="700" b="0" i="0" u="none" strike="noStrike" kern="1200" cap="none" spc="0" normalizeH="0" dirty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108" name="타원 107"/>
          <p:cNvSpPr/>
          <p:nvPr/>
        </p:nvSpPr>
        <p:spPr>
          <a:xfrm>
            <a:off x="301859" y="123348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9" name="타원 108"/>
          <p:cNvSpPr/>
          <p:nvPr/>
        </p:nvSpPr>
        <p:spPr>
          <a:xfrm>
            <a:off x="301858" y="187166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0" name="타원 109"/>
          <p:cNvSpPr/>
          <p:nvPr/>
        </p:nvSpPr>
        <p:spPr>
          <a:xfrm>
            <a:off x="301857" y="2509837"/>
            <a:ext cx="276225" cy="276225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1" name="타원 110"/>
          <p:cNvSpPr/>
          <p:nvPr/>
        </p:nvSpPr>
        <p:spPr>
          <a:xfrm>
            <a:off x="301856" y="3148012"/>
            <a:ext cx="276225" cy="276225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2" name="타원 111"/>
          <p:cNvSpPr/>
          <p:nvPr/>
        </p:nvSpPr>
        <p:spPr>
          <a:xfrm>
            <a:off x="301855" y="378618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3" name="타원 112"/>
          <p:cNvSpPr/>
          <p:nvPr/>
        </p:nvSpPr>
        <p:spPr>
          <a:xfrm>
            <a:off x="301854" y="4424362"/>
            <a:ext cx="276225" cy="276225"/>
          </a:xfrm>
          <a:prstGeom prst="ellipse">
            <a:avLst/>
          </a:prstGeom>
          <a:solidFill>
            <a:srgbClr val="FF8B8B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4" name="타원 113"/>
          <p:cNvSpPr/>
          <p:nvPr/>
        </p:nvSpPr>
        <p:spPr>
          <a:xfrm>
            <a:off x="301853" y="506253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5" name="타원 114"/>
          <p:cNvSpPr/>
          <p:nvPr/>
        </p:nvSpPr>
        <p:spPr>
          <a:xfrm>
            <a:off x="301852" y="570071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6" name="타원 115"/>
          <p:cNvSpPr/>
          <p:nvPr/>
        </p:nvSpPr>
        <p:spPr>
          <a:xfrm>
            <a:off x="301851" y="633888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9" name="직사각형 118"/>
          <p:cNvSpPr/>
          <p:nvPr/>
        </p:nvSpPr>
        <p:spPr>
          <a:xfrm>
            <a:off x="0" y="10869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2" latinLnBrk="0">
              <a:lnSpc>
                <a:spcPct val="150000"/>
              </a:lnSpc>
              <a:defRPr lang="ko-KR"/>
            </a:pPr>
            <a:r>
              <a:rPr lang="ko-KR" altLang="en-US" sz="2000" b="1" kern="0" dirty="0">
                <a:solidFill>
                  <a:srgbClr val="FA3C71"/>
                </a:solidFill>
                <a:latin typeface="맑은 고딕"/>
                <a:ea typeface="맑은 고딕"/>
              </a:rPr>
              <a:t>사이트 구성 </a:t>
            </a:r>
            <a:r>
              <a:rPr lang="en-US" altLang="ko-KR" sz="2000" b="1" kern="0" dirty="0">
                <a:solidFill>
                  <a:srgbClr val="FA3C71"/>
                </a:solidFill>
                <a:latin typeface="맑은 고딕"/>
                <a:ea typeface="맑은 고딕"/>
              </a:rPr>
              <a:t>– FBS(</a:t>
            </a:r>
            <a:r>
              <a:rPr lang="ko-KR" altLang="en-US" sz="2000" b="1" kern="0" dirty="0">
                <a:solidFill>
                  <a:srgbClr val="FA3C71"/>
                </a:solidFill>
                <a:latin typeface="맑은 고딕"/>
                <a:ea typeface="맑은 고딕"/>
              </a:rPr>
              <a:t>관리자</a:t>
            </a:r>
            <a:r>
              <a:rPr lang="en-US" altLang="ko-KR" sz="2000" b="1" kern="0" dirty="0">
                <a:solidFill>
                  <a:srgbClr val="FA3C71"/>
                </a:solidFill>
                <a:latin typeface="맑은 고딕"/>
                <a:ea typeface="맑은 고딕"/>
              </a:rPr>
              <a:t>)</a:t>
            </a:r>
            <a:endParaRPr lang="ko-KR" altLang="en-US" sz="3600" kern="0" dirty="0">
              <a:solidFill>
                <a:prstClr val="black">
                  <a:lumMod val="75000"/>
                  <a:lumOff val="25000"/>
                </a:prstClr>
              </a:solidFill>
              <a:latin typeface="맑은 고딕"/>
              <a:ea typeface="맑은 고딕"/>
            </a:endParaRPr>
          </a:p>
        </p:txBody>
      </p:sp>
      <p:sp>
        <p:nvSpPr>
          <p:cNvPr id="79" name="타원 78"/>
          <p:cNvSpPr/>
          <p:nvPr/>
        </p:nvSpPr>
        <p:spPr>
          <a:xfrm>
            <a:off x="314213" y="64446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6363" y="782579"/>
            <a:ext cx="7620129" cy="5776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4093343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7" name="표 10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2495514"/>
              </p:ext>
            </p:extLst>
          </p:nvPr>
        </p:nvGraphicFramePr>
        <p:xfrm>
          <a:off x="-1" y="499532"/>
          <a:ext cx="828675" cy="63584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15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77152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700" b="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맑은 고딕"/>
                          <a:ea typeface="맑은 고딕"/>
                        </a:rPr>
                        <a:t>목차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프로젝트 개요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주제 선정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프로젝트 계획</a:t>
                      </a:r>
                      <a:endParaRPr kumimoji="0" lang="ko-KR" altLang="en-US" sz="700" b="0" i="0" u="none" strike="noStrike" kern="1200" cap="none" spc="0" normalizeH="0" dirty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사이트 구성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en-US" altLang="ko-KR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Use Case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B8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en-US" altLang="ko-KR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+mn-lt"/>
                          <a:ea typeface="+mn-ea"/>
                          <a:cs typeface="+mn-cs"/>
                        </a:rPr>
                        <a:t>WBS,FBS</a:t>
                      </a:r>
                      <a:endParaRPr kumimoji="0" lang="ko-KR" altLang="en-US" sz="700" b="0" i="0" u="none" strike="noStrike" kern="1200" cap="none" spc="0" normalizeH="0" dirty="0">
                        <a:solidFill>
                          <a:srgbClr val="44546A">
                            <a:lumMod val="75000"/>
                          </a:srgb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en-US" altLang="ko-KR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DB</a:t>
                      </a:r>
                      <a:r>
                        <a:rPr kumimoji="0" lang="ko-KR" altLang="en-US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설계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클래스 다이어그램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스토리보드</a:t>
                      </a:r>
                      <a:r>
                        <a:rPr kumimoji="0" lang="en-US" altLang="ko-KR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, </a:t>
                      </a:r>
                      <a:r>
                        <a:rPr kumimoji="0" lang="ko-KR" altLang="en-US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기술</a:t>
                      </a:r>
                      <a:endParaRPr kumimoji="0" lang="ko-KR" altLang="en-US" sz="700" b="0" i="0" u="none" strike="noStrike" kern="1200" cap="none" spc="0" normalizeH="0" dirty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108" name="타원 107"/>
          <p:cNvSpPr/>
          <p:nvPr/>
        </p:nvSpPr>
        <p:spPr>
          <a:xfrm>
            <a:off x="301859" y="123348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9" name="타원 108"/>
          <p:cNvSpPr/>
          <p:nvPr/>
        </p:nvSpPr>
        <p:spPr>
          <a:xfrm>
            <a:off x="301858" y="187166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0" name="타원 109"/>
          <p:cNvSpPr/>
          <p:nvPr/>
        </p:nvSpPr>
        <p:spPr>
          <a:xfrm>
            <a:off x="301857" y="2509837"/>
            <a:ext cx="276225" cy="276225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1" name="타원 110"/>
          <p:cNvSpPr/>
          <p:nvPr/>
        </p:nvSpPr>
        <p:spPr>
          <a:xfrm>
            <a:off x="301856" y="3148012"/>
            <a:ext cx="276225" cy="276225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2" name="타원 111"/>
          <p:cNvSpPr/>
          <p:nvPr/>
        </p:nvSpPr>
        <p:spPr>
          <a:xfrm>
            <a:off x="301855" y="378618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3" name="타원 112"/>
          <p:cNvSpPr/>
          <p:nvPr/>
        </p:nvSpPr>
        <p:spPr>
          <a:xfrm>
            <a:off x="301849" y="5095870"/>
            <a:ext cx="276225" cy="276225"/>
          </a:xfrm>
          <a:prstGeom prst="ellipse">
            <a:avLst/>
          </a:prstGeom>
          <a:solidFill>
            <a:srgbClr val="FF8B8B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4" name="타원 113"/>
          <p:cNvSpPr/>
          <p:nvPr/>
        </p:nvSpPr>
        <p:spPr>
          <a:xfrm>
            <a:off x="301850" y="442436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5" name="타원 114"/>
          <p:cNvSpPr/>
          <p:nvPr/>
        </p:nvSpPr>
        <p:spPr>
          <a:xfrm>
            <a:off x="301852" y="570071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6" name="타원 115"/>
          <p:cNvSpPr/>
          <p:nvPr/>
        </p:nvSpPr>
        <p:spPr>
          <a:xfrm>
            <a:off x="301851" y="633888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9" name="직사각형 118"/>
          <p:cNvSpPr/>
          <p:nvPr/>
        </p:nvSpPr>
        <p:spPr>
          <a:xfrm>
            <a:off x="0" y="10869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2" latinLnBrk="0">
              <a:lnSpc>
                <a:spcPct val="150000"/>
              </a:lnSpc>
              <a:defRPr lang="ko-KR"/>
            </a:pPr>
            <a:r>
              <a:rPr lang="en-US" altLang="ko-KR" sz="2000" b="1" kern="0" dirty="0">
                <a:solidFill>
                  <a:srgbClr val="FA3C71"/>
                </a:solidFill>
                <a:latin typeface="맑은 고딕"/>
                <a:ea typeface="맑은 고딕"/>
              </a:rPr>
              <a:t>DB</a:t>
            </a:r>
            <a:r>
              <a:rPr lang="ko-KR" altLang="en-US" sz="2000" b="1" kern="0" dirty="0">
                <a:solidFill>
                  <a:srgbClr val="FA3C71"/>
                </a:solidFill>
                <a:latin typeface="맑은 고딕"/>
                <a:ea typeface="맑은 고딕"/>
              </a:rPr>
              <a:t>설계</a:t>
            </a:r>
            <a:r>
              <a:rPr lang="en-US" altLang="ko-KR" sz="2000" b="1" kern="0" dirty="0">
                <a:solidFill>
                  <a:srgbClr val="FA3C71"/>
                </a:solidFill>
                <a:latin typeface="맑은 고딕"/>
                <a:ea typeface="맑은 고딕"/>
              </a:rPr>
              <a:t>– </a:t>
            </a:r>
            <a:r>
              <a:rPr lang="en-US" altLang="ko-KR" sz="2000" b="1" kern="0" dirty="0" err="1" smtClean="0">
                <a:solidFill>
                  <a:srgbClr val="FA3C71"/>
                </a:solidFill>
                <a:latin typeface="맑은 고딕"/>
                <a:ea typeface="맑은 고딕"/>
              </a:rPr>
              <a:t>eXERD</a:t>
            </a:r>
            <a:endParaRPr lang="ko-KR" altLang="en-US" sz="3600" kern="0" dirty="0">
              <a:solidFill>
                <a:prstClr val="black">
                  <a:lumMod val="75000"/>
                  <a:lumOff val="25000"/>
                </a:prstClr>
              </a:solidFill>
              <a:latin typeface="맑은 고딕"/>
              <a:ea typeface="맑은 고딕"/>
            </a:endParaRPr>
          </a:p>
        </p:txBody>
      </p:sp>
      <p:sp>
        <p:nvSpPr>
          <p:cNvPr id="79" name="타원 78"/>
          <p:cNvSpPr/>
          <p:nvPr/>
        </p:nvSpPr>
        <p:spPr>
          <a:xfrm>
            <a:off x="314213" y="64446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2" name="Picture 2" descr="D:\lecture\FinalProject\DB\DB_논리물리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489" y="639699"/>
            <a:ext cx="9920286" cy="5966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499221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7" name="표 10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6156530"/>
              </p:ext>
            </p:extLst>
          </p:nvPr>
        </p:nvGraphicFramePr>
        <p:xfrm>
          <a:off x="-1" y="499532"/>
          <a:ext cx="828675" cy="63584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15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77152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700" b="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맑은 고딕"/>
                          <a:ea typeface="맑은 고딕"/>
                        </a:rPr>
                        <a:t>목차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프로젝트 개요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주제 선정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프로젝트 계획</a:t>
                      </a:r>
                      <a:endParaRPr kumimoji="0" lang="ko-KR" altLang="en-US" sz="700" b="0" i="0" u="none" strike="noStrike" kern="1200" cap="none" spc="0" normalizeH="0" dirty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사이트 구성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en-US" altLang="ko-KR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Use Case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B8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en-US" altLang="ko-KR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+mn-lt"/>
                          <a:ea typeface="+mn-ea"/>
                          <a:cs typeface="+mn-cs"/>
                        </a:rPr>
                        <a:t>WBS,FBS</a:t>
                      </a:r>
                      <a:endParaRPr kumimoji="0" lang="ko-KR" altLang="en-US" sz="700" b="0" i="0" u="none" strike="noStrike" kern="1200" cap="none" spc="0" normalizeH="0" dirty="0">
                        <a:solidFill>
                          <a:srgbClr val="44546A">
                            <a:lumMod val="75000"/>
                          </a:srgb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en-US" altLang="ko-KR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DB</a:t>
                      </a:r>
                      <a:r>
                        <a:rPr kumimoji="0" lang="ko-KR" altLang="en-US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설계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클래스 다이어그램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스토리보드</a:t>
                      </a:r>
                      <a:r>
                        <a:rPr kumimoji="0" lang="en-US" altLang="ko-KR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, </a:t>
                      </a:r>
                      <a:r>
                        <a:rPr kumimoji="0" lang="ko-KR" altLang="en-US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기술</a:t>
                      </a:r>
                      <a:endParaRPr kumimoji="0" lang="ko-KR" altLang="en-US" sz="700" b="0" i="0" u="none" strike="noStrike" kern="1200" cap="none" spc="0" normalizeH="0" dirty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108" name="타원 107"/>
          <p:cNvSpPr/>
          <p:nvPr/>
        </p:nvSpPr>
        <p:spPr>
          <a:xfrm>
            <a:off x="301859" y="123348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9" name="타원 108"/>
          <p:cNvSpPr/>
          <p:nvPr/>
        </p:nvSpPr>
        <p:spPr>
          <a:xfrm>
            <a:off x="301858" y="187166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0" name="타원 109"/>
          <p:cNvSpPr/>
          <p:nvPr/>
        </p:nvSpPr>
        <p:spPr>
          <a:xfrm>
            <a:off x="301857" y="2509837"/>
            <a:ext cx="276225" cy="276225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1" name="타원 110"/>
          <p:cNvSpPr/>
          <p:nvPr/>
        </p:nvSpPr>
        <p:spPr>
          <a:xfrm>
            <a:off x="301856" y="3148012"/>
            <a:ext cx="276225" cy="276225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2" name="타원 111"/>
          <p:cNvSpPr/>
          <p:nvPr/>
        </p:nvSpPr>
        <p:spPr>
          <a:xfrm>
            <a:off x="301855" y="378618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3" name="타원 112"/>
          <p:cNvSpPr/>
          <p:nvPr/>
        </p:nvSpPr>
        <p:spPr>
          <a:xfrm>
            <a:off x="301849" y="5095870"/>
            <a:ext cx="276225" cy="276225"/>
          </a:xfrm>
          <a:prstGeom prst="ellipse">
            <a:avLst/>
          </a:prstGeom>
          <a:solidFill>
            <a:srgbClr val="FF8B8B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4" name="타원 113"/>
          <p:cNvSpPr/>
          <p:nvPr/>
        </p:nvSpPr>
        <p:spPr>
          <a:xfrm>
            <a:off x="301850" y="442436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5" name="타원 114"/>
          <p:cNvSpPr/>
          <p:nvPr/>
        </p:nvSpPr>
        <p:spPr>
          <a:xfrm>
            <a:off x="301852" y="570071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6" name="타원 115"/>
          <p:cNvSpPr/>
          <p:nvPr/>
        </p:nvSpPr>
        <p:spPr>
          <a:xfrm>
            <a:off x="301851" y="633888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9" name="직사각형 118"/>
          <p:cNvSpPr/>
          <p:nvPr/>
        </p:nvSpPr>
        <p:spPr>
          <a:xfrm>
            <a:off x="0" y="10869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2" latinLnBrk="0">
              <a:lnSpc>
                <a:spcPct val="150000"/>
              </a:lnSpc>
              <a:defRPr lang="ko-KR"/>
            </a:pPr>
            <a:r>
              <a:rPr lang="en-US" altLang="ko-KR" sz="2000" b="1" kern="0" dirty="0">
                <a:solidFill>
                  <a:srgbClr val="FA3C71"/>
                </a:solidFill>
                <a:latin typeface="맑은 고딕"/>
                <a:ea typeface="맑은 고딕"/>
              </a:rPr>
              <a:t>DB</a:t>
            </a:r>
            <a:r>
              <a:rPr lang="ko-KR" altLang="en-US" sz="2000" b="1" kern="0" dirty="0">
                <a:solidFill>
                  <a:srgbClr val="FA3C71"/>
                </a:solidFill>
                <a:latin typeface="맑은 고딕"/>
                <a:ea typeface="맑은 고딕"/>
              </a:rPr>
              <a:t>설계</a:t>
            </a:r>
            <a:r>
              <a:rPr lang="en-US" altLang="ko-KR" sz="2000" b="1" kern="0" dirty="0">
                <a:solidFill>
                  <a:srgbClr val="FA3C71"/>
                </a:solidFill>
                <a:latin typeface="맑은 고딕"/>
                <a:ea typeface="맑은 고딕"/>
              </a:rPr>
              <a:t>– EXERD</a:t>
            </a:r>
            <a:endParaRPr lang="ko-KR" altLang="en-US" sz="3600" kern="0" dirty="0">
              <a:solidFill>
                <a:prstClr val="black">
                  <a:lumMod val="75000"/>
                  <a:lumOff val="25000"/>
                </a:prstClr>
              </a:solidFill>
              <a:latin typeface="맑은 고딕"/>
              <a:ea typeface="맑은 고딕"/>
            </a:endParaRPr>
          </a:p>
        </p:txBody>
      </p:sp>
      <p:sp>
        <p:nvSpPr>
          <p:cNvPr id="79" name="타원 78"/>
          <p:cNvSpPr/>
          <p:nvPr/>
        </p:nvSpPr>
        <p:spPr>
          <a:xfrm>
            <a:off x="314213" y="64446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8276" y="877829"/>
            <a:ext cx="9468494" cy="35480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50440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7" name="표 10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5192381"/>
              </p:ext>
            </p:extLst>
          </p:nvPr>
        </p:nvGraphicFramePr>
        <p:xfrm>
          <a:off x="-1" y="499532"/>
          <a:ext cx="828675" cy="63584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15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77152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700" b="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맑은 고딕"/>
                          <a:ea typeface="맑은 고딕"/>
                        </a:rPr>
                        <a:t>목차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프로젝트 개요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주제 선정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프로젝트 계획</a:t>
                      </a:r>
                      <a:endParaRPr kumimoji="0" lang="ko-KR" altLang="en-US" sz="700" b="0" i="0" u="none" strike="noStrike" kern="1200" cap="none" spc="0" normalizeH="0" dirty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사이트 구성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en-US" altLang="ko-KR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Use Case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B8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en-US" altLang="ko-KR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+mn-lt"/>
                          <a:ea typeface="+mn-ea"/>
                          <a:cs typeface="+mn-cs"/>
                        </a:rPr>
                        <a:t>WBS,FBS</a:t>
                      </a:r>
                      <a:endParaRPr kumimoji="0" lang="ko-KR" altLang="en-US" sz="700" b="0" i="0" u="none" strike="noStrike" kern="1200" cap="none" spc="0" normalizeH="0" dirty="0">
                        <a:solidFill>
                          <a:srgbClr val="44546A">
                            <a:lumMod val="75000"/>
                          </a:srgb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en-US" altLang="ko-KR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DB</a:t>
                      </a:r>
                      <a:r>
                        <a:rPr kumimoji="0" lang="ko-KR" altLang="en-US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설계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클래스 다이어그램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스토리보드</a:t>
                      </a:r>
                      <a:r>
                        <a:rPr kumimoji="0" lang="en-US" altLang="ko-KR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, </a:t>
                      </a:r>
                      <a:r>
                        <a:rPr kumimoji="0" lang="ko-KR" altLang="en-US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기술</a:t>
                      </a:r>
                      <a:endParaRPr kumimoji="0" lang="ko-KR" altLang="en-US" sz="700" b="0" i="0" u="none" strike="noStrike" kern="1200" cap="none" spc="0" normalizeH="0" dirty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108" name="타원 107"/>
          <p:cNvSpPr/>
          <p:nvPr/>
        </p:nvSpPr>
        <p:spPr>
          <a:xfrm>
            <a:off x="301859" y="123348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9" name="타원 108"/>
          <p:cNvSpPr/>
          <p:nvPr/>
        </p:nvSpPr>
        <p:spPr>
          <a:xfrm>
            <a:off x="301858" y="187166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0" name="타원 109"/>
          <p:cNvSpPr/>
          <p:nvPr/>
        </p:nvSpPr>
        <p:spPr>
          <a:xfrm>
            <a:off x="301857" y="2509837"/>
            <a:ext cx="276225" cy="276225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1" name="타원 110"/>
          <p:cNvSpPr/>
          <p:nvPr/>
        </p:nvSpPr>
        <p:spPr>
          <a:xfrm>
            <a:off x="301856" y="3148012"/>
            <a:ext cx="276225" cy="276225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2" name="타원 111"/>
          <p:cNvSpPr/>
          <p:nvPr/>
        </p:nvSpPr>
        <p:spPr>
          <a:xfrm>
            <a:off x="301855" y="378618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3" name="타원 112"/>
          <p:cNvSpPr/>
          <p:nvPr/>
        </p:nvSpPr>
        <p:spPr>
          <a:xfrm>
            <a:off x="301849" y="5095870"/>
            <a:ext cx="276225" cy="276225"/>
          </a:xfrm>
          <a:prstGeom prst="ellipse">
            <a:avLst/>
          </a:prstGeom>
          <a:solidFill>
            <a:srgbClr val="FF8B8B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4" name="타원 113"/>
          <p:cNvSpPr/>
          <p:nvPr/>
        </p:nvSpPr>
        <p:spPr>
          <a:xfrm>
            <a:off x="301850" y="442436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5" name="타원 114"/>
          <p:cNvSpPr/>
          <p:nvPr/>
        </p:nvSpPr>
        <p:spPr>
          <a:xfrm>
            <a:off x="301852" y="570071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6" name="타원 115"/>
          <p:cNvSpPr/>
          <p:nvPr/>
        </p:nvSpPr>
        <p:spPr>
          <a:xfrm>
            <a:off x="301851" y="633888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9" name="직사각형 118"/>
          <p:cNvSpPr/>
          <p:nvPr/>
        </p:nvSpPr>
        <p:spPr>
          <a:xfrm>
            <a:off x="0" y="10869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2" latinLnBrk="0">
              <a:lnSpc>
                <a:spcPct val="150000"/>
              </a:lnSpc>
              <a:defRPr lang="ko-KR"/>
            </a:pPr>
            <a:r>
              <a:rPr lang="en-US" altLang="ko-KR" sz="2000" b="1" kern="0" dirty="0">
                <a:solidFill>
                  <a:srgbClr val="FA3C71"/>
                </a:solidFill>
                <a:latin typeface="맑은 고딕"/>
                <a:ea typeface="맑은 고딕"/>
              </a:rPr>
              <a:t>DB</a:t>
            </a:r>
            <a:r>
              <a:rPr lang="ko-KR" altLang="en-US" sz="2000" b="1" kern="0" dirty="0">
                <a:solidFill>
                  <a:srgbClr val="FA3C71"/>
                </a:solidFill>
                <a:latin typeface="맑은 고딕"/>
                <a:ea typeface="맑은 고딕"/>
              </a:rPr>
              <a:t>설계</a:t>
            </a:r>
            <a:r>
              <a:rPr lang="en-US" altLang="ko-KR" sz="2000" b="1" kern="0" dirty="0">
                <a:solidFill>
                  <a:srgbClr val="FA3C71"/>
                </a:solidFill>
                <a:latin typeface="맑은 고딕"/>
                <a:ea typeface="맑은 고딕"/>
              </a:rPr>
              <a:t>– EXERD</a:t>
            </a:r>
            <a:endParaRPr lang="ko-KR" altLang="en-US" sz="3600" kern="0" dirty="0">
              <a:solidFill>
                <a:prstClr val="black">
                  <a:lumMod val="75000"/>
                  <a:lumOff val="25000"/>
                </a:prstClr>
              </a:solidFill>
              <a:latin typeface="맑은 고딕"/>
              <a:ea typeface="맑은 고딕"/>
            </a:endParaRPr>
          </a:p>
        </p:txBody>
      </p:sp>
      <p:sp>
        <p:nvSpPr>
          <p:cNvPr id="79" name="타원 78"/>
          <p:cNvSpPr/>
          <p:nvPr/>
        </p:nvSpPr>
        <p:spPr>
          <a:xfrm>
            <a:off x="314213" y="64446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095" y="644462"/>
            <a:ext cx="9995809" cy="5038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8199448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7" name="표 10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8184669"/>
              </p:ext>
            </p:extLst>
          </p:nvPr>
        </p:nvGraphicFramePr>
        <p:xfrm>
          <a:off x="-1" y="499532"/>
          <a:ext cx="828675" cy="63584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15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77152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700" b="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맑은 고딕"/>
                          <a:ea typeface="맑은 고딕"/>
                        </a:rPr>
                        <a:t>목차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프로젝트 개요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주제 선정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프로젝트 계획</a:t>
                      </a:r>
                      <a:endParaRPr kumimoji="0" lang="ko-KR" altLang="en-US" sz="700" b="0" i="0" u="none" strike="noStrike" kern="1200" cap="none" spc="0" normalizeH="0" dirty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사이트 구성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en-US" altLang="ko-KR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Use Case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B8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en-US" altLang="ko-KR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+mn-lt"/>
                          <a:ea typeface="+mn-ea"/>
                          <a:cs typeface="+mn-cs"/>
                        </a:rPr>
                        <a:t>WBS,FBS</a:t>
                      </a:r>
                      <a:endParaRPr kumimoji="0" lang="ko-KR" altLang="en-US" sz="700" b="0" i="0" u="none" strike="noStrike" kern="1200" cap="none" spc="0" normalizeH="0" dirty="0">
                        <a:solidFill>
                          <a:srgbClr val="44546A">
                            <a:lumMod val="75000"/>
                          </a:srgb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en-US" altLang="ko-KR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DB</a:t>
                      </a:r>
                      <a:r>
                        <a:rPr kumimoji="0" lang="ko-KR" altLang="en-US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설계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클래스 다이어그램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스토리보드</a:t>
                      </a:r>
                      <a:r>
                        <a:rPr kumimoji="0" lang="en-US" altLang="ko-KR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, </a:t>
                      </a:r>
                      <a:r>
                        <a:rPr kumimoji="0" lang="ko-KR" altLang="en-US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기술</a:t>
                      </a:r>
                      <a:endParaRPr kumimoji="0" lang="ko-KR" altLang="en-US" sz="700" b="0" i="0" u="none" strike="noStrike" kern="1200" cap="none" spc="0" normalizeH="0" dirty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108" name="타원 107"/>
          <p:cNvSpPr/>
          <p:nvPr/>
        </p:nvSpPr>
        <p:spPr>
          <a:xfrm>
            <a:off x="301859" y="123348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9" name="타원 108"/>
          <p:cNvSpPr/>
          <p:nvPr/>
        </p:nvSpPr>
        <p:spPr>
          <a:xfrm>
            <a:off x="301858" y="187166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0" name="타원 109"/>
          <p:cNvSpPr/>
          <p:nvPr/>
        </p:nvSpPr>
        <p:spPr>
          <a:xfrm>
            <a:off x="301857" y="2509837"/>
            <a:ext cx="276225" cy="276225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1" name="타원 110"/>
          <p:cNvSpPr/>
          <p:nvPr/>
        </p:nvSpPr>
        <p:spPr>
          <a:xfrm>
            <a:off x="301856" y="3148012"/>
            <a:ext cx="276225" cy="276225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2" name="타원 111"/>
          <p:cNvSpPr/>
          <p:nvPr/>
        </p:nvSpPr>
        <p:spPr>
          <a:xfrm>
            <a:off x="301855" y="378618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3" name="타원 112"/>
          <p:cNvSpPr/>
          <p:nvPr/>
        </p:nvSpPr>
        <p:spPr>
          <a:xfrm>
            <a:off x="301849" y="5095870"/>
            <a:ext cx="276225" cy="276225"/>
          </a:xfrm>
          <a:prstGeom prst="ellipse">
            <a:avLst/>
          </a:prstGeom>
          <a:solidFill>
            <a:srgbClr val="FF8B8B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4" name="타원 113"/>
          <p:cNvSpPr/>
          <p:nvPr/>
        </p:nvSpPr>
        <p:spPr>
          <a:xfrm>
            <a:off x="301850" y="442436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5" name="타원 114"/>
          <p:cNvSpPr/>
          <p:nvPr/>
        </p:nvSpPr>
        <p:spPr>
          <a:xfrm>
            <a:off x="301852" y="570071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6" name="타원 115"/>
          <p:cNvSpPr/>
          <p:nvPr/>
        </p:nvSpPr>
        <p:spPr>
          <a:xfrm>
            <a:off x="301851" y="633888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9" name="직사각형 118"/>
          <p:cNvSpPr/>
          <p:nvPr/>
        </p:nvSpPr>
        <p:spPr>
          <a:xfrm>
            <a:off x="0" y="10869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2" latinLnBrk="0">
              <a:lnSpc>
                <a:spcPct val="150000"/>
              </a:lnSpc>
              <a:defRPr lang="ko-KR"/>
            </a:pPr>
            <a:r>
              <a:rPr lang="en-US" altLang="ko-KR" sz="2000" b="1" kern="0" dirty="0">
                <a:solidFill>
                  <a:srgbClr val="FA3C71"/>
                </a:solidFill>
                <a:latin typeface="맑은 고딕"/>
                <a:ea typeface="맑은 고딕"/>
              </a:rPr>
              <a:t>DB</a:t>
            </a:r>
            <a:r>
              <a:rPr lang="ko-KR" altLang="en-US" sz="2000" b="1" kern="0" dirty="0">
                <a:solidFill>
                  <a:srgbClr val="FA3C71"/>
                </a:solidFill>
                <a:latin typeface="맑은 고딕"/>
                <a:ea typeface="맑은 고딕"/>
              </a:rPr>
              <a:t>설계</a:t>
            </a:r>
            <a:r>
              <a:rPr lang="en-US" altLang="ko-KR" sz="2000" b="1" kern="0" dirty="0">
                <a:solidFill>
                  <a:srgbClr val="FA3C71"/>
                </a:solidFill>
                <a:latin typeface="맑은 고딕"/>
                <a:ea typeface="맑은 고딕"/>
              </a:rPr>
              <a:t>– EXERD</a:t>
            </a:r>
            <a:endParaRPr lang="ko-KR" altLang="en-US" sz="3600" kern="0" dirty="0">
              <a:solidFill>
                <a:prstClr val="black">
                  <a:lumMod val="75000"/>
                  <a:lumOff val="25000"/>
                </a:prstClr>
              </a:solidFill>
              <a:latin typeface="맑은 고딕"/>
              <a:ea typeface="맑은 고딕"/>
            </a:endParaRPr>
          </a:p>
        </p:txBody>
      </p:sp>
      <p:sp>
        <p:nvSpPr>
          <p:cNvPr id="79" name="타원 78"/>
          <p:cNvSpPr/>
          <p:nvPr/>
        </p:nvSpPr>
        <p:spPr>
          <a:xfrm>
            <a:off x="314213" y="64446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325" y="782578"/>
            <a:ext cx="9677399" cy="32863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8998672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7" name="표 10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2264285"/>
              </p:ext>
            </p:extLst>
          </p:nvPr>
        </p:nvGraphicFramePr>
        <p:xfrm>
          <a:off x="-1" y="499532"/>
          <a:ext cx="828675" cy="63584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15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77152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700" b="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맑은 고딕"/>
                          <a:ea typeface="맑은 고딕"/>
                        </a:rPr>
                        <a:t>목차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프로젝트 개요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주제 선정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프로젝트 계획</a:t>
                      </a:r>
                      <a:endParaRPr kumimoji="0" lang="ko-KR" altLang="en-US" sz="700" b="0" i="0" u="none" strike="noStrike" kern="1200" cap="none" spc="0" normalizeH="0" dirty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사이트 구성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en-US" altLang="ko-KR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Use Case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B8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en-US" altLang="ko-KR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+mn-lt"/>
                          <a:ea typeface="+mn-ea"/>
                          <a:cs typeface="+mn-cs"/>
                        </a:rPr>
                        <a:t>WBS,FBS</a:t>
                      </a:r>
                      <a:endParaRPr kumimoji="0" lang="ko-KR" altLang="en-US" sz="700" b="0" i="0" u="none" strike="noStrike" kern="1200" cap="none" spc="0" normalizeH="0" dirty="0">
                        <a:solidFill>
                          <a:srgbClr val="44546A">
                            <a:lumMod val="75000"/>
                          </a:srgb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en-US" altLang="ko-KR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DB</a:t>
                      </a:r>
                      <a:r>
                        <a:rPr kumimoji="0" lang="ko-KR" altLang="en-US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설계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클래스 다이어그램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스토리보드</a:t>
                      </a:r>
                      <a:r>
                        <a:rPr kumimoji="0" lang="en-US" altLang="ko-KR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, </a:t>
                      </a:r>
                      <a:r>
                        <a:rPr kumimoji="0" lang="ko-KR" altLang="en-US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기술</a:t>
                      </a:r>
                      <a:endParaRPr kumimoji="0" lang="ko-KR" altLang="en-US" sz="700" b="0" i="0" u="none" strike="noStrike" kern="1200" cap="none" spc="0" normalizeH="0" dirty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108" name="타원 107"/>
          <p:cNvSpPr/>
          <p:nvPr/>
        </p:nvSpPr>
        <p:spPr>
          <a:xfrm>
            <a:off x="301859" y="123348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9" name="타원 108"/>
          <p:cNvSpPr/>
          <p:nvPr/>
        </p:nvSpPr>
        <p:spPr>
          <a:xfrm>
            <a:off x="301858" y="187166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0" name="타원 109"/>
          <p:cNvSpPr/>
          <p:nvPr/>
        </p:nvSpPr>
        <p:spPr>
          <a:xfrm>
            <a:off x="301857" y="2509837"/>
            <a:ext cx="276225" cy="276225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1" name="타원 110"/>
          <p:cNvSpPr/>
          <p:nvPr/>
        </p:nvSpPr>
        <p:spPr>
          <a:xfrm>
            <a:off x="301856" y="3148012"/>
            <a:ext cx="276225" cy="276225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2" name="타원 111"/>
          <p:cNvSpPr/>
          <p:nvPr/>
        </p:nvSpPr>
        <p:spPr>
          <a:xfrm>
            <a:off x="301855" y="378618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3" name="타원 112"/>
          <p:cNvSpPr/>
          <p:nvPr/>
        </p:nvSpPr>
        <p:spPr>
          <a:xfrm>
            <a:off x="301849" y="5095870"/>
            <a:ext cx="276225" cy="276225"/>
          </a:xfrm>
          <a:prstGeom prst="ellipse">
            <a:avLst/>
          </a:prstGeom>
          <a:solidFill>
            <a:srgbClr val="FF8B8B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4" name="타원 113"/>
          <p:cNvSpPr/>
          <p:nvPr/>
        </p:nvSpPr>
        <p:spPr>
          <a:xfrm>
            <a:off x="301850" y="442436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5" name="타원 114"/>
          <p:cNvSpPr/>
          <p:nvPr/>
        </p:nvSpPr>
        <p:spPr>
          <a:xfrm>
            <a:off x="301852" y="570071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6" name="타원 115"/>
          <p:cNvSpPr/>
          <p:nvPr/>
        </p:nvSpPr>
        <p:spPr>
          <a:xfrm>
            <a:off x="301851" y="633888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9" name="직사각형 118"/>
          <p:cNvSpPr/>
          <p:nvPr/>
        </p:nvSpPr>
        <p:spPr>
          <a:xfrm>
            <a:off x="0" y="10869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2" latinLnBrk="0">
              <a:lnSpc>
                <a:spcPct val="150000"/>
              </a:lnSpc>
              <a:defRPr lang="ko-KR"/>
            </a:pPr>
            <a:r>
              <a:rPr lang="en-US" altLang="ko-KR" sz="2000" b="1" kern="0" dirty="0">
                <a:solidFill>
                  <a:srgbClr val="FA3C71"/>
                </a:solidFill>
                <a:latin typeface="맑은 고딕"/>
                <a:ea typeface="맑은 고딕"/>
              </a:rPr>
              <a:t>DB</a:t>
            </a:r>
            <a:r>
              <a:rPr lang="ko-KR" altLang="en-US" sz="2000" b="1" kern="0" dirty="0">
                <a:solidFill>
                  <a:srgbClr val="FA3C71"/>
                </a:solidFill>
                <a:latin typeface="맑은 고딕"/>
                <a:ea typeface="맑은 고딕"/>
              </a:rPr>
              <a:t>설계</a:t>
            </a:r>
            <a:r>
              <a:rPr lang="en-US" altLang="ko-KR" sz="2000" b="1" kern="0" dirty="0">
                <a:solidFill>
                  <a:srgbClr val="FA3C71"/>
                </a:solidFill>
                <a:latin typeface="맑은 고딕"/>
                <a:ea typeface="맑은 고딕"/>
              </a:rPr>
              <a:t>– EXERD</a:t>
            </a:r>
            <a:endParaRPr lang="ko-KR" altLang="en-US" sz="3600" kern="0" dirty="0">
              <a:solidFill>
                <a:prstClr val="black">
                  <a:lumMod val="75000"/>
                  <a:lumOff val="25000"/>
                </a:prstClr>
              </a:solidFill>
              <a:latin typeface="맑은 고딕"/>
              <a:ea typeface="맑은 고딕"/>
            </a:endParaRPr>
          </a:p>
        </p:txBody>
      </p:sp>
      <p:sp>
        <p:nvSpPr>
          <p:cNvPr id="79" name="타원 78"/>
          <p:cNvSpPr/>
          <p:nvPr/>
        </p:nvSpPr>
        <p:spPr>
          <a:xfrm>
            <a:off x="314213" y="64446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0663" y="666749"/>
            <a:ext cx="6544123" cy="5514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7266319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7" name="표 10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5885652"/>
              </p:ext>
            </p:extLst>
          </p:nvPr>
        </p:nvGraphicFramePr>
        <p:xfrm>
          <a:off x="-1" y="499532"/>
          <a:ext cx="828675" cy="63584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15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77152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700" b="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맑은 고딕"/>
                          <a:ea typeface="맑은 고딕"/>
                        </a:rPr>
                        <a:t>목차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프로젝트 개요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주제 선정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프로젝트 계획</a:t>
                      </a:r>
                      <a:endParaRPr kumimoji="0" lang="ko-KR" altLang="en-US" sz="700" b="0" i="0" u="none" strike="noStrike" kern="1200" cap="none" spc="0" normalizeH="0" dirty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사이트 구성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en-US" altLang="ko-KR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Use Case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B8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en-US" altLang="ko-KR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+mn-lt"/>
                          <a:ea typeface="+mn-ea"/>
                          <a:cs typeface="+mn-cs"/>
                        </a:rPr>
                        <a:t>WBS,FBS</a:t>
                      </a:r>
                      <a:endParaRPr kumimoji="0" lang="ko-KR" altLang="en-US" sz="700" b="0" i="0" u="none" strike="noStrike" kern="1200" cap="none" spc="0" normalizeH="0" dirty="0">
                        <a:solidFill>
                          <a:srgbClr val="44546A">
                            <a:lumMod val="75000"/>
                          </a:srgb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en-US" altLang="ko-KR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DB</a:t>
                      </a:r>
                      <a:r>
                        <a:rPr kumimoji="0" lang="ko-KR" altLang="en-US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설계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클래스 다이어그램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스토리보드</a:t>
                      </a:r>
                      <a:r>
                        <a:rPr kumimoji="0" lang="en-US" altLang="ko-KR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, </a:t>
                      </a:r>
                      <a:r>
                        <a:rPr kumimoji="0" lang="ko-KR" altLang="en-US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기술</a:t>
                      </a:r>
                      <a:endParaRPr kumimoji="0" lang="ko-KR" altLang="en-US" sz="700" b="0" i="0" u="none" strike="noStrike" kern="1200" cap="none" spc="0" normalizeH="0" dirty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108" name="타원 107"/>
          <p:cNvSpPr/>
          <p:nvPr/>
        </p:nvSpPr>
        <p:spPr>
          <a:xfrm>
            <a:off x="301859" y="123348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9" name="타원 108"/>
          <p:cNvSpPr/>
          <p:nvPr/>
        </p:nvSpPr>
        <p:spPr>
          <a:xfrm>
            <a:off x="301858" y="187166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0" name="타원 109"/>
          <p:cNvSpPr/>
          <p:nvPr/>
        </p:nvSpPr>
        <p:spPr>
          <a:xfrm>
            <a:off x="301857" y="2509837"/>
            <a:ext cx="276225" cy="276225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1" name="타원 110"/>
          <p:cNvSpPr/>
          <p:nvPr/>
        </p:nvSpPr>
        <p:spPr>
          <a:xfrm>
            <a:off x="301856" y="3148012"/>
            <a:ext cx="276225" cy="276225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2" name="타원 111"/>
          <p:cNvSpPr/>
          <p:nvPr/>
        </p:nvSpPr>
        <p:spPr>
          <a:xfrm>
            <a:off x="301855" y="378618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3" name="타원 112"/>
          <p:cNvSpPr/>
          <p:nvPr/>
        </p:nvSpPr>
        <p:spPr>
          <a:xfrm>
            <a:off x="301849" y="5095870"/>
            <a:ext cx="276225" cy="276225"/>
          </a:xfrm>
          <a:prstGeom prst="ellipse">
            <a:avLst/>
          </a:prstGeom>
          <a:solidFill>
            <a:srgbClr val="FF8B8B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4" name="타원 113"/>
          <p:cNvSpPr/>
          <p:nvPr/>
        </p:nvSpPr>
        <p:spPr>
          <a:xfrm>
            <a:off x="301850" y="442436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5" name="타원 114"/>
          <p:cNvSpPr/>
          <p:nvPr/>
        </p:nvSpPr>
        <p:spPr>
          <a:xfrm>
            <a:off x="301852" y="570071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6" name="타원 115"/>
          <p:cNvSpPr/>
          <p:nvPr/>
        </p:nvSpPr>
        <p:spPr>
          <a:xfrm>
            <a:off x="301851" y="633888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9" name="직사각형 118"/>
          <p:cNvSpPr/>
          <p:nvPr/>
        </p:nvSpPr>
        <p:spPr>
          <a:xfrm>
            <a:off x="0" y="10869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2" latinLnBrk="0">
              <a:lnSpc>
                <a:spcPct val="150000"/>
              </a:lnSpc>
              <a:defRPr lang="ko-KR"/>
            </a:pPr>
            <a:r>
              <a:rPr lang="en-US" altLang="ko-KR" sz="2000" b="1" kern="0" dirty="0">
                <a:solidFill>
                  <a:srgbClr val="FA3C71"/>
                </a:solidFill>
                <a:latin typeface="맑은 고딕"/>
                <a:ea typeface="맑은 고딕"/>
              </a:rPr>
              <a:t>DB</a:t>
            </a:r>
            <a:r>
              <a:rPr lang="ko-KR" altLang="en-US" sz="2000" b="1" kern="0" dirty="0">
                <a:solidFill>
                  <a:srgbClr val="FA3C71"/>
                </a:solidFill>
                <a:latin typeface="맑은 고딕"/>
                <a:ea typeface="맑은 고딕"/>
              </a:rPr>
              <a:t>설계</a:t>
            </a:r>
            <a:r>
              <a:rPr lang="en-US" altLang="ko-KR" sz="2000" b="1" kern="0" dirty="0">
                <a:solidFill>
                  <a:srgbClr val="FA3C71"/>
                </a:solidFill>
                <a:latin typeface="맑은 고딕"/>
                <a:ea typeface="맑은 고딕"/>
              </a:rPr>
              <a:t>– EXERD</a:t>
            </a:r>
            <a:endParaRPr lang="ko-KR" altLang="en-US" sz="3600" kern="0" dirty="0">
              <a:solidFill>
                <a:prstClr val="black">
                  <a:lumMod val="75000"/>
                  <a:lumOff val="25000"/>
                </a:prstClr>
              </a:solidFill>
              <a:latin typeface="맑은 고딕"/>
              <a:ea typeface="맑은 고딕"/>
            </a:endParaRPr>
          </a:p>
        </p:txBody>
      </p:sp>
      <p:sp>
        <p:nvSpPr>
          <p:cNvPr id="79" name="타원 78"/>
          <p:cNvSpPr/>
          <p:nvPr/>
        </p:nvSpPr>
        <p:spPr>
          <a:xfrm>
            <a:off x="314213" y="64446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9714" y="823911"/>
            <a:ext cx="6882458" cy="5543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6704705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7" name="표 10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5444003"/>
              </p:ext>
            </p:extLst>
          </p:nvPr>
        </p:nvGraphicFramePr>
        <p:xfrm>
          <a:off x="-1" y="499532"/>
          <a:ext cx="828675" cy="63584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15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77152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700" b="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맑은 고딕"/>
                          <a:ea typeface="맑은 고딕"/>
                        </a:rPr>
                        <a:t>목차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프로젝트 개요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주제 선정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프로젝트 계획</a:t>
                      </a:r>
                      <a:endParaRPr kumimoji="0" lang="ko-KR" altLang="en-US" sz="700" b="0" i="0" u="none" strike="noStrike" kern="1200" cap="none" spc="0" normalizeH="0" dirty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사이트 구성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en-US" altLang="ko-KR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Use Case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B8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en-US" altLang="ko-KR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+mn-lt"/>
                          <a:ea typeface="+mn-ea"/>
                          <a:cs typeface="+mn-cs"/>
                        </a:rPr>
                        <a:t>WBS,FBS</a:t>
                      </a:r>
                      <a:endParaRPr kumimoji="0" lang="ko-KR" altLang="en-US" sz="700" b="0" i="0" u="none" strike="noStrike" kern="1200" cap="none" spc="0" normalizeH="0" dirty="0">
                        <a:solidFill>
                          <a:srgbClr val="44546A">
                            <a:lumMod val="75000"/>
                          </a:srgb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en-US" altLang="ko-KR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DB</a:t>
                      </a:r>
                      <a:r>
                        <a:rPr kumimoji="0" lang="ko-KR" altLang="en-US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설계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클래스 다이어그램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스토리보드</a:t>
                      </a:r>
                      <a:r>
                        <a:rPr kumimoji="0" lang="en-US" altLang="ko-KR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, </a:t>
                      </a:r>
                      <a:r>
                        <a:rPr kumimoji="0" lang="ko-KR" altLang="en-US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기술</a:t>
                      </a:r>
                      <a:endParaRPr kumimoji="0" lang="ko-KR" altLang="en-US" sz="700" b="0" i="0" u="none" strike="noStrike" kern="1200" cap="none" spc="0" normalizeH="0" dirty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108" name="타원 107"/>
          <p:cNvSpPr/>
          <p:nvPr/>
        </p:nvSpPr>
        <p:spPr>
          <a:xfrm>
            <a:off x="301859" y="123348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9" name="타원 108"/>
          <p:cNvSpPr/>
          <p:nvPr/>
        </p:nvSpPr>
        <p:spPr>
          <a:xfrm>
            <a:off x="301858" y="187166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0" name="타원 109"/>
          <p:cNvSpPr/>
          <p:nvPr/>
        </p:nvSpPr>
        <p:spPr>
          <a:xfrm>
            <a:off x="301857" y="2509837"/>
            <a:ext cx="276225" cy="276225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1" name="타원 110"/>
          <p:cNvSpPr/>
          <p:nvPr/>
        </p:nvSpPr>
        <p:spPr>
          <a:xfrm>
            <a:off x="301856" y="3148012"/>
            <a:ext cx="276225" cy="276225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2" name="타원 111"/>
          <p:cNvSpPr/>
          <p:nvPr/>
        </p:nvSpPr>
        <p:spPr>
          <a:xfrm>
            <a:off x="301855" y="378618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3" name="타원 112"/>
          <p:cNvSpPr/>
          <p:nvPr/>
        </p:nvSpPr>
        <p:spPr>
          <a:xfrm>
            <a:off x="301849" y="5095870"/>
            <a:ext cx="276225" cy="276225"/>
          </a:xfrm>
          <a:prstGeom prst="ellipse">
            <a:avLst/>
          </a:prstGeom>
          <a:solidFill>
            <a:srgbClr val="FF8B8B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4" name="타원 113"/>
          <p:cNvSpPr/>
          <p:nvPr/>
        </p:nvSpPr>
        <p:spPr>
          <a:xfrm>
            <a:off x="301850" y="442436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5" name="타원 114"/>
          <p:cNvSpPr/>
          <p:nvPr/>
        </p:nvSpPr>
        <p:spPr>
          <a:xfrm>
            <a:off x="301852" y="570071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6" name="타원 115"/>
          <p:cNvSpPr/>
          <p:nvPr/>
        </p:nvSpPr>
        <p:spPr>
          <a:xfrm>
            <a:off x="301851" y="633888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9" name="직사각형 118"/>
          <p:cNvSpPr/>
          <p:nvPr/>
        </p:nvSpPr>
        <p:spPr>
          <a:xfrm>
            <a:off x="0" y="10869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2" latinLnBrk="0">
              <a:lnSpc>
                <a:spcPct val="150000"/>
              </a:lnSpc>
              <a:defRPr lang="ko-KR"/>
            </a:pPr>
            <a:r>
              <a:rPr lang="en-US" altLang="ko-KR" sz="2000" b="1" kern="0" dirty="0">
                <a:solidFill>
                  <a:srgbClr val="FA3C71"/>
                </a:solidFill>
                <a:latin typeface="맑은 고딕"/>
                <a:ea typeface="맑은 고딕"/>
              </a:rPr>
              <a:t>DB</a:t>
            </a:r>
            <a:r>
              <a:rPr lang="ko-KR" altLang="en-US" sz="2000" b="1" kern="0" dirty="0">
                <a:solidFill>
                  <a:srgbClr val="FA3C71"/>
                </a:solidFill>
                <a:latin typeface="맑은 고딕"/>
                <a:ea typeface="맑은 고딕"/>
              </a:rPr>
              <a:t>설계</a:t>
            </a:r>
            <a:r>
              <a:rPr lang="en-US" altLang="ko-KR" sz="2000" b="1" kern="0" dirty="0">
                <a:solidFill>
                  <a:srgbClr val="FA3C71"/>
                </a:solidFill>
                <a:latin typeface="맑은 고딕"/>
                <a:ea typeface="맑은 고딕"/>
              </a:rPr>
              <a:t>– </a:t>
            </a:r>
            <a:r>
              <a:rPr lang="ko-KR" altLang="en-US" sz="2000" b="1" kern="0" dirty="0">
                <a:solidFill>
                  <a:srgbClr val="FA3C71"/>
                </a:solidFill>
                <a:latin typeface="맑은 고딕"/>
                <a:ea typeface="맑은 고딕"/>
              </a:rPr>
              <a:t>테이블 정의서</a:t>
            </a:r>
            <a:endParaRPr lang="ko-KR" altLang="en-US" sz="3600" kern="0" dirty="0">
              <a:solidFill>
                <a:prstClr val="black">
                  <a:lumMod val="75000"/>
                  <a:lumOff val="25000"/>
                </a:prstClr>
              </a:solidFill>
              <a:latin typeface="맑은 고딕"/>
              <a:ea typeface="맑은 고딕"/>
            </a:endParaRPr>
          </a:p>
        </p:txBody>
      </p:sp>
      <p:sp>
        <p:nvSpPr>
          <p:cNvPr id="79" name="타원 78"/>
          <p:cNvSpPr/>
          <p:nvPr/>
        </p:nvSpPr>
        <p:spPr>
          <a:xfrm>
            <a:off x="314213" y="64446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7169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0175" y="782579"/>
            <a:ext cx="7658100" cy="5495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0437413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7" name="표 10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265525"/>
              </p:ext>
            </p:extLst>
          </p:nvPr>
        </p:nvGraphicFramePr>
        <p:xfrm>
          <a:off x="-1" y="499532"/>
          <a:ext cx="828675" cy="63584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15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77152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700" b="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맑은 고딕"/>
                          <a:ea typeface="맑은 고딕"/>
                        </a:rPr>
                        <a:t>목차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프로젝트 개요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주제 선정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프로젝트 계획</a:t>
                      </a:r>
                      <a:endParaRPr kumimoji="0" lang="ko-KR" altLang="en-US" sz="700" b="0" i="0" u="none" strike="noStrike" kern="1200" cap="none" spc="0" normalizeH="0" dirty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사이트 구성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en-US" altLang="ko-KR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Use Case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B8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en-US" altLang="ko-KR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+mn-lt"/>
                          <a:ea typeface="+mn-ea"/>
                          <a:cs typeface="+mn-cs"/>
                        </a:rPr>
                        <a:t>WBS,FBS</a:t>
                      </a:r>
                      <a:endParaRPr kumimoji="0" lang="ko-KR" altLang="en-US" sz="700" b="0" i="0" u="none" strike="noStrike" kern="1200" cap="none" spc="0" normalizeH="0" dirty="0">
                        <a:solidFill>
                          <a:srgbClr val="44546A">
                            <a:lumMod val="75000"/>
                          </a:srgb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en-US" altLang="ko-KR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DB</a:t>
                      </a:r>
                      <a:r>
                        <a:rPr kumimoji="0" lang="ko-KR" altLang="en-US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설계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클래스 다이어그램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스토리보드</a:t>
                      </a:r>
                      <a:r>
                        <a:rPr kumimoji="0" lang="en-US" altLang="ko-KR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, </a:t>
                      </a:r>
                      <a:r>
                        <a:rPr kumimoji="0" lang="ko-KR" altLang="en-US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기술</a:t>
                      </a:r>
                      <a:endParaRPr kumimoji="0" lang="ko-KR" altLang="en-US" sz="700" b="0" i="0" u="none" strike="noStrike" kern="1200" cap="none" spc="0" normalizeH="0" dirty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108" name="타원 107"/>
          <p:cNvSpPr/>
          <p:nvPr/>
        </p:nvSpPr>
        <p:spPr>
          <a:xfrm>
            <a:off x="301859" y="123348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9" name="타원 108"/>
          <p:cNvSpPr/>
          <p:nvPr/>
        </p:nvSpPr>
        <p:spPr>
          <a:xfrm>
            <a:off x="301858" y="187166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0" name="타원 109"/>
          <p:cNvSpPr/>
          <p:nvPr/>
        </p:nvSpPr>
        <p:spPr>
          <a:xfrm>
            <a:off x="301857" y="2509837"/>
            <a:ext cx="276225" cy="276225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1" name="타원 110"/>
          <p:cNvSpPr/>
          <p:nvPr/>
        </p:nvSpPr>
        <p:spPr>
          <a:xfrm>
            <a:off x="301856" y="3148012"/>
            <a:ext cx="276225" cy="276225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2" name="타원 111"/>
          <p:cNvSpPr/>
          <p:nvPr/>
        </p:nvSpPr>
        <p:spPr>
          <a:xfrm>
            <a:off x="301855" y="378618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3" name="타원 112"/>
          <p:cNvSpPr/>
          <p:nvPr/>
        </p:nvSpPr>
        <p:spPr>
          <a:xfrm>
            <a:off x="301849" y="5095870"/>
            <a:ext cx="276225" cy="276225"/>
          </a:xfrm>
          <a:prstGeom prst="ellipse">
            <a:avLst/>
          </a:prstGeom>
          <a:solidFill>
            <a:srgbClr val="FF8B8B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4" name="타원 113"/>
          <p:cNvSpPr/>
          <p:nvPr/>
        </p:nvSpPr>
        <p:spPr>
          <a:xfrm>
            <a:off x="301850" y="442436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5" name="타원 114"/>
          <p:cNvSpPr/>
          <p:nvPr/>
        </p:nvSpPr>
        <p:spPr>
          <a:xfrm>
            <a:off x="301852" y="570071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6" name="타원 115"/>
          <p:cNvSpPr/>
          <p:nvPr/>
        </p:nvSpPr>
        <p:spPr>
          <a:xfrm>
            <a:off x="301851" y="633888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9" name="직사각형 118"/>
          <p:cNvSpPr/>
          <p:nvPr/>
        </p:nvSpPr>
        <p:spPr>
          <a:xfrm>
            <a:off x="0" y="10869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2" latinLnBrk="0">
              <a:lnSpc>
                <a:spcPct val="150000"/>
              </a:lnSpc>
              <a:defRPr lang="ko-KR"/>
            </a:pPr>
            <a:r>
              <a:rPr lang="en-US" altLang="ko-KR" sz="2000" b="1" kern="0" dirty="0">
                <a:solidFill>
                  <a:srgbClr val="FA3C71"/>
                </a:solidFill>
                <a:latin typeface="맑은 고딕"/>
                <a:ea typeface="맑은 고딕"/>
              </a:rPr>
              <a:t>DB</a:t>
            </a:r>
            <a:r>
              <a:rPr lang="ko-KR" altLang="en-US" sz="2000" b="1" kern="0" dirty="0">
                <a:solidFill>
                  <a:srgbClr val="FA3C71"/>
                </a:solidFill>
                <a:latin typeface="맑은 고딕"/>
                <a:ea typeface="맑은 고딕"/>
              </a:rPr>
              <a:t>설계</a:t>
            </a:r>
            <a:r>
              <a:rPr lang="en-US" altLang="ko-KR" sz="2000" b="1" kern="0" dirty="0">
                <a:solidFill>
                  <a:srgbClr val="FA3C71"/>
                </a:solidFill>
                <a:latin typeface="맑은 고딕"/>
                <a:ea typeface="맑은 고딕"/>
              </a:rPr>
              <a:t>– </a:t>
            </a:r>
            <a:r>
              <a:rPr lang="ko-KR" altLang="en-US" sz="2000" b="1" kern="0" dirty="0">
                <a:solidFill>
                  <a:srgbClr val="FA3C71"/>
                </a:solidFill>
                <a:latin typeface="맑은 고딕"/>
                <a:ea typeface="맑은 고딕"/>
              </a:rPr>
              <a:t>테이블 정의서</a:t>
            </a:r>
            <a:endParaRPr lang="ko-KR" altLang="en-US" sz="3600" kern="0" dirty="0">
              <a:solidFill>
                <a:prstClr val="black">
                  <a:lumMod val="75000"/>
                  <a:lumOff val="25000"/>
                </a:prstClr>
              </a:solidFill>
              <a:latin typeface="맑은 고딕"/>
              <a:ea typeface="맑은 고딕"/>
            </a:endParaRPr>
          </a:p>
        </p:txBody>
      </p:sp>
      <p:sp>
        <p:nvSpPr>
          <p:cNvPr id="79" name="타원 78"/>
          <p:cNvSpPr/>
          <p:nvPr/>
        </p:nvSpPr>
        <p:spPr>
          <a:xfrm>
            <a:off x="314213" y="64446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920692"/>
            <a:ext cx="7658100" cy="463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0136113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2" cstate="print"/>
          <a:stretch>
            <a:fillRect/>
          </a:stretch>
        </p:blipFill>
        <p:spPr>
          <a:xfrm>
            <a:off x="6275983" y="5796896"/>
            <a:ext cx="2090160" cy="993208"/>
          </a:xfrm>
          <a:prstGeom prst="rect">
            <a:avLst/>
          </a:prstGeom>
        </p:spPr>
      </p:pic>
      <p:graphicFrame>
        <p:nvGraphicFramePr>
          <p:cNvPr id="61" name="표 60">
            <a:extLst>
              <a:ext uri="{FF2B5EF4-FFF2-40B4-BE49-F238E27FC236}">
                <a16:creationId xmlns="" xmlns:a16="http://schemas.microsoft.com/office/drawing/2014/main" id="{3B9ED3A5-6358-4977-87E6-501BB8957C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5771792"/>
              </p:ext>
            </p:extLst>
          </p:nvPr>
        </p:nvGraphicFramePr>
        <p:xfrm>
          <a:off x="-1" y="499532"/>
          <a:ext cx="828675" cy="63584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151">
                  <a:extLst>
                    <a:ext uri="{9D8B030D-6E8A-4147-A177-3AD203B41FA5}">
                      <a16:colId xmlns="" xmlns:a16="http://schemas.microsoft.com/office/drawing/2014/main" val="1085562414"/>
                    </a:ext>
                  </a:extLst>
                </a:gridCol>
                <a:gridCol w="771524">
                  <a:extLst>
                    <a:ext uri="{9D8B030D-6E8A-4147-A177-3AD203B41FA5}">
                      <a16:colId xmlns="" xmlns:a16="http://schemas.microsoft.com/office/drawing/2014/main" val="2801271780"/>
                    </a:ext>
                  </a:extLst>
                </a:gridCol>
              </a:tblGrid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목차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998110317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B8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프로젝트 개요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41399603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주제 선정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034079396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프로젝트 계획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9865911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사이트 구성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575254258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Use Case</a:t>
                      </a: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208850021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en-US" altLang="ko-KR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+mn-lt"/>
                          <a:ea typeface="+mn-ea"/>
                          <a:cs typeface="+mn-cs"/>
                        </a:rPr>
                        <a:t>WBS,FBS</a:t>
                      </a:r>
                      <a:endParaRPr kumimoji="0" lang="ko-KR" altLang="en-US" sz="700" b="0" i="0" u="none" strike="noStrike" kern="1200" cap="none" spc="0" normalizeH="0" dirty="0">
                        <a:solidFill>
                          <a:srgbClr val="44546A">
                            <a:lumMod val="75000"/>
                          </a:srgb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673024949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DB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설계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804849840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클래스 다이어그램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889910442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스토리보드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기술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265675496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45EE962D-08DE-45E6-A14E-CD6DAC254383}"/>
              </a:ext>
            </a:extLst>
          </p:cNvPr>
          <p:cNvSpPr/>
          <p:nvPr/>
        </p:nvSpPr>
        <p:spPr>
          <a:xfrm>
            <a:off x="0" y="10869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latinLnBrk="0">
              <a:lnSpc>
                <a:spcPct val="150000"/>
              </a:lnSpc>
              <a:defRPr/>
            </a:pPr>
            <a:r>
              <a:rPr lang="ko-KR" altLang="en-US" sz="2000" b="1" kern="0" dirty="0">
                <a:solidFill>
                  <a:srgbClr val="FA3C71"/>
                </a:solidFill>
                <a:latin typeface="+mn-ea"/>
              </a:rPr>
              <a:t>프로젝트 개요 </a:t>
            </a:r>
            <a:r>
              <a:rPr lang="en-US" altLang="ko-KR" sz="2000" b="1" kern="0" dirty="0">
                <a:solidFill>
                  <a:srgbClr val="FA3C71"/>
                </a:solidFill>
                <a:latin typeface="+mn-ea"/>
              </a:rPr>
              <a:t>- </a:t>
            </a:r>
            <a:r>
              <a:rPr lang="ko-KR" altLang="en-US" sz="2000" b="1" kern="0" dirty="0">
                <a:solidFill>
                  <a:srgbClr val="FA3C71"/>
                </a:solidFill>
                <a:latin typeface="+mn-ea"/>
              </a:rPr>
              <a:t>개발환경</a:t>
            </a:r>
            <a:endParaRPr lang="ko-KR" altLang="en-US" sz="3600" kern="0" dirty="0">
              <a:solidFill>
                <a:prstClr val="black">
                  <a:lumMod val="75000"/>
                  <a:lumOff val="25000"/>
                </a:prstClr>
              </a:solidFill>
              <a:latin typeface="+mn-ea"/>
            </a:endParaRPr>
          </a:p>
        </p:txBody>
      </p:sp>
      <p:pic>
        <p:nvPicPr>
          <p:cNvPr id="20" name="Picture 2" descr="C:\Users\User\Desktop\spring.png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3371589" y="1196915"/>
            <a:ext cx="1758474" cy="571504"/>
          </a:xfrm>
          <a:prstGeom prst="rect">
            <a:avLst/>
          </a:prstGeom>
          <a:noFill/>
        </p:spPr>
      </p:pic>
      <p:pic>
        <p:nvPicPr>
          <p:cNvPr id="21" name="Picture 3" descr="C:\Users\User\Desktop\마이바티스.png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2276975" y="3195498"/>
            <a:ext cx="1857388" cy="466778"/>
          </a:xfrm>
          <a:prstGeom prst="rect">
            <a:avLst/>
          </a:prstGeom>
          <a:noFill/>
        </p:spPr>
      </p:pic>
      <p:pic>
        <p:nvPicPr>
          <p:cNvPr id="22" name="Picture 4" descr="C:\Users\User\Desktop\토드.png"/>
          <p:cNvPicPr>
            <a:picLocks noChangeAspect="1" noChangeArrowheads="1"/>
          </p:cNvPicPr>
          <p:nvPr/>
        </p:nvPicPr>
        <p:blipFill rotWithShape="1">
          <a:blip r:embed="rId5"/>
          <a:srcRect l="12560" r="12120"/>
          <a:stretch>
            <a:fillRect/>
          </a:stretch>
        </p:blipFill>
        <p:spPr>
          <a:xfrm>
            <a:off x="2090028" y="4086196"/>
            <a:ext cx="1885330" cy="928694"/>
          </a:xfrm>
          <a:prstGeom prst="rect">
            <a:avLst/>
          </a:prstGeom>
          <a:noFill/>
        </p:spPr>
      </p:pic>
      <p:pic>
        <p:nvPicPr>
          <p:cNvPr id="23" name="Picture 5" descr="C:\Users\User\Desktop\exerd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8048213" y="4636710"/>
            <a:ext cx="1304925" cy="495300"/>
          </a:xfrm>
          <a:prstGeom prst="rect">
            <a:avLst/>
          </a:prstGeom>
          <a:noFill/>
        </p:spPr>
      </p:pic>
      <p:pic>
        <p:nvPicPr>
          <p:cNvPr id="24" name="Picture 8" descr="C:\Users\User\Desktop\springmvc.png"/>
          <p:cNvPicPr>
            <a:picLocks noChangeAspect="1" noChangeArrowheads="1"/>
          </p:cNvPicPr>
          <p:nvPr/>
        </p:nvPicPr>
        <p:blipFill rotWithShape="1">
          <a:blip r:embed="rId7"/>
          <a:srcRect l="18750" t="34820" r="15620" b="8930"/>
          <a:stretch>
            <a:fillRect/>
          </a:stretch>
        </p:blipFill>
        <p:spPr>
          <a:xfrm>
            <a:off x="2679190" y="1934159"/>
            <a:ext cx="1571636" cy="942982"/>
          </a:xfrm>
          <a:prstGeom prst="rect">
            <a:avLst/>
          </a:prstGeom>
          <a:noFill/>
        </p:spPr>
      </p:pic>
      <p:pic>
        <p:nvPicPr>
          <p:cNvPr id="25" name="Picture 10" descr="C:\Users\User\Desktop\jsp.png"/>
          <p:cNvPicPr>
            <a:picLocks noChangeAspect="1" noChangeArrowheads="1"/>
          </p:cNvPicPr>
          <p:nvPr/>
        </p:nvPicPr>
        <p:blipFill rotWithShape="1">
          <a:blip r:embed="rId8"/>
          <a:srcRect/>
          <a:stretch>
            <a:fillRect/>
          </a:stretch>
        </p:blipFill>
        <p:spPr>
          <a:xfrm>
            <a:off x="8660888" y="2784023"/>
            <a:ext cx="1000132" cy="940124"/>
          </a:xfrm>
          <a:prstGeom prst="rect">
            <a:avLst/>
          </a:prstGeom>
          <a:noFill/>
        </p:spPr>
      </p:pic>
      <p:pic>
        <p:nvPicPr>
          <p:cNvPr id="26" name="Picture 11" descr="C:\Users\User\Desktop\jstl.jpg"/>
          <p:cNvPicPr>
            <a:picLocks noChangeAspect="1" noChangeArrowheads="1"/>
          </p:cNvPicPr>
          <p:nvPr/>
        </p:nvPicPr>
        <p:blipFill rotWithShape="1">
          <a:blip r:embed="rId9"/>
          <a:srcRect/>
          <a:stretch>
            <a:fillRect/>
          </a:stretch>
        </p:blipFill>
        <p:spPr>
          <a:xfrm>
            <a:off x="7287748" y="1105149"/>
            <a:ext cx="928694" cy="755036"/>
          </a:xfrm>
          <a:prstGeom prst="rect">
            <a:avLst/>
          </a:prstGeom>
          <a:noFill/>
        </p:spPr>
      </p:pic>
      <p:pic>
        <p:nvPicPr>
          <p:cNvPr id="28" name="Picture 12" descr="C:\Users\User\Desktop\html5-css-javascript-logos.png"/>
          <p:cNvPicPr>
            <a:picLocks noChangeAspect="1" noChangeArrowheads="1"/>
          </p:cNvPicPr>
          <p:nvPr/>
        </p:nvPicPr>
        <p:blipFill rotWithShape="1">
          <a:blip r:embed="rId10"/>
          <a:srcRect/>
          <a:stretch>
            <a:fillRect/>
          </a:stretch>
        </p:blipFill>
        <p:spPr>
          <a:xfrm>
            <a:off x="4585988" y="4693632"/>
            <a:ext cx="2928958" cy="1140947"/>
          </a:xfrm>
          <a:prstGeom prst="rect">
            <a:avLst/>
          </a:prstGeom>
          <a:noFill/>
        </p:spPr>
      </p:pic>
      <p:pic>
        <p:nvPicPr>
          <p:cNvPr id="29" name="Picture 14" descr="C:\Users\User\Desktop\톰캣.png"/>
          <p:cNvPicPr>
            <a:picLocks noChangeAspect="1" noChangeArrowheads="1"/>
          </p:cNvPicPr>
          <p:nvPr/>
        </p:nvPicPr>
        <p:blipFill rotWithShape="1">
          <a:blip r:embed="rId11"/>
          <a:srcRect/>
          <a:stretch>
            <a:fillRect/>
          </a:stretch>
        </p:blipFill>
        <p:spPr>
          <a:xfrm>
            <a:off x="3140919" y="5223051"/>
            <a:ext cx="1060450" cy="1036637"/>
          </a:xfrm>
          <a:prstGeom prst="rect">
            <a:avLst/>
          </a:prstGeom>
          <a:noFill/>
        </p:spPr>
      </p:pic>
      <p:pic>
        <p:nvPicPr>
          <p:cNvPr id="30" name="Picture 15" descr="C:\Users\User\Desktop\jquery.png"/>
          <p:cNvPicPr>
            <a:picLocks noChangeAspect="1" noChangeArrowheads="1"/>
          </p:cNvPicPr>
          <p:nvPr/>
        </p:nvPicPr>
        <p:blipFill rotWithShape="1">
          <a:blip r:embed="rId12"/>
          <a:srcRect/>
          <a:stretch>
            <a:fillRect/>
          </a:stretch>
        </p:blipFill>
        <p:spPr>
          <a:xfrm>
            <a:off x="7929947" y="2028056"/>
            <a:ext cx="1500198" cy="536508"/>
          </a:xfrm>
          <a:prstGeom prst="rect">
            <a:avLst/>
          </a:prstGeom>
          <a:noFill/>
        </p:spPr>
      </p:pic>
      <p:pic>
        <p:nvPicPr>
          <p:cNvPr id="31" name="Picture 16" descr="C:\Users\User\Documents\카카오톡 받은 파일\오라클.png"/>
          <p:cNvPicPr>
            <a:picLocks noChangeAspect="1" noChangeArrowheads="1"/>
          </p:cNvPicPr>
          <p:nvPr/>
        </p:nvPicPr>
        <p:blipFill rotWithShape="1">
          <a:blip r:embed="rId13"/>
          <a:srcRect/>
          <a:stretch>
            <a:fillRect/>
          </a:stretch>
        </p:blipFill>
        <p:spPr>
          <a:xfrm>
            <a:off x="8193482" y="3963958"/>
            <a:ext cx="1236663" cy="244475"/>
          </a:xfrm>
          <a:prstGeom prst="rect">
            <a:avLst/>
          </a:prstGeom>
          <a:noFill/>
        </p:spPr>
      </p:pic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14" cstate="print"/>
          <a:stretch>
            <a:fillRect/>
          </a:stretch>
        </p:blipFill>
        <p:spPr>
          <a:xfrm>
            <a:off x="5508268" y="2647949"/>
            <a:ext cx="1075711" cy="1226935"/>
          </a:xfrm>
          <a:prstGeom prst="rect">
            <a:avLst/>
          </a:prstGeom>
        </p:spPr>
      </p:pic>
      <p:sp>
        <p:nvSpPr>
          <p:cNvPr id="35" name="타원 34">
            <a:extLst>
              <a:ext uri="{FF2B5EF4-FFF2-40B4-BE49-F238E27FC236}">
                <a16:creationId xmlns="" xmlns:a16="http://schemas.microsoft.com/office/drawing/2014/main" id="{5CA66723-1E68-4B3D-BC15-EA8051D9DD21}"/>
              </a:ext>
            </a:extLst>
          </p:cNvPr>
          <p:cNvSpPr/>
          <p:nvPr/>
        </p:nvSpPr>
        <p:spPr>
          <a:xfrm>
            <a:off x="301859" y="123348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="" xmlns:a16="http://schemas.microsoft.com/office/drawing/2014/main" id="{ADE64729-725E-4910-BEF5-BD9D2266289C}"/>
              </a:ext>
            </a:extLst>
          </p:cNvPr>
          <p:cNvSpPr/>
          <p:nvPr/>
        </p:nvSpPr>
        <p:spPr>
          <a:xfrm>
            <a:off x="301858" y="187166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="" xmlns:a16="http://schemas.microsoft.com/office/drawing/2014/main" id="{357320DD-65FD-4B0B-8A0F-2A2BF13648F6}"/>
              </a:ext>
            </a:extLst>
          </p:cNvPr>
          <p:cNvSpPr/>
          <p:nvPr/>
        </p:nvSpPr>
        <p:spPr>
          <a:xfrm>
            <a:off x="301857" y="250983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="" xmlns:a16="http://schemas.microsoft.com/office/drawing/2014/main" id="{82785463-B226-42C5-BFA4-3C7E43936BF9}"/>
              </a:ext>
            </a:extLst>
          </p:cNvPr>
          <p:cNvSpPr/>
          <p:nvPr/>
        </p:nvSpPr>
        <p:spPr>
          <a:xfrm>
            <a:off x="301856" y="314801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="" xmlns:a16="http://schemas.microsoft.com/office/drawing/2014/main" id="{B8301A7F-085E-4070-AFFC-1CC2D658C6A6}"/>
              </a:ext>
            </a:extLst>
          </p:cNvPr>
          <p:cNvSpPr/>
          <p:nvPr/>
        </p:nvSpPr>
        <p:spPr>
          <a:xfrm>
            <a:off x="301855" y="378618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="" xmlns:a16="http://schemas.microsoft.com/office/drawing/2014/main" id="{DE91D4DF-D0CE-4ED1-A2F1-D3A9250302DB}"/>
              </a:ext>
            </a:extLst>
          </p:cNvPr>
          <p:cNvSpPr/>
          <p:nvPr/>
        </p:nvSpPr>
        <p:spPr>
          <a:xfrm>
            <a:off x="301854" y="442436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="" xmlns:a16="http://schemas.microsoft.com/office/drawing/2014/main" id="{4D4D8A87-21E6-4250-B3D6-5F4B965C1092}"/>
              </a:ext>
            </a:extLst>
          </p:cNvPr>
          <p:cNvSpPr/>
          <p:nvPr/>
        </p:nvSpPr>
        <p:spPr>
          <a:xfrm>
            <a:off x="301853" y="506253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="" xmlns:a16="http://schemas.microsoft.com/office/drawing/2014/main" id="{3C005B5D-F7F1-46CE-936F-1B87B6039B45}"/>
              </a:ext>
            </a:extLst>
          </p:cNvPr>
          <p:cNvSpPr/>
          <p:nvPr/>
        </p:nvSpPr>
        <p:spPr>
          <a:xfrm>
            <a:off x="301852" y="570071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3" name="타원 42">
            <a:extLst>
              <a:ext uri="{FF2B5EF4-FFF2-40B4-BE49-F238E27FC236}">
                <a16:creationId xmlns="" xmlns:a16="http://schemas.microsoft.com/office/drawing/2014/main" id="{8A87E933-8B41-4D35-AF01-62E1F6E45299}"/>
              </a:ext>
            </a:extLst>
          </p:cNvPr>
          <p:cNvSpPr/>
          <p:nvPr/>
        </p:nvSpPr>
        <p:spPr>
          <a:xfrm>
            <a:off x="301851" y="633888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4" name="Freeform 36">
            <a:extLst>
              <a:ext uri="{FF2B5EF4-FFF2-40B4-BE49-F238E27FC236}">
                <a16:creationId xmlns="" xmlns:a16="http://schemas.microsoft.com/office/drawing/2014/main" id="{D87C65E8-F279-432A-8669-47ECCA34E4F6}"/>
              </a:ext>
            </a:extLst>
          </p:cNvPr>
          <p:cNvSpPr>
            <a:spLocks noEditPoints="1"/>
          </p:cNvSpPr>
          <p:nvPr/>
        </p:nvSpPr>
        <p:spPr bwMode="auto">
          <a:xfrm>
            <a:off x="389576" y="654843"/>
            <a:ext cx="95342" cy="160356"/>
          </a:xfrm>
          <a:custGeom>
            <a:avLst/>
            <a:gdLst>
              <a:gd name="T0" fmla="*/ 937 w 1926"/>
              <a:gd name="T1" fmla="*/ 3639 h 4045"/>
              <a:gd name="T2" fmla="*/ 893 w 1926"/>
              <a:gd name="T3" fmla="*/ 3665 h 4045"/>
              <a:gd name="T4" fmla="*/ 863 w 1926"/>
              <a:gd name="T5" fmla="*/ 3712 h 4045"/>
              <a:gd name="T6" fmla="*/ 851 w 1926"/>
              <a:gd name="T7" fmla="*/ 3772 h 4045"/>
              <a:gd name="T8" fmla="*/ 863 w 1926"/>
              <a:gd name="T9" fmla="*/ 3832 h 4045"/>
              <a:gd name="T10" fmla="*/ 893 w 1926"/>
              <a:gd name="T11" fmla="*/ 3878 h 4045"/>
              <a:gd name="T12" fmla="*/ 937 w 1926"/>
              <a:gd name="T13" fmla="*/ 3905 h 4045"/>
              <a:gd name="T14" fmla="*/ 988 w 1926"/>
              <a:gd name="T15" fmla="*/ 3905 h 4045"/>
              <a:gd name="T16" fmla="*/ 1033 w 1926"/>
              <a:gd name="T17" fmla="*/ 3878 h 4045"/>
              <a:gd name="T18" fmla="*/ 1064 w 1926"/>
              <a:gd name="T19" fmla="*/ 3832 h 4045"/>
              <a:gd name="T20" fmla="*/ 1075 w 1926"/>
              <a:gd name="T21" fmla="*/ 3772 h 4045"/>
              <a:gd name="T22" fmla="*/ 1064 w 1926"/>
              <a:gd name="T23" fmla="*/ 3712 h 4045"/>
              <a:gd name="T24" fmla="*/ 1033 w 1926"/>
              <a:gd name="T25" fmla="*/ 3665 h 4045"/>
              <a:gd name="T26" fmla="*/ 988 w 1926"/>
              <a:gd name="T27" fmla="*/ 3639 h 4045"/>
              <a:gd name="T28" fmla="*/ 156 w 1926"/>
              <a:gd name="T29" fmla="*/ 434 h 4045"/>
              <a:gd name="T30" fmla="*/ 1770 w 1926"/>
              <a:gd name="T31" fmla="*/ 3540 h 4045"/>
              <a:gd name="T32" fmla="*/ 156 w 1926"/>
              <a:gd name="T33" fmla="*/ 434 h 4045"/>
              <a:gd name="T34" fmla="*/ 716 w 1926"/>
              <a:gd name="T35" fmla="*/ 200 h 4045"/>
              <a:gd name="T36" fmla="*/ 701 w 1926"/>
              <a:gd name="T37" fmla="*/ 217 h 4045"/>
              <a:gd name="T38" fmla="*/ 701 w 1926"/>
              <a:gd name="T39" fmla="*/ 243 h 4045"/>
              <a:gd name="T40" fmla="*/ 716 w 1926"/>
              <a:gd name="T41" fmla="*/ 260 h 4045"/>
              <a:gd name="T42" fmla="*/ 1199 w 1926"/>
              <a:gd name="T43" fmla="*/ 262 h 4045"/>
              <a:gd name="T44" fmla="*/ 1218 w 1926"/>
              <a:gd name="T45" fmla="*/ 254 h 4045"/>
              <a:gd name="T46" fmla="*/ 1226 w 1926"/>
              <a:gd name="T47" fmla="*/ 230 h 4045"/>
              <a:gd name="T48" fmla="*/ 1218 w 1926"/>
              <a:gd name="T49" fmla="*/ 207 h 4045"/>
              <a:gd name="T50" fmla="*/ 1199 w 1926"/>
              <a:gd name="T51" fmla="*/ 197 h 4045"/>
              <a:gd name="T52" fmla="*/ 224 w 1926"/>
              <a:gd name="T53" fmla="*/ 0 h 4045"/>
              <a:gd name="T54" fmla="*/ 1738 w 1926"/>
              <a:gd name="T55" fmla="*/ 4 h 4045"/>
              <a:gd name="T56" fmla="*/ 1805 w 1926"/>
              <a:gd name="T57" fmla="*/ 31 h 4045"/>
              <a:gd name="T58" fmla="*/ 1860 w 1926"/>
              <a:gd name="T59" fmla="*/ 81 h 4045"/>
              <a:gd name="T60" fmla="*/ 1900 w 1926"/>
              <a:gd name="T61" fmla="*/ 148 h 4045"/>
              <a:gd name="T62" fmla="*/ 1923 w 1926"/>
              <a:gd name="T63" fmla="*/ 229 h 4045"/>
              <a:gd name="T64" fmla="*/ 1926 w 1926"/>
              <a:gd name="T65" fmla="*/ 3772 h 4045"/>
              <a:gd name="T66" fmla="*/ 1915 w 1926"/>
              <a:gd name="T67" fmla="*/ 3857 h 4045"/>
              <a:gd name="T68" fmla="*/ 1882 w 1926"/>
              <a:gd name="T69" fmla="*/ 3932 h 4045"/>
              <a:gd name="T70" fmla="*/ 1834 w 1926"/>
              <a:gd name="T71" fmla="*/ 3992 h 4045"/>
              <a:gd name="T72" fmla="*/ 1773 w 1926"/>
              <a:gd name="T73" fmla="*/ 4032 h 4045"/>
              <a:gd name="T74" fmla="*/ 1702 w 1926"/>
              <a:gd name="T75" fmla="*/ 4045 h 4045"/>
              <a:gd name="T76" fmla="*/ 188 w 1926"/>
              <a:gd name="T77" fmla="*/ 4041 h 4045"/>
              <a:gd name="T78" fmla="*/ 122 w 1926"/>
              <a:gd name="T79" fmla="*/ 4014 h 4045"/>
              <a:gd name="T80" fmla="*/ 66 w 1926"/>
              <a:gd name="T81" fmla="*/ 3964 h 4045"/>
              <a:gd name="T82" fmla="*/ 25 w 1926"/>
              <a:gd name="T83" fmla="*/ 3897 h 4045"/>
              <a:gd name="T84" fmla="*/ 3 w 1926"/>
              <a:gd name="T85" fmla="*/ 3816 h 4045"/>
              <a:gd name="T86" fmla="*/ 0 w 1926"/>
              <a:gd name="T87" fmla="*/ 273 h 4045"/>
              <a:gd name="T88" fmla="*/ 12 w 1926"/>
              <a:gd name="T89" fmla="*/ 188 h 4045"/>
              <a:gd name="T90" fmla="*/ 43 w 1926"/>
              <a:gd name="T91" fmla="*/ 113 h 4045"/>
              <a:gd name="T92" fmla="*/ 92 w 1926"/>
              <a:gd name="T93" fmla="*/ 53 h 4045"/>
              <a:gd name="T94" fmla="*/ 154 w 1926"/>
              <a:gd name="T95" fmla="*/ 13 h 4045"/>
              <a:gd name="T96" fmla="*/ 224 w 1926"/>
              <a:gd name="T97" fmla="*/ 0 h 40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926" h="4045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="" xmlns:a16="http://schemas.microsoft.com/office/drawing/2014/main" id="{5CA66723-1E68-4B3D-BC15-EA8051D9DD21}"/>
              </a:ext>
            </a:extLst>
          </p:cNvPr>
          <p:cNvSpPr/>
          <p:nvPr/>
        </p:nvSpPr>
        <p:spPr>
          <a:xfrm>
            <a:off x="314213" y="64446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="" xmlns:a16="http://schemas.microsoft.com/office/drawing/2014/main" id="{357320DD-65FD-4B0B-8A0F-2A2BF13648F6}"/>
              </a:ext>
            </a:extLst>
          </p:cNvPr>
          <p:cNvSpPr/>
          <p:nvPr/>
        </p:nvSpPr>
        <p:spPr>
          <a:xfrm>
            <a:off x="299134" y="1233486"/>
            <a:ext cx="276225" cy="276225"/>
          </a:xfrm>
          <a:prstGeom prst="ellipse">
            <a:avLst/>
          </a:prstGeom>
          <a:solidFill>
            <a:srgbClr val="FF8B8B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7" name="모서리가 둥근 직사각형 46"/>
          <p:cNvSpPr/>
          <p:nvPr/>
        </p:nvSpPr>
        <p:spPr>
          <a:xfrm>
            <a:off x="1381704" y="920692"/>
            <a:ext cx="9203918" cy="5652615"/>
          </a:xfrm>
          <a:prstGeom prst="roundRect">
            <a:avLst/>
          </a:prstGeom>
          <a:noFill/>
          <a:ln>
            <a:solidFill>
              <a:srgbClr val="FF8B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C:\Users\ezen-test\Desktop\STS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6129" y="1256531"/>
            <a:ext cx="828675" cy="77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3842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7" name="표 10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733282"/>
              </p:ext>
            </p:extLst>
          </p:nvPr>
        </p:nvGraphicFramePr>
        <p:xfrm>
          <a:off x="-1" y="499532"/>
          <a:ext cx="828675" cy="63584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15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77152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700" b="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맑은 고딕"/>
                          <a:ea typeface="맑은 고딕"/>
                        </a:rPr>
                        <a:t>목차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프로젝트 개요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주제 선정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프로젝트 계획</a:t>
                      </a:r>
                      <a:endParaRPr kumimoji="0" lang="ko-KR" altLang="en-US" sz="700" b="0" i="0" u="none" strike="noStrike" kern="1200" cap="none" spc="0" normalizeH="0" dirty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사이트 구성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en-US" altLang="ko-KR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Use Case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B8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en-US" altLang="ko-KR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+mn-lt"/>
                          <a:ea typeface="+mn-ea"/>
                          <a:cs typeface="+mn-cs"/>
                        </a:rPr>
                        <a:t>WBS,FBS</a:t>
                      </a:r>
                      <a:endParaRPr kumimoji="0" lang="ko-KR" altLang="en-US" sz="700" b="0" i="0" u="none" strike="noStrike" kern="1200" cap="none" spc="0" normalizeH="0" dirty="0">
                        <a:solidFill>
                          <a:srgbClr val="44546A">
                            <a:lumMod val="75000"/>
                          </a:srgb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en-US" altLang="ko-KR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DB</a:t>
                      </a:r>
                      <a:r>
                        <a:rPr kumimoji="0" lang="ko-KR" altLang="en-US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설계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클래스 다이어그램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스토리보드</a:t>
                      </a:r>
                      <a:r>
                        <a:rPr kumimoji="0" lang="en-US" altLang="ko-KR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, </a:t>
                      </a:r>
                      <a:r>
                        <a:rPr kumimoji="0" lang="ko-KR" altLang="en-US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기술</a:t>
                      </a:r>
                      <a:endParaRPr kumimoji="0" lang="ko-KR" altLang="en-US" sz="700" b="0" i="0" u="none" strike="noStrike" kern="1200" cap="none" spc="0" normalizeH="0" dirty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108" name="타원 107"/>
          <p:cNvSpPr/>
          <p:nvPr/>
        </p:nvSpPr>
        <p:spPr>
          <a:xfrm>
            <a:off x="301859" y="123348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9" name="타원 108"/>
          <p:cNvSpPr/>
          <p:nvPr/>
        </p:nvSpPr>
        <p:spPr>
          <a:xfrm>
            <a:off x="301858" y="187166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0" name="타원 109"/>
          <p:cNvSpPr/>
          <p:nvPr/>
        </p:nvSpPr>
        <p:spPr>
          <a:xfrm>
            <a:off x="301857" y="2509837"/>
            <a:ext cx="276225" cy="276225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1" name="타원 110"/>
          <p:cNvSpPr/>
          <p:nvPr/>
        </p:nvSpPr>
        <p:spPr>
          <a:xfrm>
            <a:off x="301856" y="3148012"/>
            <a:ext cx="276225" cy="276225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2" name="타원 111"/>
          <p:cNvSpPr/>
          <p:nvPr/>
        </p:nvSpPr>
        <p:spPr>
          <a:xfrm>
            <a:off x="301855" y="378618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3" name="타원 112"/>
          <p:cNvSpPr/>
          <p:nvPr/>
        </p:nvSpPr>
        <p:spPr>
          <a:xfrm>
            <a:off x="301849" y="5095870"/>
            <a:ext cx="276225" cy="276225"/>
          </a:xfrm>
          <a:prstGeom prst="ellipse">
            <a:avLst/>
          </a:prstGeom>
          <a:solidFill>
            <a:srgbClr val="FF8B8B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4" name="타원 113"/>
          <p:cNvSpPr/>
          <p:nvPr/>
        </p:nvSpPr>
        <p:spPr>
          <a:xfrm>
            <a:off x="301850" y="442436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5" name="타원 114"/>
          <p:cNvSpPr/>
          <p:nvPr/>
        </p:nvSpPr>
        <p:spPr>
          <a:xfrm>
            <a:off x="301852" y="570071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6" name="타원 115"/>
          <p:cNvSpPr/>
          <p:nvPr/>
        </p:nvSpPr>
        <p:spPr>
          <a:xfrm>
            <a:off x="301851" y="633888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9" name="직사각형 118"/>
          <p:cNvSpPr/>
          <p:nvPr/>
        </p:nvSpPr>
        <p:spPr>
          <a:xfrm>
            <a:off x="0" y="10869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2" latinLnBrk="0">
              <a:lnSpc>
                <a:spcPct val="150000"/>
              </a:lnSpc>
              <a:defRPr lang="ko-KR"/>
            </a:pPr>
            <a:r>
              <a:rPr lang="en-US" altLang="ko-KR" sz="2000" b="1" kern="0" dirty="0">
                <a:solidFill>
                  <a:srgbClr val="FA3C71"/>
                </a:solidFill>
                <a:latin typeface="맑은 고딕"/>
                <a:ea typeface="맑은 고딕"/>
              </a:rPr>
              <a:t>DB</a:t>
            </a:r>
            <a:r>
              <a:rPr lang="ko-KR" altLang="en-US" sz="2000" b="1" kern="0" dirty="0">
                <a:solidFill>
                  <a:srgbClr val="FA3C71"/>
                </a:solidFill>
                <a:latin typeface="맑은 고딕"/>
                <a:ea typeface="맑은 고딕"/>
              </a:rPr>
              <a:t>설계</a:t>
            </a:r>
            <a:r>
              <a:rPr lang="en-US" altLang="ko-KR" sz="2000" b="1" kern="0" dirty="0">
                <a:solidFill>
                  <a:srgbClr val="FA3C71"/>
                </a:solidFill>
                <a:latin typeface="맑은 고딕"/>
                <a:ea typeface="맑은 고딕"/>
              </a:rPr>
              <a:t>– </a:t>
            </a:r>
            <a:r>
              <a:rPr lang="ko-KR" altLang="en-US" sz="2000" b="1" kern="0" dirty="0">
                <a:solidFill>
                  <a:srgbClr val="FA3C71"/>
                </a:solidFill>
                <a:latin typeface="맑은 고딕"/>
                <a:ea typeface="맑은 고딕"/>
              </a:rPr>
              <a:t>테이블 정의서</a:t>
            </a:r>
            <a:endParaRPr lang="ko-KR" altLang="en-US" sz="3600" kern="0" dirty="0">
              <a:solidFill>
                <a:prstClr val="black">
                  <a:lumMod val="75000"/>
                  <a:lumOff val="25000"/>
                </a:prstClr>
              </a:solidFill>
              <a:latin typeface="맑은 고딕"/>
              <a:ea typeface="맑은 고딕"/>
            </a:endParaRPr>
          </a:p>
        </p:txBody>
      </p:sp>
      <p:sp>
        <p:nvSpPr>
          <p:cNvPr id="79" name="타원 78"/>
          <p:cNvSpPr/>
          <p:nvPr/>
        </p:nvSpPr>
        <p:spPr>
          <a:xfrm>
            <a:off x="314213" y="64446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5875" y="838198"/>
            <a:ext cx="7658100" cy="4981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2970484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7" name="표 10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525789"/>
              </p:ext>
            </p:extLst>
          </p:nvPr>
        </p:nvGraphicFramePr>
        <p:xfrm>
          <a:off x="-1" y="499532"/>
          <a:ext cx="828675" cy="63584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15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77152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700" b="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맑은 고딕"/>
                          <a:ea typeface="맑은 고딕"/>
                        </a:rPr>
                        <a:t>목차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프로젝트 개요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주제 선정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프로젝트 계획</a:t>
                      </a:r>
                      <a:endParaRPr kumimoji="0" lang="ko-KR" altLang="en-US" sz="700" b="0" i="0" u="none" strike="noStrike" kern="1200" cap="none" spc="0" normalizeH="0" dirty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사이트 구성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en-US" altLang="ko-KR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Use Case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B8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en-US" altLang="ko-KR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+mn-lt"/>
                          <a:ea typeface="+mn-ea"/>
                          <a:cs typeface="+mn-cs"/>
                        </a:rPr>
                        <a:t>WBS,FBS</a:t>
                      </a:r>
                      <a:endParaRPr kumimoji="0" lang="ko-KR" altLang="en-US" sz="700" b="0" i="0" u="none" strike="noStrike" kern="1200" cap="none" spc="0" normalizeH="0" dirty="0">
                        <a:solidFill>
                          <a:srgbClr val="44546A">
                            <a:lumMod val="75000"/>
                          </a:srgb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en-US" altLang="ko-KR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DB</a:t>
                      </a:r>
                      <a:r>
                        <a:rPr kumimoji="0" lang="ko-KR" altLang="en-US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설계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클래스 다이어그램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스토리보드</a:t>
                      </a:r>
                      <a:r>
                        <a:rPr kumimoji="0" lang="en-US" altLang="ko-KR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, </a:t>
                      </a:r>
                      <a:r>
                        <a:rPr kumimoji="0" lang="ko-KR" altLang="en-US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기술</a:t>
                      </a:r>
                      <a:endParaRPr kumimoji="0" lang="ko-KR" altLang="en-US" sz="700" b="0" i="0" u="none" strike="noStrike" kern="1200" cap="none" spc="0" normalizeH="0" dirty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108" name="타원 107"/>
          <p:cNvSpPr/>
          <p:nvPr/>
        </p:nvSpPr>
        <p:spPr>
          <a:xfrm>
            <a:off x="301859" y="123348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9" name="타원 108"/>
          <p:cNvSpPr/>
          <p:nvPr/>
        </p:nvSpPr>
        <p:spPr>
          <a:xfrm>
            <a:off x="301858" y="187166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0" name="타원 109"/>
          <p:cNvSpPr/>
          <p:nvPr/>
        </p:nvSpPr>
        <p:spPr>
          <a:xfrm>
            <a:off x="301857" y="2509837"/>
            <a:ext cx="276225" cy="276225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1" name="타원 110"/>
          <p:cNvSpPr/>
          <p:nvPr/>
        </p:nvSpPr>
        <p:spPr>
          <a:xfrm>
            <a:off x="301856" y="3148012"/>
            <a:ext cx="276225" cy="276225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2" name="타원 111"/>
          <p:cNvSpPr/>
          <p:nvPr/>
        </p:nvSpPr>
        <p:spPr>
          <a:xfrm>
            <a:off x="301855" y="378618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3" name="타원 112"/>
          <p:cNvSpPr/>
          <p:nvPr/>
        </p:nvSpPr>
        <p:spPr>
          <a:xfrm>
            <a:off x="301849" y="5095870"/>
            <a:ext cx="276225" cy="276225"/>
          </a:xfrm>
          <a:prstGeom prst="ellipse">
            <a:avLst/>
          </a:prstGeom>
          <a:solidFill>
            <a:srgbClr val="FF8B8B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4" name="타원 113"/>
          <p:cNvSpPr/>
          <p:nvPr/>
        </p:nvSpPr>
        <p:spPr>
          <a:xfrm>
            <a:off x="301850" y="442436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5" name="타원 114"/>
          <p:cNvSpPr/>
          <p:nvPr/>
        </p:nvSpPr>
        <p:spPr>
          <a:xfrm>
            <a:off x="301852" y="570071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6" name="타원 115"/>
          <p:cNvSpPr/>
          <p:nvPr/>
        </p:nvSpPr>
        <p:spPr>
          <a:xfrm>
            <a:off x="301851" y="633888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9" name="직사각형 118"/>
          <p:cNvSpPr/>
          <p:nvPr/>
        </p:nvSpPr>
        <p:spPr>
          <a:xfrm>
            <a:off x="0" y="10869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2" latinLnBrk="0">
              <a:lnSpc>
                <a:spcPct val="150000"/>
              </a:lnSpc>
              <a:defRPr lang="ko-KR"/>
            </a:pPr>
            <a:r>
              <a:rPr lang="en-US" altLang="ko-KR" sz="2000" b="1" kern="0" dirty="0">
                <a:solidFill>
                  <a:srgbClr val="FA3C71"/>
                </a:solidFill>
                <a:latin typeface="맑은 고딕"/>
                <a:ea typeface="맑은 고딕"/>
              </a:rPr>
              <a:t>DB</a:t>
            </a:r>
            <a:r>
              <a:rPr lang="ko-KR" altLang="en-US" sz="2000" b="1" kern="0" dirty="0">
                <a:solidFill>
                  <a:srgbClr val="FA3C71"/>
                </a:solidFill>
                <a:latin typeface="맑은 고딕"/>
                <a:ea typeface="맑은 고딕"/>
              </a:rPr>
              <a:t>설계</a:t>
            </a:r>
            <a:r>
              <a:rPr lang="en-US" altLang="ko-KR" sz="2000" b="1" kern="0" dirty="0">
                <a:solidFill>
                  <a:srgbClr val="FA3C71"/>
                </a:solidFill>
                <a:latin typeface="맑은 고딕"/>
                <a:ea typeface="맑은 고딕"/>
              </a:rPr>
              <a:t>– </a:t>
            </a:r>
            <a:r>
              <a:rPr lang="ko-KR" altLang="en-US" sz="2000" b="1" kern="0" dirty="0">
                <a:solidFill>
                  <a:srgbClr val="FA3C71"/>
                </a:solidFill>
                <a:latin typeface="맑은 고딕"/>
                <a:ea typeface="맑은 고딕"/>
              </a:rPr>
              <a:t>테이블 정의서</a:t>
            </a:r>
            <a:endParaRPr lang="ko-KR" altLang="en-US" sz="3600" kern="0" dirty="0">
              <a:solidFill>
                <a:prstClr val="black">
                  <a:lumMod val="75000"/>
                  <a:lumOff val="25000"/>
                </a:prstClr>
              </a:solidFill>
              <a:latin typeface="맑은 고딕"/>
              <a:ea typeface="맑은 고딕"/>
            </a:endParaRPr>
          </a:p>
        </p:txBody>
      </p:sp>
      <p:sp>
        <p:nvSpPr>
          <p:cNvPr id="79" name="타원 78"/>
          <p:cNvSpPr/>
          <p:nvPr/>
        </p:nvSpPr>
        <p:spPr>
          <a:xfrm>
            <a:off x="314213" y="64446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0" y="920692"/>
            <a:ext cx="7658100" cy="5495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1926897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7" name="표 10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8530960"/>
              </p:ext>
            </p:extLst>
          </p:nvPr>
        </p:nvGraphicFramePr>
        <p:xfrm>
          <a:off x="-1" y="499532"/>
          <a:ext cx="828675" cy="63584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15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77152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700" b="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맑은 고딕"/>
                          <a:ea typeface="맑은 고딕"/>
                        </a:rPr>
                        <a:t>목차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프로젝트 개요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주제 선정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프로젝트 계획</a:t>
                      </a:r>
                      <a:endParaRPr kumimoji="0" lang="ko-KR" altLang="en-US" sz="700" b="0" i="0" u="none" strike="noStrike" kern="1200" cap="none" spc="0" normalizeH="0" dirty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사이트 구성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en-US" altLang="ko-KR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Use Case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B8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en-US" altLang="ko-KR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+mn-lt"/>
                          <a:ea typeface="+mn-ea"/>
                          <a:cs typeface="+mn-cs"/>
                        </a:rPr>
                        <a:t>WBS,FBS</a:t>
                      </a:r>
                      <a:endParaRPr kumimoji="0" lang="ko-KR" altLang="en-US" sz="700" b="0" i="0" u="none" strike="noStrike" kern="1200" cap="none" spc="0" normalizeH="0" dirty="0">
                        <a:solidFill>
                          <a:srgbClr val="44546A">
                            <a:lumMod val="75000"/>
                          </a:srgb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en-US" altLang="ko-KR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DB</a:t>
                      </a:r>
                      <a:r>
                        <a:rPr kumimoji="0" lang="ko-KR" altLang="en-US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설계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클래스 다이어그램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스토리보드</a:t>
                      </a:r>
                      <a:r>
                        <a:rPr kumimoji="0" lang="en-US" altLang="ko-KR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, </a:t>
                      </a:r>
                      <a:r>
                        <a:rPr kumimoji="0" lang="ko-KR" altLang="en-US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기술</a:t>
                      </a:r>
                      <a:endParaRPr kumimoji="0" lang="ko-KR" altLang="en-US" sz="700" b="0" i="0" u="none" strike="noStrike" kern="1200" cap="none" spc="0" normalizeH="0" dirty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108" name="타원 107"/>
          <p:cNvSpPr/>
          <p:nvPr/>
        </p:nvSpPr>
        <p:spPr>
          <a:xfrm>
            <a:off x="301859" y="123348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9" name="타원 108"/>
          <p:cNvSpPr/>
          <p:nvPr/>
        </p:nvSpPr>
        <p:spPr>
          <a:xfrm>
            <a:off x="301858" y="187166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0" name="타원 109"/>
          <p:cNvSpPr/>
          <p:nvPr/>
        </p:nvSpPr>
        <p:spPr>
          <a:xfrm>
            <a:off x="301857" y="2509837"/>
            <a:ext cx="276225" cy="276225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1" name="타원 110"/>
          <p:cNvSpPr/>
          <p:nvPr/>
        </p:nvSpPr>
        <p:spPr>
          <a:xfrm>
            <a:off x="301856" y="3148012"/>
            <a:ext cx="276225" cy="276225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2" name="타원 111"/>
          <p:cNvSpPr/>
          <p:nvPr/>
        </p:nvSpPr>
        <p:spPr>
          <a:xfrm>
            <a:off x="301855" y="378618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3" name="타원 112"/>
          <p:cNvSpPr/>
          <p:nvPr/>
        </p:nvSpPr>
        <p:spPr>
          <a:xfrm>
            <a:off x="301849" y="5095870"/>
            <a:ext cx="276225" cy="276225"/>
          </a:xfrm>
          <a:prstGeom prst="ellipse">
            <a:avLst/>
          </a:prstGeom>
          <a:solidFill>
            <a:srgbClr val="FF8B8B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4" name="타원 113"/>
          <p:cNvSpPr/>
          <p:nvPr/>
        </p:nvSpPr>
        <p:spPr>
          <a:xfrm>
            <a:off x="301850" y="442436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5" name="타원 114"/>
          <p:cNvSpPr/>
          <p:nvPr/>
        </p:nvSpPr>
        <p:spPr>
          <a:xfrm>
            <a:off x="301852" y="570071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6" name="타원 115"/>
          <p:cNvSpPr/>
          <p:nvPr/>
        </p:nvSpPr>
        <p:spPr>
          <a:xfrm>
            <a:off x="301851" y="633888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9" name="직사각형 118"/>
          <p:cNvSpPr/>
          <p:nvPr/>
        </p:nvSpPr>
        <p:spPr>
          <a:xfrm>
            <a:off x="0" y="10869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2" latinLnBrk="0">
              <a:lnSpc>
                <a:spcPct val="150000"/>
              </a:lnSpc>
              <a:defRPr lang="ko-KR"/>
            </a:pPr>
            <a:r>
              <a:rPr lang="en-US" altLang="ko-KR" sz="2000" b="1" kern="0" dirty="0">
                <a:solidFill>
                  <a:srgbClr val="FA3C71"/>
                </a:solidFill>
                <a:latin typeface="맑은 고딕"/>
                <a:ea typeface="맑은 고딕"/>
              </a:rPr>
              <a:t>DB</a:t>
            </a:r>
            <a:r>
              <a:rPr lang="ko-KR" altLang="en-US" sz="2000" b="1" kern="0" dirty="0">
                <a:solidFill>
                  <a:srgbClr val="FA3C71"/>
                </a:solidFill>
                <a:latin typeface="맑은 고딕"/>
                <a:ea typeface="맑은 고딕"/>
              </a:rPr>
              <a:t>설계</a:t>
            </a:r>
            <a:r>
              <a:rPr lang="en-US" altLang="ko-KR" sz="2000" b="1" kern="0" dirty="0">
                <a:solidFill>
                  <a:srgbClr val="FA3C71"/>
                </a:solidFill>
                <a:latin typeface="맑은 고딕"/>
                <a:ea typeface="맑은 고딕"/>
              </a:rPr>
              <a:t>– </a:t>
            </a:r>
            <a:r>
              <a:rPr lang="ko-KR" altLang="en-US" sz="2000" b="1" kern="0" dirty="0">
                <a:solidFill>
                  <a:srgbClr val="FA3C71"/>
                </a:solidFill>
                <a:latin typeface="맑은 고딕"/>
                <a:ea typeface="맑은 고딕"/>
              </a:rPr>
              <a:t>테이블 정의서</a:t>
            </a:r>
            <a:endParaRPr lang="ko-KR" altLang="en-US" sz="3600" kern="0" dirty="0">
              <a:solidFill>
                <a:prstClr val="black">
                  <a:lumMod val="75000"/>
                  <a:lumOff val="25000"/>
                </a:prstClr>
              </a:solidFill>
              <a:latin typeface="맑은 고딕"/>
              <a:ea typeface="맑은 고딕"/>
            </a:endParaRPr>
          </a:p>
        </p:txBody>
      </p:sp>
      <p:sp>
        <p:nvSpPr>
          <p:cNvPr id="79" name="타원 78"/>
          <p:cNvSpPr/>
          <p:nvPr/>
        </p:nvSpPr>
        <p:spPr>
          <a:xfrm>
            <a:off x="314213" y="64446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2075" y="782579"/>
            <a:ext cx="7658100" cy="532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2393354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7" name="표 10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45710"/>
              </p:ext>
            </p:extLst>
          </p:nvPr>
        </p:nvGraphicFramePr>
        <p:xfrm>
          <a:off x="-1" y="499532"/>
          <a:ext cx="828675" cy="63584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15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77152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700" b="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맑은 고딕"/>
                          <a:ea typeface="맑은 고딕"/>
                        </a:rPr>
                        <a:t>목차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프로젝트 개요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주제 선정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프로젝트 계획</a:t>
                      </a:r>
                      <a:endParaRPr kumimoji="0" lang="ko-KR" altLang="en-US" sz="700" b="0" i="0" u="none" strike="noStrike" kern="1200" cap="none" spc="0" normalizeH="0" dirty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사이트 구성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en-US" altLang="ko-KR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Use Case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B8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en-US" altLang="ko-KR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+mn-lt"/>
                          <a:ea typeface="+mn-ea"/>
                          <a:cs typeface="+mn-cs"/>
                        </a:rPr>
                        <a:t>WBS,FBS</a:t>
                      </a:r>
                      <a:endParaRPr kumimoji="0" lang="ko-KR" altLang="en-US" sz="700" b="0" i="0" u="none" strike="noStrike" kern="1200" cap="none" spc="0" normalizeH="0" dirty="0">
                        <a:solidFill>
                          <a:srgbClr val="44546A">
                            <a:lumMod val="75000"/>
                          </a:srgb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en-US" altLang="ko-KR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DB</a:t>
                      </a:r>
                      <a:r>
                        <a:rPr kumimoji="0" lang="ko-KR" altLang="en-US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설계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클래스 다이어그램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스토리보드</a:t>
                      </a:r>
                      <a:r>
                        <a:rPr kumimoji="0" lang="en-US" altLang="ko-KR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, </a:t>
                      </a:r>
                      <a:r>
                        <a:rPr kumimoji="0" lang="ko-KR" altLang="en-US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기술</a:t>
                      </a:r>
                      <a:endParaRPr kumimoji="0" lang="ko-KR" altLang="en-US" sz="700" b="0" i="0" u="none" strike="noStrike" kern="1200" cap="none" spc="0" normalizeH="0" dirty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108" name="타원 107"/>
          <p:cNvSpPr/>
          <p:nvPr/>
        </p:nvSpPr>
        <p:spPr>
          <a:xfrm>
            <a:off x="301859" y="123348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9" name="타원 108"/>
          <p:cNvSpPr/>
          <p:nvPr/>
        </p:nvSpPr>
        <p:spPr>
          <a:xfrm>
            <a:off x="301858" y="187166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0" name="타원 109"/>
          <p:cNvSpPr/>
          <p:nvPr/>
        </p:nvSpPr>
        <p:spPr>
          <a:xfrm>
            <a:off x="301857" y="2509837"/>
            <a:ext cx="276225" cy="276225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1" name="타원 110"/>
          <p:cNvSpPr/>
          <p:nvPr/>
        </p:nvSpPr>
        <p:spPr>
          <a:xfrm>
            <a:off x="301856" y="3148012"/>
            <a:ext cx="276225" cy="276225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2" name="타원 111"/>
          <p:cNvSpPr/>
          <p:nvPr/>
        </p:nvSpPr>
        <p:spPr>
          <a:xfrm>
            <a:off x="301855" y="378618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3" name="타원 112"/>
          <p:cNvSpPr/>
          <p:nvPr/>
        </p:nvSpPr>
        <p:spPr>
          <a:xfrm>
            <a:off x="301849" y="5095870"/>
            <a:ext cx="276225" cy="276225"/>
          </a:xfrm>
          <a:prstGeom prst="ellipse">
            <a:avLst/>
          </a:prstGeom>
          <a:solidFill>
            <a:srgbClr val="FF8B8B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4" name="타원 113"/>
          <p:cNvSpPr/>
          <p:nvPr/>
        </p:nvSpPr>
        <p:spPr>
          <a:xfrm>
            <a:off x="301850" y="442436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5" name="타원 114"/>
          <p:cNvSpPr/>
          <p:nvPr/>
        </p:nvSpPr>
        <p:spPr>
          <a:xfrm>
            <a:off x="301852" y="570071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6" name="타원 115"/>
          <p:cNvSpPr/>
          <p:nvPr/>
        </p:nvSpPr>
        <p:spPr>
          <a:xfrm>
            <a:off x="301851" y="633888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9" name="직사각형 118"/>
          <p:cNvSpPr/>
          <p:nvPr/>
        </p:nvSpPr>
        <p:spPr>
          <a:xfrm>
            <a:off x="0" y="10869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2" latinLnBrk="0">
              <a:lnSpc>
                <a:spcPct val="150000"/>
              </a:lnSpc>
              <a:defRPr lang="ko-KR"/>
            </a:pPr>
            <a:r>
              <a:rPr lang="en-US" altLang="ko-KR" sz="2000" b="1" kern="0" dirty="0">
                <a:solidFill>
                  <a:srgbClr val="FA3C71"/>
                </a:solidFill>
                <a:latin typeface="맑은 고딕"/>
                <a:ea typeface="맑은 고딕"/>
              </a:rPr>
              <a:t>DB</a:t>
            </a:r>
            <a:r>
              <a:rPr lang="ko-KR" altLang="en-US" sz="2000" b="1" kern="0" dirty="0">
                <a:solidFill>
                  <a:srgbClr val="FA3C71"/>
                </a:solidFill>
                <a:latin typeface="맑은 고딕"/>
                <a:ea typeface="맑은 고딕"/>
              </a:rPr>
              <a:t>설계</a:t>
            </a:r>
            <a:r>
              <a:rPr lang="en-US" altLang="ko-KR" sz="2000" b="1" kern="0" dirty="0">
                <a:solidFill>
                  <a:srgbClr val="FA3C71"/>
                </a:solidFill>
                <a:latin typeface="맑은 고딕"/>
                <a:ea typeface="맑은 고딕"/>
              </a:rPr>
              <a:t>– </a:t>
            </a:r>
            <a:r>
              <a:rPr lang="ko-KR" altLang="en-US" sz="2000" b="1" kern="0" dirty="0">
                <a:solidFill>
                  <a:srgbClr val="FA3C71"/>
                </a:solidFill>
                <a:latin typeface="맑은 고딕"/>
                <a:ea typeface="맑은 고딕"/>
              </a:rPr>
              <a:t>테이블 정의서</a:t>
            </a:r>
            <a:endParaRPr lang="ko-KR" altLang="en-US" sz="3600" kern="0" dirty="0">
              <a:solidFill>
                <a:prstClr val="black">
                  <a:lumMod val="75000"/>
                  <a:lumOff val="25000"/>
                </a:prstClr>
              </a:solidFill>
              <a:latin typeface="맑은 고딕"/>
              <a:ea typeface="맑은 고딕"/>
            </a:endParaRPr>
          </a:p>
        </p:txBody>
      </p:sp>
      <p:sp>
        <p:nvSpPr>
          <p:cNvPr id="79" name="타원 78"/>
          <p:cNvSpPr/>
          <p:nvPr/>
        </p:nvSpPr>
        <p:spPr>
          <a:xfrm>
            <a:off x="314213" y="64446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6350" y="723900"/>
            <a:ext cx="7101251" cy="5891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7349256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7" name="표 10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4451555"/>
              </p:ext>
            </p:extLst>
          </p:nvPr>
        </p:nvGraphicFramePr>
        <p:xfrm>
          <a:off x="-1" y="499532"/>
          <a:ext cx="828675" cy="63584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15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77152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700" b="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맑은 고딕"/>
                          <a:ea typeface="맑은 고딕"/>
                        </a:rPr>
                        <a:t>목차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프로젝트 개요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주제 선정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프로젝트 계획</a:t>
                      </a:r>
                      <a:endParaRPr kumimoji="0" lang="ko-KR" altLang="en-US" sz="700" b="0" i="0" u="none" strike="noStrike" kern="1200" cap="none" spc="0" normalizeH="0" dirty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사이트 구성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en-US" altLang="ko-KR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Use Case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B8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en-US" altLang="ko-KR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+mn-lt"/>
                          <a:ea typeface="+mn-ea"/>
                          <a:cs typeface="+mn-cs"/>
                        </a:rPr>
                        <a:t>WBS,FBS</a:t>
                      </a:r>
                      <a:endParaRPr kumimoji="0" lang="ko-KR" altLang="en-US" sz="700" b="0" i="0" u="none" strike="noStrike" kern="1200" cap="none" spc="0" normalizeH="0" dirty="0">
                        <a:solidFill>
                          <a:srgbClr val="44546A">
                            <a:lumMod val="75000"/>
                          </a:srgb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en-US" altLang="ko-KR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DB</a:t>
                      </a:r>
                      <a:r>
                        <a:rPr kumimoji="0" lang="ko-KR" altLang="en-US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설계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클래스 다이어그램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스토리보드</a:t>
                      </a:r>
                      <a:r>
                        <a:rPr kumimoji="0" lang="en-US" altLang="ko-KR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, </a:t>
                      </a:r>
                      <a:r>
                        <a:rPr kumimoji="0" lang="ko-KR" altLang="en-US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기술</a:t>
                      </a:r>
                      <a:endParaRPr kumimoji="0" lang="ko-KR" altLang="en-US" sz="700" b="0" i="0" u="none" strike="noStrike" kern="1200" cap="none" spc="0" normalizeH="0" dirty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108" name="타원 107"/>
          <p:cNvSpPr/>
          <p:nvPr/>
        </p:nvSpPr>
        <p:spPr>
          <a:xfrm>
            <a:off x="301859" y="123348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9" name="타원 108"/>
          <p:cNvSpPr/>
          <p:nvPr/>
        </p:nvSpPr>
        <p:spPr>
          <a:xfrm>
            <a:off x="301858" y="187166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0" name="타원 109"/>
          <p:cNvSpPr/>
          <p:nvPr/>
        </p:nvSpPr>
        <p:spPr>
          <a:xfrm>
            <a:off x="301857" y="2509837"/>
            <a:ext cx="276225" cy="276225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1" name="타원 110"/>
          <p:cNvSpPr/>
          <p:nvPr/>
        </p:nvSpPr>
        <p:spPr>
          <a:xfrm>
            <a:off x="301856" y="3148012"/>
            <a:ext cx="276225" cy="276225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2" name="타원 111"/>
          <p:cNvSpPr/>
          <p:nvPr/>
        </p:nvSpPr>
        <p:spPr>
          <a:xfrm>
            <a:off x="301855" y="378618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3" name="타원 112"/>
          <p:cNvSpPr/>
          <p:nvPr/>
        </p:nvSpPr>
        <p:spPr>
          <a:xfrm>
            <a:off x="301849" y="5095870"/>
            <a:ext cx="276225" cy="276225"/>
          </a:xfrm>
          <a:prstGeom prst="ellipse">
            <a:avLst/>
          </a:prstGeom>
          <a:solidFill>
            <a:srgbClr val="FF8B8B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4" name="타원 113"/>
          <p:cNvSpPr/>
          <p:nvPr/>
        </p:nvSpPr>
        <p:spPr>
          <a:xfrm>
            <a:off x="301850" y="442436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5" name="타원 114"/>
          <p:cNvSpPr/>
          <p:nvPr/>
        </p:nvSpPr>
        <p:spPr>
          <a:xfrm>
            <a:off x="301852" y="570071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6" name="타원 115"/>
          <p:cNvSpPr/>
          <p:nvPr/>
        </p:nvSpPr>
        <p:spPr>
          <a:xfrm>
            <a:off x="301851" y="633888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9" name="직사각형 118"/>
          <p:cNvSpPr/>
          <p:nvPr/>
        </p:nvSpPr>
        <p:spPr>
          <a:xfrm>
            <a:off x="0" y="10869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2" latinLnBrk="0">
              <a:lnSpc>
                <a:spcPct val="150000"/>
              </a:lnSpc>
              <a:defRPr lang="ko-KR"/>
            </a:pPr>
            <a:r>
              <a:rPr lang="en-US" altLang="ko-KR" sz="2000" b="1" kern="0" dirty="0">
                <a:solidFill>
                  <a:srgbClr val="FA3C71"/>
                </a:solidFill>
                <a:latin typeface="맑은 고딕"/>
                <a:ea typeface="맑은 고딕"/>
              </a:rPr>
              <a:t>DB</a:t>
            </a:r>
            <a:r>
              <a:rPr lang="ko-KR" altLang="en-US" sz="2000" b="1" kern="0" dirty="0">
                <a:solidFill>
                  <a:srgbClr val="FA3C71"/>
                </a:solidFill>
                <a:latin typeface="맑은 고딕"/>
                <a:ea typeface="맑은 고딕"/>
              </a:rPr>
              <a:t>설계</a:t>
            </a:r>
            <a:r>
              <a:rPr lang="en-US" altLang="ko-KR" sz="2000" b="1" kern="0" dirty="0">
                <a:solidFill>
                  <a:srgbClr val="FA3C71"/>
                </a:solidFill>
                <a:latin typeface="맑은 고딕"/>
                <a:ea typeface="맑은 고딕"/>
              </a:rPr>
              <a:t>– </a:t>
            </a:r>
            <a:r>
              <a:rPr lang="ko-KR" altLang="en-US" sz="2000" b="1" kern="0" dirty="0">
                <a:solidFill>
                  <a:srgbClr val="FA3C71"/>
                </a:solidFill>
                <a:latin typeface="맑은 고딕"/>
                <a:ea typeface="맑은 고딕"/>
              </a:rPr>
              <a:t>테이블 정의서</a:t>
            </a:r>
            <a:endParaRPr lang="ko-KR" altLang="en-US" sz="3600" kern="0" dirty="0">
              <a:solidFill>
                <a:prstClr val="black">
                  <a:lumMod val="75000"/>
                  <a:lumOff val="25000"/>
                </a:prstClr>
              </a:solidFill>
              <a:latin typeface="맑은 고딕"/>
              <a:ea typeface="맑은 고딕"/>
            </a:endParaRPr>
          </a:p>
        </p:txBody>
      </p:sp>
      <p:sp>
        <p:nvSpPr>
          <p:cNvPr id="79" name="타원 78"/>
          <p:cNvSpPr/>
          <p:nvPr/>
        </p:nvSpPr>
        <p:spPr>
          <a:xfrm>
            <a:off x="314213" y="64446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6825" y="823912"/>
            <a:ext cx="7658100" cy="5153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0700185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7" name="표 10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8394819"/>
              </p:ext>
            </p:extLst>
          </p:nvPr>
        </p:nvGraphicFramePr>
        <p:xfrm>
          <a:off x="-1" y="499532"/>
          <a:ext cx="828675" cy="63584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15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77152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700" b="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맑은 고딕"/>
                          <a:ea typeface="맑은 고딕"/>
                        </a:rPr>
                        <a:t>목차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프로젝트 개요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주제 선정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프로젝트 계획</a:t>
                      </a:r>
                      <a:endParaRPr kumimoji="0" lang="ko-KR" altLang="en-US" sz="700" b="0" i="0" u="none" strike="noStrike" kern="1200" cap="none" spc="0" normalizeH="0" dirty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사이트 구성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en-US" altLang="ko-KR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Use Case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B8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en-US" altLang="ko-KR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+mn-lt"/>
                          <a:ea typeface="+mn-ea"/>
                          <a:cs typeface="+mn-cs"/>
                        </a:rPr>
                        <a:t>WBS,FBS</a:t>
                      </a:r>
                      <a:endParaRPr kumimoji="0" lang="ko-KR" altLang="en-US" sz="700" b="0" i="0" u="none" strike="noStrike" kern="1200" cap="none" spc="0" normalizeH="0" dirty="0">
                        <a:solidFill>
                          <a:srgbClr val="44546A">
                            <a:lumMod val="75000"/>
                          </a:srgb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en-US" altLang="ko-KR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DB</a:t>
                      </a:r>
                      <a:r>
                        <a:rPr kumimoji="0" lang="ko-KR" altLang="en-US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설계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클래스 다이어그램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스토리보드</a:t>
                      </a:r>
                      <a:r>
                        <a:rPr kumimoji="0" lang="en-US" altLang="ko-KR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, </a:t>
                      </a:r>
                      <a:r>
                        <a:rPr kumimoji="0" lang="ko-KR" altLang="en-US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기술</a:t>
                      </a:r>
                      <a:endParaRPr kumimoji="0" lang="ko-KR" altLang="en-US" sz="700" b="0" i="0" u="none" strike="noStrike" kern="1200" cap="none" spc="0" normalizeH="0" dirty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108" name="타원 107"/>
          <p:cNvSpPr/>
          <p:nvPr/>
        </p:nvSpPr>
        <p:spPr>
          <a:xfrm>
            <a:off x="301859" y="123348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9" name="타원 108"/>
          <p:cNvSpPr/>
          <p:nvPr/>
        </p:nvSpPr>
        <p:spPr>
          <a:xfrm>
            <a:off x="301858" y="187166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0" name="타원 109"/>
          <p:cNvSpPr/>
          <p:nvPr/>
        </p:nvSpPr>
        <p:spPr>
          <a:xfrm>
            <a:off x="301857" y="2509837"/>
            <a:ext cx="276225" cy="276225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1" name="타원 110"/>
          <p:cNvSpPr/>
          <p:nvPr/>
        </p:nvSpPr>
        <p:spPr>
          <a:xfrm>
            <a:off x="301856" y="3148012"/>
            <a:ext cx="276225" cy="276225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2" name="타원 111"/>
          <p:cNvSpPr/>
          <p:nvPr/>
        </p:nvSpPr>
        <p:spPr>
          <a:xfrm>
            <a:off x="301855" y="378618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3" name="타원 112"/>
          <p:cNvSpPr/>
          <p:nvPr/>
        </p:nvSpPr>
        <p:spPr>
          <a:xfrm>
            <a:off x="301849" y="5095870"/>
            <a:ext cx="276225" cy="276225"/>
          </a:xfrm>
          <a:prstGeom prst="ellipse">
            <a:avLst/>
          </a:prstGeom>
          <a:solidFill>
            <a:srgbClr val="FF8B8B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4" name="타원 113"/>
          <p:cNvSpPr/>
          <p:nvPr/>
        </p:nvSpPr>
        <p:spPr>
          <a:xfrm>
            <a:off x="301850" y="442436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5" name="타원 114"/>
          <p:cNvSpPr/>
          <p:nvPr/>
        </p:nvSpPr>
        <p:spPr>
          <a:xfrm>
            <a:off x="301852" y="570071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6" name="타원 115"/>
          <p:cNvSpPr/>
          <p:nvPr/>
        </p:nvSpPr>
        <p:spPr>
          <a:xfrm>
            <a:off x="301851" y="633888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9" name="직사각형 118"/>
          <p:cNvSpPr/>
          <p:nvPr/>
        </p:nvSpPr>
        <p:spPr>
          <a:xfrm>
            <a:off x="0" y="10869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2" latinLnBrk="0">
              <a:lnSpc>
                <a:spcPct val="150000"/>
              </a:lnSpc>
              <a:defRPr lang="ko-KR"/>
            </a:pPr>
            <a:r>
              <a:rPr lang="en-US" altLang="ko-KR" sz="2000" b="1" kern="0" dirty="0">
                <a:solidFill>
                  <a:srgbClr val="FA3C71"/>
                </a:solidFill>
                <a:latin typeface="맑은 고딕"/>
                <a:ea typeface="맑은 고딕"/>
              </a:rPr>
              <a:t>DB</a:t>
            </a:r>
            <a:r>
              <a:rPr lang="ko-KR" altLang="en-US" sz="2000" b="1" kern="0" dirty="0">
                <a:solidFill>
                  <a:srgbClr val="FA3C71"/>
                </a:solidFill>
                <a:latin typeface="맑은 고딕"/>
                <a:ea typeface="맑은 고딕"/>
              </a:rPr>
              <a:t>설계</a:t>
            </a:r>
            <a:r>
              <a:rPr lang="en-US" altLang="ko-KR" sz="2000" b="1" kern="0" dirty="0">
                <a:solidFill>
                  <a:srgbClr val="FA3C71"/>
                </a:solidFill>
                <a:latin typeface="맑은 고딕"/>
                <a:ea typeface="맑은 고딕"/>
              </a:rPr>
              <a:t>– </a:t>
            </a:r>
            <a:r>
              <a:rPr lang="ko-KR" altLang="en-US" sz="2000" b="1" kern="0" dirty="0">
                <a:solidFill>
                  <a:srgbClr val="FA3C71"/>
                </a:solidFill>
                <a:latin typeface="맑은 고딕"/>
                <a:ea typeface="맑은 고딕"/>
              </a:rPr>
              <a:t>테이블 정의서</a:t>
            </a:r>
            <a:endParaRPr lang="ko-KR" altLang="en-US" sz="3600" kern="0" dirty="0">
              <a:solidFill>
                <a:prstClr val="black">
                  <a:lumMod val="75000"/>
                  <a:lumOff val="25000"/>
                </a:prstClr>
              </a:solidFill>
              <a:latin typeface="맑은 고딕"/>
              <a:ea typeface="맑은 고딕"/>
            </a:endParaRPr>
          </a:p>
        </p:txBody>
      </p:sp>
      <p:sp>
        <p:nvSpPr>
          <p:cNvPr id="79" name="타원 78"/>
          <p:cNvSpPr/>
          <p:nvPr/>
        </p:nvSpPr>
        <p:spPr>
          <a:xfrm>
            <a:off x="314213" y="64446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0" y="920692"/>
            <a:ext cx="7658100" cy="463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3310784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7" name="표 10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4621324"/>
              </p:ext>
            </p:extLst>
          </p:nvPr>
        </p:nvGraphicFramePr>
        <p:xfrm>
          <a:off x="-1" y="499532"/>
          <a:ext cx="828675" cy="63584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15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77152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700" b="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맑은 고딕"/>
                          <a:ea typeface="맑은 고딕"/>
                        </a:rPr>
                        <a:t>목차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프로젝트 개요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주제 선정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프로젝트 계획</a:t>
                      </a:r>
                      <a:endParaRPr kumimoji="0" lang="ko-KR" altLang="en-US" sz="700" b="0" i="0" u="none" strike="noStrike" kern="1200" cap="none" spc="0" normalizeH="0" dirty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사이트 구성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en-US" altLang="ko-KR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Use Case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B8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en-US" altLang="ko-KR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+mn-lt"/>
                          <a:ea typeface="+mn-ea"/>
                          <a:cs typeface="+mn-cs"/>
                        </a:rPr>
                        <a:t>WBS,FBS</a:t>
                      </a:r>
                      <a:endParaRPr kumimoji="0" lang="ko-KR" altLang="en-US" sz="700" b="0" i="0" u="none" strike="noStrike" kern="1200" cap="none" spc="0" normalizeH="0" dirty="0">
                        <a:solidFill>
                          <a:srgbClr val="44546A">
                            <a:lumMod val="75000"/>
                          </a:srgb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en-US" altLang="ko-KR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DB</a:t>
                      </a:r>
                      <a:r>
                        <a:rPr kumimoji="0" lang="ko-KR" altLang="en-US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설계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클래스 다이어그램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스토리보드</a:t>
                      </a:r>
                      <a:r>
                        <a:rPr kumimoji="0" lang="en-US" altLang="ko-KR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, </a:t>
                      </a:r>
                      <a:r>
                        <a:rPr kumimoji="0" lang="ko-KR" altLang="en-US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기술</a:t>
                      </a:r>
                      <a:endParaRPr kumimoji="0" lang="ko-KR" altLang="en-US" sz="700" b="0" i="0" u="none" strike="noStrike" kern="1200" cap="none" spc="0" normalizeH="0" dirty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108" name="타원 107"/>
          <p:cNvSpPr/>
          <p:nvPr/>
        </p:nvSpPr>
        <p:spPr>
          <a:xfrm>
            <a:off x="301859" y="123348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9" name="타원 108"/>
          <p:cNvSpPr/>
          <p:nvPr/>
        </p:nvSpPr>
        <p:spPr>
          <a:xfrm>
            <a:off x="301858" y="187166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0" name="타원 109"/>
          <p:cNvSpPr/>
          <p:nvPr/>
        </p:nvSpPr>
        <p:spPr>
          <a:xfrm>
            <a:off x="301857" y="2509837"/>
            <a:ext cx="276225" cy="276225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1" name="타원 110"/>
          <p:cNvSpPr/>
          <p:nvPr/>
        </p:nvSpPr>
        <p:spPr>
          <a:xfrm>
            <a:off x="301856" y="3148012"/>
            <a:ext cx="276225" cy="276225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2" name="타원 111"/>
          <p:cNvSpPr/>
          <p:nvPr/>
        </p:nvSpPr>
        <p:spPr>
          <a:xfrm>
            <a:off x="301855" y="378618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3" name="타원 112"/>
          <p:cNvSpPr/>
          <p:nvPr/>
        </p:nvSpPr>
        <p:spPr>
          <a:xfrm>
            <a:off x="301849" y="5095870"/>
            <a:ext cx="276225" cy="276225"/>
          </a:xfrm>
          <a:prstGeom prst="ellipse">
            <a:avLst/>
          </a:prstGeom>
          <a:solidFill>
            <a:srgbClr val="FF8B8B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4" name="타원 113"/>
          <p:cNvSpPr/>
          <p:nvPr/>
        </p:nvSpPr>
        <p:spPr>
          <a:xfrm>
            <a:off x="301850" y="442436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5" name="타원 114"/>
          <p:cNvSpPr/>
          <p:nvPr/>
        </p:nvSpPr>
        <p:spPr>
          <a:xfrm>
            <a:off x="301852" y="570071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6" name="타원 115"/>
          <p:cNvSpPr/>
          <p:nvPr/>
        </p:nvSpPr>
        <p:spPr>
          <a:xfrm>
            <a:off x="301851" y="633888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9" name="직사각형 118"/>
          <p:cNvSpPr/>
          <p:nvPr/>
        </p:nvSpPr>
        <p:spPr>
          <a:xfrm>
            <a:off x="0" y="10869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2" latinLnBrk="0">
              <a:lnSpc>
                <a:spcPct val="150000"/>
              </a:lnSpc>
              <a:defRPr lang="ko-KR"/>
            </a:pPr>
            <a:r>
              <a:rPr lang="en-US" altLang="ko-KR" sz="2000" b="1" kern="0" dirty="0">
                <a:solidFill>
                  <a:srgbClr val="FA3C71"/>
                </a:solidFill>
                <a:latin typeface="맑은 고딕"/>
                <a:ea typeface="맑은 고딕"/>
              </a:rPr>
              <a:t>DB</a:t>
            </a:r>
            <a:r>
              <a:rPr lang="ko-KR" altLang="en-US" sz="2000" b="1" kern="0" dirty="0">
                <a:solidFill>
                  <a:srgbClr val="FA3C71"/>
                </a:solidFill>
                <a:latin typeface="맑은 고딕"/>
                <a:ea typeface="맑은 고딕"/>
              </a:rPr>
              <a:t>설계</a:t>
            </a:r>
            <a:r>
              <a:rPr lang="en-US" altLang="ko-KR" sz="2000" b="1" kern="0" dirty="0">
                <a:solidFill>
                  <a:srgbClr val="FA3C71"/>
                </a:solidFill>
                <a:latin typeface="맑은 고딕"/>
                <a:ea typeface="맑은 고딕"/>
              </a:rPr>
              <a:t>– </a:t>
            </a:r>
            <a:r>
              <a:rPr lang="ko-KR" altLang="en-US" sz="2000" b="1" kern="0" dirty="0">
                <a:solidFill>
                  <a:srgbClr val="FA3C71"/>
                </a:solidFill>
                <a:latin typeface="맑은 고딕"/>
                <a:ea typeface="맑은 고딕"/>
              </a:rPr>
              <a:t>테이블 정의서</a:t>
            </a:r>
            <a:endParaRPr lang="ko-KR" altLang="en-US" sz="3600" kern="0" dirty="0">
              <a:solidFill>
                <a:prstClr val="black">
                  <a:lumMod val="75000"/>
                  <a:lumOff val="25000"/>
                </a:prstClr>
              </a:solidFill>
              <a:latin typeface="맑은 고딕"/>
              <a:ea typeface="맑은 고딕"/>
            </a:endParaRPr>
          </a:p>
        </p:txBody>
      </p:sp>
      <p:sp>
        <p:nvSpPr>
          <p:cNvPr id="79" name="타원 78"/>
          <p:cNvSpPr/>
          <p:nvPr/>
        </p:nvSpPr>
        <p:spPr>
          <a:xfrm>
            <a:off x="314213" y="64446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9700" y="809624"/>
            <a:ext cx="7658100" cy="5667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9059567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7" name="표 10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9872018"/>
              </p:ext>
            </p:extLst>
          </p:nvPr>
        </p:nvGraphicFramePr>
        <p:xfrm>
          <a:off x="-1" y="499532"/>
          <a:ext cx="828675" cy="63584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15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77152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700" b="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맑은 고딕"/>
                          <a:ea typeface="맑은 고딕"/>
                        </a:rPr>
                        <a:t>목차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프로젝트 개요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주제 선정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프로젝트 계획</a:t>
                      </a:r>
                      <a:endParaRPr kumimoji="0" lang="ko-KR" altLang="en-US" sz="700" b="0" i="0" u="none" strike="noStrike" kern="1200" cap="none" spc="0" normalizeH="0" dirty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사이트 구성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en-US" altLang="ko-KR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Use Case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B8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en-US" altLang="ko-KR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+mn-lt"/>
                          <a:ea typeface="+mn-ea"/>
                          <a:cs typeface="+mn-cs"/>
                        </a:rPr>
                        <a:t>WBS,FBS</a:t>
                      </a:r>
                      <a:endParaRPr kumimoji="0" lang="ko-KR" altLang="en-US" sz="700" b="0" i="0" u="none" strike="noStrike" kern="1200" cap="none" spc="0" normalizeH="0" dirty="0">
                        <a:solidFill>
                          <a:srgbClr val="44546A">
                            <a:lumMod val="75000"/>
                          </a:srgb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en-US" altLang="ko-KR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DB</a:t>
                      </a:r>
                      <a:r>
                        <a:rPr kumimoji="0" lang="ko-KR" altLang="en-US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설계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클래스 다이어그램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스토리보드</a:t>
                      </a:r>
                      <a:r>
                        <a:rPr kumimoji="0" lang="en-US" altLang="ko-KR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, </a:t>
                      </a:r>
                      <a:r>
                        <a:rPr kumimoji="0" lang="ko-KR" altLang="en-US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기술</a:t>
                      </a:r>
                      <a:endParaRPr kumimoji="0" lang="ko-KR" altLang="en-US" sz="700" b="0" i="0" u="none" strike="noStrike" kern="1200" cap="none" spc="0" normalizeH="0" dirty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108" name="타원 107"/>
          <p:cNvSpPr/>
          <p:nvPr/>
        </p:nvSpPr>
        <p:spPr>
          <a:xfrm>
            <a:off x="301859" y="123348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9" name="타원 108"/>
          <p:cNvSpPr/>
          <p:nvPr/>
        </p:nvSpPr>
        <p:spPr>
          <a:xfrm>
            <a:off x="301858" y="187166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0" name="타원 109"/>
          <p:cNvSpPr/>
          <p:nvPr/>
        </p:nvSpPr>
        <p:spPr>
          <a:xfrm>
            <a:off x="301857" y="2509837"/>
            <a:ext cx="276225" cy="276225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1" name="타원 110"/>
          <p:cNvSpPr/>
          <p:nvPr/>
        </p:nvSpPr>
        <p:spPr>
          <a:xfrm>
            <a:off x="301856" y="3148012"/>
            <a:ext cx="276225" cy="276225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2" name="타원 111"/>
          <p:cNvSpPr/>
          <p:nvPr/>
        </p:nvSpPr>
        <p:spPr>
          <a:xfrm>
            <a:off x="301855" y="378618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3" name="타원 112"/>
          <p:cNvSpPr/>
          <p:nvPr/>
        </p:nvSpPr>
        <p:spPr>
          <a:xfrm>
            <a:off x="301849" y="5095870"/>
            <a:ext cx="276225" cy="276225"/>
          </a:xfrm>
          <a:prstGeom prst="ellipse">
            <a:avLst/>
          </a:prstGeom>
          <a:solidFill>
            <a:srgbClr val="FF8B8B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4" name="타원 113"/>
          <p:cNvSpPr/>
          <p:nvPr/>
        </p:nvSpPr>
        <p:spPr>
          <a:xfrm>
            <a:off x="301850" y="442436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5" name="타원 114"/>
          <p:cNvSpPr/>
          <p:nvPr/>
        </p:nvSpPr>
        <p:spPr>
          <a:xfrm>
            <a:off x="301852" y="570071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6" name="타원 115"/>
          <p:cNvSpPr/>
          <p:nvPr/>
        </p:nvSpPr>
        <p:spPr>
          <a:xfrm>
            <a:off x="301851" y="633888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9" name="직사각형 118"/>
          <p:cNvSpPr/>
          <p:nvPr/>
        </p:nvSpPr>
        <p:spPr>
          <a:xfrm>
            <a:off x="0" y="10869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2" latinLnBrk="0">
              <a:lnSpc>
                <a:spcPct val="150000"/>
              </a:lnSpc>
              <a:defRPr lang="ko-KR"/>
            </a:pPr>
            <a:r>
              <a:rPr lang="en-US" altLang="ko-KR" sz="2000" b="1" kern="0" dirty="0">
                <a:solidFill>
                  <a:srgbClr val="FA3C71"/>
                </a:solidFill>
                <a:latin typeface="맑은 고딕"/>
                <a:ea typeface="맑은 고딕"/>
              </a:rPr>
              <a:t>DB</a:t>
            </a:r>
            <a:r>
              <a:rPr lang="ko-KR" altLang="en-US" sz="2000" b="1" kern="0" dirty="0">
                <a:solidFill>
                  <a:srgbClr val="FA3C71"/>
                </a:solidFill>
                <a:latin typeface="맑은 고딕"/>
                <a:ea typeface="맑은 고딕"/>
              </a:rPr>
              <a:t>설계</a:t>
            </a:r>
            <a:r>
              <a:rPr lang="en-US" altLang="ko-KR" sz="2000" b="1" kern="0" dirty="0">
                <a:solidFill>
                  <a:srgbClr val="FA3C71"/>
                </a:solidFill>
                <a:latin typeface="맑은 고딕"/>
                <a:ea typeface="맑은 고딕"/>
              </a:rPr>
              <a:t>– </a:t>
            </a:r>
            <a:r>
              <a:rPr lang="ko-KR" altLang="en-US" sz="2000" b="1" kern="0" dirty="0">
                <a:solidFill>
                  <a:srgbClr val="FA3C71"/>
                </a:solidFill>
                <a:latin typeface="맑은 고딕"/>
                <a:ea typeface="맑은 고딕"/>
              </a:rPr>
              <a:t>테이블 정의서</a:t>
            </a:r>
            <a:endParaRPr lang="ko-KR" altLang="en-US" sz="3600" kern="0" dirty="0">
              <a:solidFill>
                <a:prstClr val="black">
                  <a:lumMod val="75000"/>
                  <a:lumOff val="25000"/>
                </a:prstClr>
              </a:solidFill>
              <a:latin typeface="맑은 고딕"/>
              <a:ea typeface="맑은 고딕"/>
            </a:endParaRPr>
          </a:p>
        </p:txBody>
      </p:sp>
      <p:sp>
        <p:nvSpPr>
          <p:cNvPr id="79" name="타원 78"/>
          <p:cNvSpPr/>
          <p:nvPr/>
        </p:nvSpPr>
        <p:spPr>
          <a:xfrm>
            <a:off x="314213" y="64446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8250" y="920692"/>
            <a:ext cx="7658100" cy="5153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7555010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7" name="표 10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6004761"/>
              </p:ext>
            </p:extLst>
          </p:nvPr>
        </p:nvGraphicFramePr>
        <p:xfrm>
          <a:off x="-1" y="499532"/>
          <a:ext cx="828675" cy="63584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15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77152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700" b="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맑은 고딕"/>
                          <a:ea typeface="맑은 고딕"/>
                        </a:rPr>
                        <a:t>목차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프로젝트 개요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주제 선정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프로젝트 계획</a:t>
                      </a:r>
                      <a:endParaRPr kumimoji="0" lang="ko-KR" altLang="en-US" sz="700" b="0" i="0" u="none" strike="noStrike" kern="1200" cap="none" spc="0" normalizeH="0" dirty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사이트 구성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en-US" altLang="ko-KR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Use Case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B8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en-US" altLang="ko-KR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+mn-lt"/>
                          <a:ea typeface="+mn-ea"/>
                          <a:cs typeface="+mn-cs"/>
                        </a:rPr>
                        <a:t>WBS,FBS</a:t>
                      </a:r>
                      <a:endParaRPr kumimoji="0" lang="ko-KR" altLang="en-US" sz="700" b="0" i="0" u="none" strike="noStrike" kern="1200" cap="none" spc="0" normalizeH="0" dirty="0">
                        <a:solidFill>
                          <a:srgbClr val="44546A">
                            <a:lumMod val="75000"/>
                          </a:srgb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en-US" altLang="ko-KR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DB</a:t>
                      </a:r>
                      <a:r>
                        <a:rPr kumimoji="0" lang="ko-KR" altLang="en-US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설계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클래스 다이어그램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스토리보드</a:t>
                      </a:r>
                      <a:r>
                        <a:rPr kumimoji="0" lang="en-US" altLang="ko-KR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, </a:t>
                      </a:r>
                      <a:r>
                        <a:rPr kumimoji="0" lang="ko-KR" altLang="en-US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기술</a:t>
                      </a:r>
                      <a:endParaRPr kumimoji="0" lang="ko-KR" altLang="en-US" sz="700" b="0" i="0" u="none" strike="noStrike" kern="1200" cap="none" spc="0" normalizeH="0" dirty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108" name="타원 107"/>
          <p:cNvSpPr/>
          <p:nvPr/>
        </p:nvSpPr>
        <p:spPr>
          <a:xfrm>
            <a:off x="301859" y="123348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9" name="타원 108"/>
          <p:cNvSpPr/>
          <p:nvPr/>
        </p:nvSpPr>
        <p:spPr>
          <a:xfrm>
            <a:off x="301858" y="187166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0" name="타원 109"/>
          <p:cNvSpPr/>
          <p:nvPr/>
        </p:nvSpPr>
        <p:spPr>
          <a:xfrm>
            <a:off x="301857" y="2509837"/>
            <a:ext cx="276225" cy="276225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1" name="타원 110"/>
          <p:cNvSpPr/>
          <p:nvPr/>
        </p:nvSpPr>
        <p:spPr>
          <a:xfrm>
            <a:off x="301856" y="3148012"/>
            <a:ext cx="276225" cy="276225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2" name="타원 111"/>
          <p:cNvSpPr/>
          <p:nvPr/>
        </p:nvSpPr>
        <p:spPr>
          <a:xfrm>
            <a:off x="301855" y="378618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3" name="타원 112"/>
          <p:cNvSpPr/>
          <p:nvPr/>
        </p:nvSpPr>
        <p:spPr>
          <a:xfrm>
            <a:off x="301849" y="5095870"/>
            <a:ext cx="276225" cy="276225"/>
          </a:xfrm>
          <a:prstGeom prst="ellipse">
            <a:avLst/>
          </a:prstGeom>
          <a:solidFill>
            <a:srgbClr val="FF8B8B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4" name="타원 113"/>
          <p:cNvSpPr/>
          <p:nvPr/>
        </p:nvSpPr>
        <p:spPr>
          <a:xfrm>
            <a:off x="301850" y="442436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5" name="타원 114"/>
          <p:cNvSpPr/>
          <p:nvPr/>
        </p:nvSpPr>
        <p:spPr>
          <a:xfrm>
            <a:off x="301852" y="570071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6" name="타원 115"/>
          <p:cNvSpPr/>
          <p:nvPr/>
        </p:nvSpPr>
        <p:spPr>
          <a:xfrm>
            <a:off x="301851" y="633888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9" name="직사각형 118"/>
          <p:cNvSpPr/>
          <p:nvPr/>
        </p:nvSpPr>
        <p:spPr>
          <a:xfrm>
            <a:off x="0" y="10869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2" latinLnBrk="0">
              <a:lnSpc>
                <a:spcPct val="150000"/>
              </a:lnSpc>
              <a:defRPr lang="ko-KR"/>
            </a:pPr>
            <a:r>
              <a:rPr lang="en-US" altLang="ko-KR" sz="2000" b="1" kern="0" dirty="0">
                <a:solidFill>
                  <a:srgbClr val="FA3C71"/>
                </a:solidFill>
                <a:latin typeface="맑은 고딕"/>
                <a:ea typeface="맑은 고딕"/>
              </a:rPr>
              <a:t>DB</a:t>
            </a:r>
            <a:r>
              <a:rPr lang="ko-KR" altLang="en-US" sz="2000" b="1" kern="0" dirty="0">
                <a:solidFill>
                  <a:srgbClr val="FA3C71"/>
                </a:solidFill>
                <a:latin typeface="맑은 고딕"/>
                <a:ea typeface="맑은 고딕"/>
              </a:rPr>
              <a:t>설계</a:t>
            </a:r>
            <a:r>
              <a:rPr lang="en-US" altLang="ko-KR" sz="2000" b="1" kern="0" dirty="0">
                <a:solidFill>
                  <a:srgbClr val="FA3C71"/>
                </a:solidFill>
                <a:latin typeface="맑은 고딕"/>
                <a:ea typeface="맑은 고딕"/>
              </a:rPr>
              <a:t>– </a:t>
            </a:r>
            <a:r>
              <a:rPr lang="ko-KR" altLang="en-US" sz="2000" b="1" kern="0" dirty="0">
                <a:solidFill>
                  <a:srgbClr val="FA3C71"/>
                </a:solidFill>
                <a:latin typeface="맑은 고딕"/>
                <a:ea typeface="맑은 고딕"/>
              </a:rPr>
              <a:t>테이블 정의서</a:t>
            </a:r>
            <a:endParaRPr lang="ko-KR" altLang="en-US" sz="3600" kern="0" dirty="0">
              <a:solidFill>
                <a:prstClr val="black">
                  <a:lumMod val="75000"/>
                  <a:lumOff val="25000"/>
                </a:prstClr>
              </a:solidFill>
              <a:latin typeface="맑은 고딕"/>
              <a:ea typeface="맑은 고딕"/>
            </a:endParaRPr>
          </a:p>
        </p:txBody>
      </p:sp>
      <p:sp>
        <p:nvSpPr>
          <p:cNvPr id="79" name="타원 78"/>
          <p:cNvSpPr/>
          <p:nvPr/>
        </p:nvSpPr>
        <p:spPr>
          <a:xfrm>
            <a:off x="314213" y="64446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5875" y="828674"/>
            <a:ext cx="7658100" cy="463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630970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7" name="표 10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601513"/>
              </p:ext>
            </p:extLst>
          </p:nvPr>
        </p:nvGraphicFramePr>
        <p:xfrm>
          <a:off x="-1" y="499532"/>
          <a:ext cx="828675" cy="63584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15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77152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700" b="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맑은 고딕"/>
                          <a:ea typeface="맑은 고딕"/>
                        </a:rPr>
                        <a:t>목차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프로젝트 개요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주제 선정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프로젝트 계획</a:t>
                      </a:r>
                      <a:endParaRPr kumimoji="0" lang="ko-KR" altLang="en-US" sz="700" b="0" i="0" u="none" strike="noStrike" kern="1200" cap="none" spc="0" normalizeH="0" dirty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사이트 구성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en-US" altLang="ko-KR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Use Case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B8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en-US" altLang="ko-KR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+mn-lt"/>
                          <a:ea typeface="+mn-ea"/>
                          <a:cs typeface="+mn-cs"/>
                        </a:rPr>
                        <a:t>WBS,FBS</a:t>
                      </a:r>
                      <a:endParaRPr kumimoji="0" lang="ko-KR" altLang="en-US" sz="700" b="0" i="0" u="none" strike="noStrike" kern="1200" cap="none" spc="0" normalizeH="0" dirty="0">
                        <a:solidFill>
                          <a:srgbClr val="44546A">
                            <a:lumMod val="75000"/>
                          </a:srgb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en-US" altLang="ko-KR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DB</a:t>
                      </a:r>
                      <a:r>
                        <a:rPr kumimoji="0" lang="ko-KR" altLang="en-US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설계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클래스 다이어그램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스토리보드</a:t>
                      </a:r>
                      <a:r>
                        <a:rPr kumimoji="0" lang="en-US" altLang="ko-KR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, </a:t>
                      </a:r>
                      <a:r>
                        <a:rPr kumimoji="0" lang="ko-KR" altLang="en-US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기술</a:t>
                      </a:r>
                      <a:endParaRPr kumimoji="0" lang="ko-KR" altLang="en-US" sz="700" b="0" i="0" u="none" strike="noStrike" kern="1200" cap="none" spc="0" normalizeH="0" dirty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108" name="타원 107"/>
          <p:cNvSpPr/>
          <p:nvPr/>
        </p:nvSpPr>
        <p:spPr>
          <a:xfrm>
            <a:off x="301859" y="123348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9" name="타원 108"/>
          <p:cNvSpPr/>
          <p:nvPr/>
        </p:nvSpPr>
        <p:spPr>
          <a:xfrm>
            <a:off x="301858" y="187166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0" name="타원 109"/>
          <p:cNvSpPr/>
          <p:nvPr/>
        </p:nvSpPr>
        <p:spPr>
          <a:xfrm>
            <a:off x="301857" y="2509837"/>
            <a:ext cx="276225" cy="276225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1" name="타원 110"/>
          <p:cNvSpPr/>
          <p:nvPr/>
        </p:nvSpPr>
        <p:spPr>
          <a:xfrm>
            <a:off x="301856" y="3148012"/>
            <a:ext cx="276225" cy="276225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2" name="타원 111"/>
          <p:cNvSpPr/>
          <p:nvPr/>
        </p:nvSpPr>
        <p:spPr>
          <a:xfrm>
            <a:off x="301855" y="378618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3" name="타원 112"/>
          <p:cNvSpPr/>
          <p:nvPr/>
        </p:nvSpPr>
        <p:spPr>
          <a:xfrm>
            <a:off x="301849" y="5095870"/>
            <a:ext cx="276225" cy="276225"/>
          </a:xfrm>
          <a:prstGeom prst="ellipse">
            <a:avLst/>
          </a:prstGeom>
          <a:solidFill>
            <a:srgbClr val="FF8B8B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4" name="타원 113"/>
          <p:cNvSpPr/>
          <p:nvPr/>
        </p:nvSpPr>
        <p:spPr>
          <a:xfrm>
            <a:off x="301850" y="442436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5" name="타원 114"/>
          <p:cNvSpPr/>
          <p:nvPr/>
        </p:nvSpPr>
        <p:spPr>
          <a:xfrm>
            <a:off x="301852" y="570071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6" name="타원 115"/>
          <p:cNvSpPr/>
          <p:nvPr/>
        </p:nvSpPr>
        <p:spPr>
          <a:xfrm>
            <a:off x="301851" y="633888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9" name="직사각형 118"/>
          <p:cNvSpPr/>
          <p:nvPr/>
        </p:nvSpPr>
        <p:spPr>
          <a:xfrm>
            <a:off x="0" y="10869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2" latinLnBrk="0">
              <a:lnSpc>
                <a:spcPct val="150000"/>
              </a:lnSpc>
              <a:defRPr lang="ko-KR"/>
            </a:pPr>
            <a:r>
              <a:rPr lang="en-US" altLang="ko-KR" sz="2000" b="1" kern="0" dirty="0">
                <a:solidFill>
                  <a:srgbClr val="FA3C71"/>
                </a:solidFill>
                <a:latin typeface="맑은 고딕"/>
                <a:ea typeface="맑은 고딕"/>
              </a:rPr>
              <a:t>DB</a:t>
            </a:r>
            <a:r>
              <a:rPr lang="ko-KR" altLang="en-US" sz="2000" b="1" kern="0" dirty="0">
                <a:solidFill>
                  <a:srgbClr val="FA3C71"/>
                </a:solidFill>
                <a:latin typeface="맑은 고딕"/>
                <a:ea typeface="맑은 고딕"/>
              </a:rPr>
              <a:t>설계</a:t>
            </a:r>
            <a:r>
              <a:rPr lang="en-US" altLang="ko-KR" sz="2000" b="1" kern="0" dirty="0">
                <a:solidFill>
                  <a:srgbClr val="FA3C71"/>
                </a:solidFill>
                <a:latin typeface="맑은 고딕"/>
                <a:ea typeface="맑은 고딕"/>
              </a:rPr>
              <a:t>– </a:t>
            </a:r>
            <a:r>
              <a:rPr lang="ko-KR" altLang="en-US" sz="2000" b="1" kern="0" dirty="0">
                <a:solidFill>
                  <a:srgbClr val="FA3C71"/>
                </a:solidFill>
                <a:latin typeface="맑은 고딕"/>
                <a:ea typeface="맑은 고딕"/>
              </a:rPr>
              <a:t>테이블 정의서</a:t>
            </a:r>
            <a:endParaRPr lang="ko-KR" altLang="en-US" sz="3600" kern="0" dirty="0">
              <a:solidFill>
                <a:prstClr val="black">
                  <a:lumMod val="75000"/>
                  <a:lumOff val="25000"/>
                </a:prstClr>
              </a:solidFill>
              <a:latin typeface="맑은 고딕"/>
              <a:ea typeface="맑은 고딕"/>
            </a:endParaRPr>
          </a:p>
        </p:txBody>
      </p:sp>
      <p:sp>
        <p:nvSpPr>
          <p:cNvPr id="79" name="타원 78"/>
          <p:cNvSpPr/>
          <p:nvPr/>
        </p:nvSpPr>
        <p:spPr>
          <a:xfrm>
            <a:off x="314213" y="64446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920692"/>
            <a:ext cx="7658100" cy="4124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8548483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45EE962D-08DE-45E6-A14E-CD6DAC254383}"/>
              </a:ext>
            </a:extLst>
          </p:cNvPr>
          <p:cNvSpPr/>
          <p:nvPr/>
        </p:nvSpPr>
        <p:spPr>
          <a:xfrm>
            <a:off x="0" y="10869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latinLnBrk="0">
              <a:lnSpc>
                <a:spcPct val="150000"/>
              </a:lnSpc>
              <a:defRPr/>
            </a:pPr>
            <a:r>
              <a:rPr lang="ko-KR" altLang="en-US" sz="2000" b="1" kern="0" dirty="0">
                <a:solidFill>
                  <a:srgbClr val="FA3C71"/>
                </a:solidFill>
                <a:latin typeface="+mn-ea"/>
              </a:rPr>
              <a:t>주제 선정 </a:t>
            </a:r>
            <a:r>
              <a:rPr lang="en-US" altLang="ko-KR" sz="2000" b="1" kern="0" dirty="0">
                <a:solidFill>
                  <a:srgbClr val="FA3C71"/>
                </a:solidFill>
                <a:latin typeface="+mn-ea"/>
              </a:rPr>
              <a:t>- </a:t>
            </a:r>
            <a:r>
              <a:rPr lang="ko-KR" altLang="en-US" sz="2000" b="1" kern="0" dirty="0">
                <a:solidFill>
                  <a:srgbClr val="FA3C71"/>
                </a:solidFill>
                <a:latin typeface="+mn-ea"/>
              </a:rPr>
              <a:t>주제 후보</a:t>
            </a:r>
            <a:endParaRPr lang="ko-KR" altLang="en-US" sz="3600" kern="0" dirty="0">
              <a:solidFill>
                <a:prstClr val="black">
                  <a:lumMod val="75000"/>
                  <a:lumOff val="25000"/>
                </a:prstClr>
              </a:solidFill>
              <a:latin typeface="+mn-ea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1234892" y="843908"/>
            <a:ext cx="389486" cy="419885"/>
            <a:chOff x="4917602" y="1451777"/>
            <a:chExt cx="3250624" cy="3504328"/>
          </a:xfrm>
        </p:grpSpPr>
        <p:sp>
          <p:nvSpPr>
            <p:cNvPr id="48" name="직사각형 47"/>
            <p:cNvSpPr/>
            <p:nvPr/>
          </p:nvSpPr>
          <p:spPr>
            <a:xfrm rot="2700000" flipV="1">
              <a:off x="7043521" y="3771664"/>
              <a:ext cx="593841" cy="1655568"/>
            </a:xfrm>
            <a:prstGeom prst="rect">
              <a:avLst/>
            </a:prstGeom>
            <a:solidFill>
              <a:srgbClr val="F26E88"/>
            </a:solidFill>
            <a:ln w="269875" cap="flat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prstClr val="white"/>
                </a:solidFill>
              </a:endParaRPr>
            </a:p>
          </p:txBody>
        </p:sp>
        <p:sp>
          <p:nvSpPr>
            <p:cNvPr id="49" name="직사각형 48"/>
            <p:cNvSpPr/>
            <p:nvPr/>
          </p:nvSpPr>
          <p:spPr>
            <a:xfrm>
              <a:off x="5368963" y="1451777"/>
              <a:ext cx="2352387" cy="2352387"/>
            </a:xfrm>
            <a:prstGeom prst="rect">
              <a:avLst/>
            </a:prstGeom>
            <a:solidFill>
              <a:srgbClr val="F26E88"/>
            </a:solidFill>
            <a:ln w="269875" cap="flat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prstClr val="white"/>
                </a:solidFill>
              </a:endParaRPr>
            </a:p>
          </p:txBody>
        </p:sp>
        <p:sp>
          <p:nvSpPr>
            <p:cNvPr id="50" name="이등변 삼각형 49"/>
            <p:cNvSpPr/>
            <p:nvPr/>
          </p:nvSpPr>
          <p:spPr>
            <a:xfrm rot="10800000">
              <a:off x="5368963" y="1451777"/>
              <a:ext cx="2352387" cy="1176193"/>
            </a:xfrm>
            <a:prstGeom prst="triangle">
              <a:avLst/>
            </a:prstGeom>
            <a:solidFill>
              <a:srgbClr val="F58FA2"/>
            </a:solidFill>
            <a:ln w="269875" cap="flat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prstClr val="white"/>
                </a:solidFill>
              </a:endParaRPr>
            </a:p>
          </p:txBody>
        </p:sp>
        <p:sp>
          <p:nvSpPr>
            <p:cNvPr id="51" name="직사각형 50"/>
            <p:cNvSpPr/>
            <p:nvPr/>
          </p:nvSpPr>
          <p:spPr>
            <a:xfrm rot="18900000">
              <a:off x="4917602" y="3300537"/>
              <a:ext cx="2588070" cy="1655568"/>
            </a:xfrm>
            <a:prstGeom prst="rect">
              <a:avLst/>
            </a:prstGeom>
            <a:solidFill>
              <a:srgbClr val="F58FA2"/>
            </a:solidFill>
            <a:ln w="269875" cap="flat">
              <a:noFill/>
              <a:round/>
            </a:ln>
            <a:effectLst>
              <a:outerShdw blurRad="203200" dist="749300" dir="1800000" sx="80000" sy="8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prstClr val="white"/>
                </a:solidFill>
              </a:endParaRPr>
            </a:p>
          </p:txBody>
        </p:sp>
      </p:grpSp>
      <p:grpSp>
        <p:nvGrpSpPr>
          <p:cNvPr id="53" name="그룹 52"/>
          <p:cNvGrpSpPr/>
          <p:nvPr/>
        </p:nvGrpSpPr>
        <p:grpSpPr>
          <a:xfrm>
            <a:off x="5490512" y="843215"/>
            <a:ext cx="389486" cy="419885"/>
            <a:chOff x="4917602" y="1451777"/>
            <a:chExt cx="3250624" cy="3504328"/>
          </a:xfrm>
        </p:grpSpPr>
        <p:sp>
          <p:nvSpPr>
            <p:cNvPr id="54" name="직사각형 53"/>
            <p:cNvSpPr/>
            <p:nvPr/>
          </p:nvSpPr>
          <p:spPr>
            <a:xfrm rot="2700000" flipV="1">
              <a:off x="7043521" y="3771664"/>
              <a:ext cx="593841" cy="1655568"/>
            </a:xfrm>
            <a:prstGeom prst="rect">
              <a:avLst/>
            </a:prstGeom>
            <a:solidFill>
              <a:srgbClr val="F26E88"/>
            </a:solidFill>
            <a:ln w="269875" cap="flat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prstClr val="white"/>
                </a:solidFill>
              </a:endParaRPr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5368963" y="1451777"/>
              <a:ext cx="2352387" cy="2352387"/>
            </a:xfrm>
            <a:prstGeom prst="rect">
              <a:avLst/>
            </a:prstGeom>
            <a:solidFill>
              <a:srgbClr val="F26E88"/>
            </a:solidFill>
            <a:ln w="269875" cap="flat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prstClr val="white"/>
                </a:solidFill>
              </a:endParaRPr>
            </a:p>
          </p:txBody>
        </p:sp>
        <p:sp>
          <p:nvSpPr>
            <p:cNvPr id="56" name="이등변 삼각형 55"/>
            <p:cNvSpPr/>
            <p:nvPr/>
          </p:nvSpPr>
          <p:spPr>
            <a:xfrm rot="10800000">
              <a:off x="5368963" y="1451777"/>
              <a:ext cx="2352387" cy="1176193"/>
            </a:xfrm>
            <a:prstGeom prst="triangle">
              <a:avLst/>
            </a:prstGeom>
            <a:solidFill>
              <a:srgbClr val="F58FA2"/>
            </a:solidFill>
            <a:ln w="269875" cap="flat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prstClr val="white"/>
                </a:solidFill>
              </a:endParaRPr>
            </a:p>
          </p:txBody>
        </p:sp>
        <p:sp>
          <p:nvSpPr>
            <p:cNvPr id="57" name="직사각형 56"/>
            <p:cNvSpPr/>
            <p:nvPr/>
          </p:nvSpPr>
          <p:spPr>
            <a:xfrm rot="18900000">
              <a:off x="4917602" y="3300537"/>
              <a:ext cx="2588070" cy="1655568"/>
            </a:xfrm>
            <a:prstGeom prst="rect">
              <a:avLst/>
            </a:prstGeom>
            <a:solidFill>
              <a:srgbClr val="F58FA2"/>
            </a:solidFill>
            <a:ln w="269875" cap="flat">
              <a:noFill/>
              <a:round/>
            </a:ln>
            <a:effectLst>
              <a:outerShdw blurRad="203200" dist="749300" dir="1800000" sx="80000" sy="8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prstClr val="white"/>
                </a:solidFill>
              </a:endParaRPr>
            </a:p>
          </p:txBody>
        </p:sp>
      </p:grpSp>
      <p:pic>
        <p:nvPicPr>
          <p:cNvPr id="1026" name="Picture 2" descr="C:\Users\ezen-test\Desktop\FINAL PPT\샘플\4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0171" y="1861363"/>
            <a:ext cx="4030061" cy="1955130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ezen-test\Desktop\FINAL PPT\샘플\후보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1575473"/>
            <a:ext cx="3509319" cy="2476911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804086" y="840520"/>
            <a:ext cx="30727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의료 취업 포털</a:t>
            </a:r>
            <a:endParaRPr lang="en-US" altLang="ko-KR" dirty="0"/>
          </a:p>
          <a:p>
            <a:r>
              <a:rPr lang="en-US" altLang="ko-KR" dirty="0">
                <a:solidFill>
                  <a:srgbClr val="00B0F0"/>
                </a:solidFill>
                <a:hlinkClick r:id="rId4"/>
              </a:rPr>
              <a:t>(http://www.uiryojob.com/</a:t>
            </a:r>
            <a:r>
              <a:rPr lang="en-US" altLang="ko-KR" dirty="0">
                <a:solidFill>
                  <a:srgbClr val="00B0F0"/>
                </a:solidFill>
              </a:rPr>
              <a:t>)</a:t>
            </a:r>
          </a:p>
          <a:p>
            <a:endParaRPr lang="ko-KR" altLang="en-US" dirty="0"/>
          </a:p>
        </p:txBody>
      </p:sp>
      <p:sp>
        <p:nvSpPr>
          <p:cNvPr id="58" name="TextBox 57"/>
          <p:cNvSpPr txBox="1"/>
          <p:nvPr/>
        </p:nvSpPr>
        <p:spPr>
          <a:xfrm>
            <a:off x="6095999" y="840526"/>
            <a:ext cx="56429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학사 정보 시스템</a:t>
            </a:r>
            <a:endParaRPr lang="en-US" altLang="ko-KR" dirty="0"/>
          </a:p>
          <a:p>
            <a:r>
              <a:rPr lang="en-US" altLang="ko-KR" dirty="0">
                <a:solidFill>
                  <a:srgbClr val="00B0F0"/>
                </a:solidFill>
                <a:hlinkClick r:id="rId5"/>
              </a:rPr>
              <a:t>(https://portal.sejong.ac.kr/jsp/login/uisloginSSL.jsp</a:t>
            </a:r>
            <a:r>
              <a:rPr lang="en-US" altLang="ko-KR" dirty="0">
                <a:solidFill>
                  <a:srgbClr val="00B0F0"/>
                </a:solidFill>
              </a:rPr>
              <a:t>)</a:t>
            </a:r>
            <a:endParaRPr lang="ko-KR" altLang="en-US" dirty="0">
              <a:solidFill>
                <a:srgbClr val="00B0F0"/>
              </a:solidFill>
            </a:endParaRPr>
          </a:p>
        </p:txBody>
      </p:sp>
      <p:sp>
        <p:nvSpPr>
          <p:cNvPr id="59" name="모서리가 둥근 직사각형 58"/>
          <p:cNvSpPr/>
          <p:nvPr/>
        </p:nvSpPr>
        <p:spPr>
          <a:xfrm>
            <a:off x="1381704" y="4478277"/>
            <a:ext cx="3772930" cy="1360547"/>
          </a:xfrm>
          <a:prstGeom prst="round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모서리가 둥근 직사각형 62"/>
          <p:cNvSpPr/>
          <p:nvPr/>
        </p:nvSpPr>
        <p:spPr>
          <a:xfrm>
            <a:off x="6268995" y="4478277"/>
            <a:ext cx="3772930" cy="1360547"/>
          </a:xfrm>
          <a:prstGeom prst="round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TextBox 63"/>
          <p:cNvSpPr txBox="1"/>
          <p:nvPr/>
        </p:nvSpPr>
        <p:spPr>
          <a:xfrm>
            <a:off x="6425514" y="4761057"/>
            <a:ext cx="35340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대학교 학사 정보를 바탕으로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교수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학생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교직원들의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정보를 관리하며 처리하는 시스템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1501153" y="4761057"/>
            <a:ext cx="35340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의료계의 다양한 </a:t>
            </a:r>
            <a:r>
              <a:rPr lang="ko-KR" altLang="en-US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직군들의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취업정보를 제공하며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의료 기업간의 </a:t>
            </a:r>
            <a:r>
              <a:rPr lang="ko-KR" altLang="en-US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매칭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graphicFrame>
        <p:nvGraphicFramePr>
          <p:cNvPr id="46" name="표 45">
            <a:extLst>
              <a:ext uri="{FF2B5EF4-FFF2-40B4-BE49-F238E27FC236}">
                <a16:creationId xmlns="" xmlns:a16="http://schemas.microsoft.com/office/drawing/2014/main" id="{3B9ED3A5-6358-4977-87E6-501BB8957C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1026301"/>
              </p:ext>
            </p:extLst>
          </p:nvPr>
        </p:nvGraphicFramePr>
        <p:xfrm>
          <a:off x="-1" y="499532"/>
          <a:ext cx="828675" cy="63584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151">
                  <a:extLst>
                    <a:ext uri="{9D8B030D-6E8A-4147-A177-3AD203B41FA5}">
                      <a16:colId xmlns="" xmlns:a16="http://schemas.microsoft.com/office/drawing/2014/main" val="1085562414"/>
                    </a:ext>
                  </a:extLst>
                </a:gridCol>
                <a:gridCol w="771524">
                  <a:extLst>
                    <a:ext uri="{9D8B030D-6E8A-4147-A177-3AD203B41FA5}">
                      <a16:colId xmlns="" xmlns:a16="http://schemas.microsoft.com/office/drawing/2014/main" val="2801271780"/>
                    </a:ext>
                  </a:extLst>
                </a:gridCol>
              </a:tblGrid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목차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998110317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프로젝트 개요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41399603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B8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주제 선정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034079396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프로젝트 계획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9865911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사이트 구성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575254258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Use Case</a:t>
                      </a: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208850021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en-US" altLang="ko-KR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+mn-lt"/>
                          <a:ea typeface="+mn-ea"/>
                          <a:cs typeface="+mn-cs"/>
                        </a:rPr>
                        <a:t>WBS,FBS</a:t>
                      </a:r>
                      <a:endParaRPr kumimoji="0" lang="ko-KR" altLang="en-US" sz="700" b="0" i="0" u="none" strike="noStrike" kern="1200" cap="none" spc="0" normalizeH="0" dirty="0">
                        <a:solidFill>
                          <a:srgbClr val="44546A">
                            <a:lumMod val="75000"/>
                          </a:srgb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673024949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DB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설계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804849840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클래스 다이어그램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889910442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스토리보드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기술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265675496"/>
                  </a:ext>
                </a:extLst>
              </a:tr>
            </a:tbl>
          </a:graphicData>
        </a:graphic>
      </p:graphicFrame>
      <p:sp>
        <p:nvSpPr>
          <p:cNvPr id="52" name="타원 51">
            <a:extLst>
              <a:ext uri="{FF2B5EF4-FFF2-40B4-BE49-F238E27FC236}">
                <a16:creationId xmlns="" xmlns:a16="http://schemas.microsoft.com/office/drawing/2014/main" id="{5CA66723-1E68-4B3D-BC15-EA8051D9DD21}"/>
              </a:ext>
            </a:extLst>
          </p:cNvPr>
          <p:cNvSpPr/>
          <p:nvPr/>
        </p:nvSpPr>
        <p:spPr>
          <a:xfrm>
            <a:off x="301859" y="123348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="" xmlns:a16="http://schemas.microsoft.com/office/drawing/2014/main" id="{ADE64729-725E-4910-BEF5-BD9D2266289C}"/>
              </a:ext>
            </a:extLst>
          </p:cNvPr>
          <p:cNvSpPr/>
          <p:nvPr/>
        </p:nvSpPr>
        <p:spPr>
          <a:xfrm>
            <a:off x="301858" y="187166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1" name="타원 60">
            <a:extLst>
              <a:ext uri="{FF2B5EF4-FFF2-40B4-BE49-F238E27FC236}">
                <a16:creationId xmlns="" xmlns:a16="http://schemas.microsoft.com/office/drawing/2014/main" id="{357320DD-65FD-4B0B-8A0F-2A2BF13648F6}"/>
              </a:ext>
            </a:extLst>
          </p:cNvPr>
          <p:cNvSpPr/>
          <p:nvPr/>
        </p:nvSpPr>
        <p:spPr>
          <a:xfrm>
            <a:off x="301857" y="250983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2" name="타원 61">
            <a:extLst>
              <a:ext uri="{FF2B5EF4-FFF2-40B4-BE49-F238E27FC236}">
                <a16:creationId xmlns="" xmlns:a16="http://schemas.microsoft.com/office/drawing/2014/main" id="{82785463-B226-42C5-BFA4-3C7E43936BF9}"/>
              </a:ext>
            </a:extLst>
          </p:cNvPr>
          <p:cNvSpPr/>
          <p:nvPr/>
        </p:nvSpPr>
        <p:spPr>
          <a:xfrm>
            <a:off x="301856" y="314801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="" xmlns:a16="http://schemas.microsoft.com/office/drawing/2014/main" id="{B8301A7F-085E-4070-AFFC-1CC2D658C6A6}"/>
              </a:ext>
            </a:extLst>
          </p:cNvPr>
          <p:cNvSpPr/>
          <p:nvPr/>
        </p:nvSpPr>
        <p:spPr>
          <a:xfrm>
            <a:off x="301855" y="378618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="" xmlns:a16="http://schemas.microsoft.com/office/drawing/2014/main" id="{DE91D4DF-D0CE-4ED1-A2F1-D3A9250302DB}"/>
              </a:ext>
            </a:extLst>
          </p:cNvPr>
          <p:cNvSpPr/>
          <p:nvPr/>
        </p:nvSpPr>
        <p:spPr>
          <a:xfrm>
            <a:off x="301854" y="442436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="" xmlns:a16="http://schemas.microsoft.com/office/drawing/2014/main" id="{4D4D8A87-21E6-4250-B3D6-5F4B965C1092}"/>
              </a:ext>
            </a:extLst>
          </p:cNvPr>
          <p:cNvSpPr/>
          <p:nvPr/>
        </p:nvSpPr>
        <p:spPr>
          <a:xfrm>
            <a:off x="301853" y="506253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="" xmlns:a16="http://schemas.microsoft.com/office/drawing/2014/main" id="{3C005B5D-F7F1-46CE-936F-1B87B6039B45}"/>
              </a:ext>
            </a:extLst>
          </p:cNvPr>
          <p:cNvSpPr/>
          <p:nvPr/>
        </p:nvSpPr>
        <p:spPr>
          <a:xfrm>
            <a:off x="301852" y="570071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0" name="타원 69">
            <a:extLst>
              <a:ext uri="{FF2B5EF4-FFF2-40B4-BE49-F238E27FC236}">
                <a16:creationId xmlns="" xmlns:a16="http://schemas.microsoft.com/office/drawing/2014/main" id="{8A87E933-8B41-4D35-AF01-62E1F6E45299}"/>
              </a:ext>
            </a:extLst>
          </p:cNvPr>
          <p:cNvSpPr/>
          <p:nvPr/>
        </p:nvSpPr>
        <p:spPr>
          <a:xfrm>
            <a:off x="301851" y="633888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1" name="Freeform 36">
            <a:extLst>
              <a:ext uri="{FF2B5EF4-FFF2-40B4-BE49-F238E27FC236}">
                <a16:creationId xmlns="" xmlns:a16="http://schemas.microsoft.com/office/drawing/2014/main" id="{D87C65E8-F279-432A-8669-47ECCA34E4F6}"/>
              </a:ext>
            </a:extLst>
          </p:cNvPr>
          <p:cNvSpPr>
            <a:spLocks noEditPoints="1"/>
          </p:cNvSpPr>
          <p:nvPr/>
        </p:nvSpPr>
        <p:spPr bwMode="auto">
          <a:xfrm>
            <a:off x="389576" y="654843"/>
            <a:ext cx="95342" cy="160356"/>
          </a:xfrm>
          <a:custGeom>
            <a:avLst/>
            <a:gdLst>
              <a:gd name="T0" fmla="*/ 937 w 1926"/>
              <a:gd name="T1" fmla="*/ 3639 h 4045"/>
              <a:gd name="T2" fmla="*/ 893 w 1926"/>
              <a:gd name="T3" fmla="*/ 3665 h 4045"/>
              <a:gd name="T4" fmla="*/ 863 w 1926"/>
              <a:gd name="T5" fmla="*/ 3712 h 4045"/>
              <a:gd name="T6" fmla="*/ 851 w 1926"/>
              <a:gd name="T7" fmla="*/ 3772 h 4045"/>
              <a:gd name="T8" fmla="*/ 863 w 1926"/>
              <a:gd name="T9" fmla="*/ 3832 h 4045"/>
              <a:gd name="T10" fmla="*/ 893 w 1926"/>
              <a:gd name="T11" fmla="*/ 3878 h 4045"/>
              <a:gd name="T12" fmla="*/ 937 w 1926"/>
              <a:gd name="T13" fmla="*/ 3905 h 4045"/>
              <a:gd name="T14" fmla="*/ 988 w 1926"/>
              <a:gd name="T15" fmla="*/ 3905 h 4045"/>
              <a:gd name="T16" fmla="*/ 1033 w 1926"/>
              <a:gd name="T17" fmla="*/ 3878 h 4045"/>
              <a:gd name="T18" fmla="*/ 1064 w 1926"/>
              <a:gd name="T19" fmla="*/ 3832 h 4045"/>
              <a:gd name="T20" fmla="*/ 1075 w 1926"/>
              <a:gd name="T21" fmla="*/ 3772 h 4045"/>
              <a:gd name="T22" fmla="*/ 1064 w 1926"/>
              <a:gd name="T23" fmla="*/ 3712 h 4045"/>
              <a:gd name="T24" fmla="*/ 1033 w 1926"/>
              <a:gd name="T25" fmla="*/ 3665 h 4045"/>
              <a:gd name="T26" fmla="*/ 988 w 1926"/>
              <a:gd name="T27" fmla="*/ 3639 h 4045"/>
              <a:gd name="T28" fmla="*/ 156 w 1926"/>
              <a:gd name="T29" fmla="*/ 434 h 4045"/>
              <a:gd name="T30" fmla="*/ 1770 w 1926"/>
              <a:gd name="T31" fmla="*/ 3540 h 4045"/>
              <a:gd name="T32" fmla="*/ 156 w 1926"/>
              <a:gd name="T33" fmla="*/ 434 h 4045"/>
              <a:gd name="T34" fmla="*/ 716 w 1926"/>
              <a:gd name="T35" fmla="*/ 200 h 4045"/>
              <a:gd name="T36" fmla="*/ 701 w 1926"/>
              <a:gd name="T37" fmla="*/ 217 h 4045"/>
              <a:gd name="T38" fmla="*/ 701 w 1926"/>
              <a:gd name="T39" fmla="*/ 243 h 4045"/>
              <a:gd name="T40" fmla="*/ 716 w 1926"/>
              <a:gd name="T41" fmla="*/ 260 h 4045"/>
              <a:gd name="T42" fmla="*/ 1199 w 1926"/>
              <a:gd name="T43" fmla="*/ 262 h 4045"/>
              <a:gd name="T44" fmla="*/ 1218 w 1926"/>
              <a:gd name="T45" fmla="*/ 254 h 4045"/>
              <a:gd name="T46" fmla="*/ 1226 w 1926"/>
              <a:gd name="T47" fmla="*/ 230 h 4045"/>
              <a:gd name="T48" fmla="*/ 1218 w 1926"/>
              <a:gd name="T49" fmla="*/ 207 h 4045"/>
              <a:gd name="T50" fmla="*/ 1199 w 1926"/>
              <a:gd name="T51" fmla="*/ 197 h 4045"/>
              <a:gd name="T52" fmla="*/ 224 w 1926"/>
              <a:gd name="T53" fmla="*/ 0 h 4045"/>
              <a:gd name="T54" fmla="*/ 1738 w 1926"/>
              <a:gd name="T55" fmla="*/ 4 h 4045"/>
              <a:gd name="T56" fmla="*/ 1805 w 1926"/>
              <a:gd name="T57" fmla="*/ 31 h 4045"/>
              <a:gd name="T58" fmla="*/ 1860 w 1926"/>
              <a:gd name="T59" fmla="*/ 81 h 4045"/>
              <a:gd name="T60" fmla="*/ 1900 w 1926"/>
              <a:gd name="T61" fmla="*/ 148 h 4045"/>
              <a:gd name="T62" fmla="*/ 1923 w 1926"/>
              <a:gd name="T63" fmla="*/ 229 h 4045"/>
              <a:gd name="T64" fmla="*/ 1926 w 1926"/>
              <a:gd name="T65" fmla="*/ 3772 h 4045"/>
              <a:gd name="T66" fmla="*/ 1915 w 1926"/>
              <a:gd name="T67" fmla="*/ 3857 h 4045"/>
              <a:gd name="T68" fmla="*/ 1882 w 1926"/>
              <a:gd name="T69" fmla="*/ 3932 h 4045"/>
              <a:gd name="T70" fmla="*/ 1834 w 1926"/>
              <a:gd name="T71" fmla="*/ 3992 h 4045"/>
              <a:gd name="T72" fmla="*/ 1773 w 1926"/>
              <a:gd name="T73" fmla="*/ 4032 h 4045"/>
              <a:gd name="T74" fmla="*/ 1702 w 1926"/>
              <a:gd name="T75" fmla="*/ 4045 h 4045"/>
              <a:gd name="T76" fmla="*/ 188 w 1926"/>
              <a:gd name="T77" fmla="*/ 4041 h 4045"/>
              <a:gd name="T78" fmla="*/ 122 w 1926"/>
              <a:gd name="T79" fmla="*/ 4014 h 4045"/>
              <a:gd name="T80" fmla="*/ 66 w 1926"/>
              <a:gd name="T81" fmla="*/ 3964 h 4045"/>
              <a:gd name="T82" fmla="*/ 25 w 1926"/>
              <a:gd name="T83" fmla="*/ 3897 h 4045"/>
              <a:gd name="T84" fmla="*/ 3 w 1926"/>
              <a:gd name="T85" fmla="*/ 3816 h 4045"/>
              <a:gd name="T86" fmla="*/ 0 w 1926"/>
              <a:gd name="T87" fmla="*/ 273 h 4045"/>
              <a:gd name="T88" fmla="*/ 12 w 1926"/>
              <a:gd name="T89" fmla="*/ 188 h 4045"/>
              <a:gd name="T90" fmla="*/ 43 w 1926"/>
              <a:gd name="T91" fmla="*/ 113 h 4045"/>
              <a:gd name="T92" fmla="*/ 92 w 1926"/>
              <a:gd name="T93" fmla="*/ 53 h 4045"/>
              <a:gd name="T94" fmla="*/ 154 w 1926"/>
              <a:gd name="T95" fmla="*/ 13 h 4045"/>
              <a:gd name="T96" fmla="*/ 224 w 1926"/>
              <a:gd name="T97" fmla="*/ 0 h 40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926" h="4045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="" xmlns:a16="http://schemas.microsoft.com/office/drawing/2014/main" id="{5CA66723-1E68-4B3D-BC15-EA8051D9DD21}"/>
              </a:ext>
            </a:extLst>
          </p:cNvPr>
          <p:cNvSpPr/>
          <p:nvPr/>
        </p:nvSpPr>
        <p:spPr>
          <a:xfrm>
            <a:off x="314213" y="64446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3" name="타원 72">
            <a:extLst>
              <a:ext uri="{FF2B5EF4-FFF2-40B4-BE49-F238E27FC236}">
                <a16:creationId xmlns="" xmlns:a16="http://schemas.microsoft.com/office/drawing/2014/main" id="{357320DD-65FD-4B0B-8A0F-2A2BF13648F6}"/>
              </a:ext>
            </a:extLst>
          </p:cNvPr>
          <p:cNvSpPr/>
          <p:nvPr/>
        </p:nvSpPr>
        <p:spPr>
          <a:xfrm>
            <a:off x="301859" y="1871662"/>
            <a:ext cx="276225" cy="276225"/>
          </a:xfrm>
          <a:prstGeom prst="ellipse">
            <a:avLst/>
          </a:prstGeom>
          <a:solidFill>
            <a:srgbClr val="FF8B8B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4189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7" name="표 10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2606988"/>
              </p:ext>
            </p:extLst>
          </p:nvPr>
        </p:nvGraphicFramePr>
        <p:xfrm>
          <a:off x="-1" y="499532"/>
          <a:ext cx="828675" cy="63584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15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77152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700" b="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맑은 고딕"/>
                          <a:ea typeface="맑은 고딕"/>
                        </a:rPr>
                        <a:t>목차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프로젝트 개요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주제 선정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프로젝트 계획</a:t>
                      </a:r>
                      <a:endParaRPr kumimoji="0" lang="ko-KR" altLang="en-US" sz="700" b="0" i="0" u="none" strike="noStrike" kern="1200" cap="none" spc="0" normalizeH="0" dirty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사이트 구성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en-US" altLang="ko-KR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Use Case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B8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en-US" altLang="ko-KR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+mn-lt"/>
                          <a:ea typeface="+mn-ea"/>
                          <a:cs typeface="+mn-cs"/>
                        </a:rPr>
                        <a:t>WBS,FBS</a:t>
                      </a:r>
                      <a:endParaRPr kumimoji="0" lang="ko-KR" altLang="en-US" sz="700" b="0" i="0" u="none" strike="noStrike" kern="1200" cap="none" spc="0" normalizeH="0" dirty="0">
                        <a:solidFill>
                          <a:srgbClr val="44546A">
                            <a:lumMod val="75000"/>
                          </a:srgb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en-US" altLang="ko-KR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DB</a:t>
                      </a:r>
                      <a:r>
                        <a:rPr kumimoji="0" lang="ko-KR" altLang="en-US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설계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클래스 다이어그램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스토리보드</a:t>
                      </a:r>
                      <a:r>
                        <a:rPr kumimoji="0" lang="en-US" altLang="ko-KR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, </a:t>
                      </a:r>
                      <a:r>
                        <a:rPr kumimoji="0" lang="ko-KR" altLang="en-US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기술</a:t>
                      </a:r>
                      <a:endParaRPr kumimoji="0" lang="ko-KR" altLang="en-US" sz="700" b="0" i="0" u="none" strike="noStrike" kern="1200" cap="none" spc="0" normalizeH="0" dirty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108" name="타원 107"/>
          <p:cNvSpPr/>
          <p:nvPr/>
        </p:nvSpPr>
        <p:spPr>
          <a:xfrm>
            <a:off x="301859" y="123348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9" name="타원 108"/>
          <p:cNvSpPr/>
          <p:nvPr/>
        </p:nvSpPr>
        <p:spPr>
          <a:xfrm>
            <a:off x="301858" y="187166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0" name="타원 109"/>
          <p:cNvSpPr/>
          <p:nvPr/>
        </p:nvSpPr>
        <p:spPr>
          <a:xfrm>
            <a:off x="301857" y="2509837"/>
            <a:ext cx="276225" cy="276225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1" name="타원 110"/>
          <p:cNvSpPr/>
          <p:nvPr/>
        </p:nvSpPr>
        <p:spPr>
          <a:xfrm>
            <a:off x="301856" y="3148012"/>
            <a:ext cx="276225" cy="276225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2" name="타원 111"/>
          <p:cNvSpPr/>
          <p:nvPr/>
        </p:nvSpPr>
        <p:spPr>
          <a:xfrm>
            <a:off x="301855" y="378618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3" name="타원 112"/>
          <p:cNvSpPr/>
          <p:nvPr/>
        </p:nvSpPr>
        <p:spPr>
          <a:xfrm>
            <a:off x="301849" y="5095870"/>
            <a:ext cx="276225" cy="276225"/>
          </a:xfrm>
          <a:prstGeom prst="ellipse">
            <a:avLst/>
          </a:prstGeom>
          <a:solidFill>
            <a:srgbClr val="FF8B8B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4" name="타원 113"/>
          <p:cNvSpPr/>
          <p:nvPr/>
        </p:nvSpPr>
        <p:spPr>
          <a:xfrm>
            <a:off x="301850" y="442436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5" name="타원 114"/>
          <p:cNvSpPr/>
          <p:nvPr/>
        </p:nvSpPr>
        <p:spPr>
          <a:xfrm>
            <a:off x="301852" y="570071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6" name="타원 115"/>
          <p:cNvSpPr/>
          <p:nvPr/>
        </p:nvSpPr>
        <p:spPr>
          <a:xfrm>
            <a:off x="301851" y="633888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9" name="직사각형 118"/>
          <p:cNvSpPr/>
          <p:nvPr/>
        </p:nvSpPr>
        <p:spPr>
          <a:xfrm>
            <a:off x="0" y="10869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2" latinLnBrk="0">
              <a:lnSpc>
                <a:spcPct val="150000"/>
              </a:lnSpc>
              <a:defRPr lang="ko-KR"/>
            </a:pPr>
            <a:r>
              <a:rPr lang="en-US" altLang="ko-KR" sz="2000" b="1" kern="0" dirty="0">
                <a:solidFill>
                  <a:srgbClr val="FA3C71"/>
                </a:solidFill>
                <a:latin typeface="맑은 고딕"/>
                <a:ea typeface="맑은 고딕"/>
              </a:rPr>
              <a:t>DB</a:t>
            </a:r>
            <a:r>
              <a:rPr lang="ko-KR" altLang="en-US" sz="2000" b="1" kern="0" dirty="0">
                <a:solidFill>
                  <a:srgbClr val="FA3C71"/>
                </a:solidFill>
                <a:latin typeface="맑은 고딕"/>
                <a:ea typeface="맑은 고딕"/>
              </a:rPr>
              <a:t>설계</a:t>
            </a:r>
            <a:r>
              <a:rPr lang="en-US" altLang="ko-KR" sz="2000" b="1" kern="0" dirty="0">
                <a:solidFill>
                  <a:srgbClr val="FA3C71"/>
                </a:solidFill>
                <a:latin typeface="맑은 고딕"/>
                <a:ea typeface="맑은 고딕"/>
              </a:rPr>
              <a:t>– </a:t>
            </a:r>
            <a:r>
              <a:rPr lang="ko-KR" altLang="en-US" sz="2000" b="1" kern="0" dirty="0">
                <a:solidFill>
                  <a:srgbClr val="FA3C71"/>
                </a:solidFill>
                <a:latin typeface="맑은 고딕"/>
                <a:ea typeface="맑은 고딕"/>
              </a:rPr>
              <a:t>테이블 정의서</a:t>
            </a:r>
            <a:endParaRPr lang="ko-KR" altLang="en-US" sz="3600" kern="0" dirty="0">
              <a:solidFill>
                <a:prstClr val="black">
                  <a:lumMod val="75000"/>
                  <a:lumOff val="25000"/>
                </a:prstClr>
              </a:solidFill>
              <a:latin typeface="맑은 고딕"/>
              <a:ea typeface="맑은 고딕"/>
            </a:endParaRPr>
          </a:p>
        </p:txBody>
      </p:sp>
      <p:sp>
        <p:nvSpPr>
          <p:cNvPr id="79" name="타원 78"/>
          <p:cNvSpPr/>
          <p:nvPr/>
        </p:nvSpPr>
        <p:spPr>
          <a:xfrm>
            <a:off x="314213" y="64446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2550" y="782579"/>
            <a:ext cx="7658100" cy="4124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5223316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7" name="표 10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3635742"/>
              </p:ext>
            </p:extLst>
          </p:nvPr>
        </p:nvGraphicFramePr>
        <p:xfrm>
          <a:off x="-1" y="499532"/>
          <a:ext cx="828675" cy="63584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15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77152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700" b="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맑은 고딕"/>
                          <a:ea typeface="맑은 고딕"/>
                        </a:rPr>
                        <a:t>목차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프로젝트 개요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주제 선정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프로젝트 계획</a:t>
                      </a:r>
                      <a:endParaRPr kumimoji="0" lang="ko-KR" altLang="en-US" sz="700" b="0" i="0" u="none" strike="noStrike" kern="1200" cap="none" spc="0" normalizeH="0" dirty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사이트 구성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en-US" altLang="ko-KR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Use Case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en-US" altLang="ko-KR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+mn-lt"/>
                          <a:ea typeface="+mn-ea"/>
                          <a:cs typeface="+mn-cs"/>
                        </a:rPr>
                        <a:t>WBS,FBS</a:t>
                      </a:r>
                      <a:endParaRPr kumimoji="0" lang="ko-KR" altLang="en-US" sz="700" b="0" i="0" u="none" strike="noStrike" kern="1200" cap="none" spc="0" normalizeH="0" dirty="0">
                        <a:solidFill>
                          <a:srgbClr val="44546A">
                            <a:lumMod val="75000"/>
                          </a:srgb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en-US" altLang="ko-KR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DB</a:t>
                      </a:r>
                      <a:r>
                        <a:rPr kumimoji="0" lang="ko-KR" altLang="en-US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설계</a:t>
                      </a:r>
                      <a:endParaRPr kumimoji="0" lang="ko-KR" altLang="en-US" sz="700" b="0" i="0" u="none" strike="noStrike" kern="1200" cap="none" spc="0" normalizeH="0" dirty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B8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클래스 다이어그램</a:t>
                      </a:r>
                      <a:endParaRPr kumimoji="0" lang="ko-KR" altLang="en-US" sz="700" b="0" i="0" u="none" strike="noStrike" kern="1200" cap="none" spc="0" normalizeH="0" dirty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스토리보드</a:t>
                      </a:r>
                      <a:r>
                        <a:rPr kumimoji="0" lang="en-US" altLang="ko-KR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, </a:t>
                      </a:r>
                      <a:r>
                        <a:rPr kumimoji="0" lang="ko-KR" altLang="en-US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기술</a:t>
                      </a:r>
                      <a:endParaRPr kumimoji="0" lang="ko-KR" altLang="en-US" sz="700" b="0" i="0" u="none" strike="noStrike" kern="1200" cap="none" spc="0" normalizeH="0" dirty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108" name="타원 107"/>
          <p:cNvSpPr/>
          <p:nvPr/>
        </p:nvSpPr>
        <p:spPr>
          <a:xfrm>
            <a:off x="301859" y="123348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9" name="타원 108"/>
          <p:cNvSpPr/>
          <p:nvPr/>
        </p:nvSpPr>
        <p:spPr>
          <a:xfrm>
            <a:off x="301858" y="187166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0" name="타원 109"/>
          <p:cNvSpPr/>
          <p:nvPr/>
        </p:nvSpPr>
        <p:spPr>
          <a:xfrm>
            <a:off x="301857" y="2509837"/>
            <a:ext cx="276225" cy="276225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1" name="타원 110"/>
          <p:cNvSpPr/>
          <p:nvPr/>
        </p:nvSpPr>
        <p:spPr>
          <a:xfrm>
            <a:off x="301856" y="3148012"/>
            <a:ext cx="276225" cy="276225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2" name="타원 111"/>
          <p:cNvSpPr/>
          <p:nvPr/>
        </p:nvSpPr>
        <p:spPr>
          <a:xfrm>
            <a:off x="301855" y="378618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3" name="타원 112"/>
          <p:cNvSpPr/>
          <p:nvPr/>
        </p:nvSpPr>
        <p:spPr>
          <a:xfrm>
            <a:off x="301849" y="5095870"/>
            <a:ext cx="276225" cy="276225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4" name="타원 113"/>
          <p:cNvSpPr/>
          <p:nvPr/>
        </p:nvSpPr>
        <p:spPr>
          <a:xfrm>
            <a:off x="301850" y="442436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5" name="타원 114"/>
          <p:cNvSpPr/>
          <p:nvPr/>
        </p:nvSpPr>
        <p:spPr>
          <a:xfrm>
            <a:off x="301852" y="5700712"/>
            <a:ext cx="276225" cy="276225"/>
          </a:xfrm>
          <a:prstGeom prst="ellipse">
            <a:avLst/>
          </a:prstGeom>
          <a:solidFill>
            <a:srgbClr val="FF8B8B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6" name="타원 115"/>
          <p:cNvSpPr/>
          <p:nvPr/>
        </p:nvSpPr>
        <p:spPr>
          <a:xfrm>
            <a:off x="301851" y="633888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9" name="직사각형 118"/>
          <p:cNvSpPr/>
          <p:nvPr/>
        </p:nvSpPr>
        <p:spPr>
          <a:xfrm>
            <a:off x="0" y="10869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2" latinLnBrk="0">
              <a:lnSpc>
                <a:spcPct val="150000"/>
              </a:lnSpc>
              <a:defRPr lang="ko-KR"/>
            </a:pPr>
            <a:r>
              <a:rPr lang="ko-KR" altLang="en-US" sz="2000" b="1" kern="0" dirty="0">
                <a:solidFill>
                  <a:srgbClr val="FA3C71"/>
                </a:solidFill>
                <a:latin typeface="맑은 고딕"/>
                <a:ea typeface="맑은 고딕"/>
              </a:rPr>
              <a:t>클래스 다이어그램 </a:t>
            </a:r>
            <a:r>
              <a:rPr lang="en-US" altLang="ko-KR" sz="2000" b="1" kern="0" dirty="0">
                <a:solidFill>
                  <a:srgbClr val="FA3C71"/>
                </a:solidFill>
                <a:latin typeface="맑은 고딕"/>
                <a:ea typeface="맑은 고딕"/>
              </a:rPr>
              <a:t>- </a:t>
            </a:r>
            <a:r>
              <a:rPr lang="ko-KR" altLang="en-US" sz="2000" b="1" kern="0" dirty="0">
                <a:solidFill>
                  <a:srgbClr val="FA3C71"/>
                </a:solidFill>
                <a:latin typeface="맑은 고딕"/>
                <a:ea typeface="맑은 고딕"/>
              </a:rPr>
              <a:t>관리자</a:t>
            </a:r>
            <a:endParaRPr lang="ko-KR" altLang="en-US" sz="3600" kern="0" dirty="0">
              <a:solidFill>
                <a:prstClr val="black">
                  <a:lumMod val="75000"/>
                  <a:lumOff val="25000"/>
                </a:prstClr>
              </a:solidFill>
              <a:latin typeface="맑은 고딕"/>
              <a:ea typeface="맑은 고딕"/>
            </a:endParaRPr>
          </a:p>
        </p:txBody>
      </p:sp>
      <p:sp>
        <p:nvSpPr>
          <p:cNvPr id="79" name="타원 78"/>
          <p:cNvSpPr/>
          <p:nvPr/>
        </p:nvSpPr>
        <p:spPr>
          <a:xfrm>
            <a:off x="314213" y="64446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2" name="Picture 2" descr="C:\Users\ezen-test\Desktop\캡처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7788" y="911165"/>
            <a:ext cx="8701088" cy="538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645717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7" name="표 10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5555960"/>
              </p:ext>
            </p:extLst>
          </p:nvPr>
        </p:nvGraphicFramePr>
        <p:xfrm>
          <a:off x="-1" y="499532"/>
          <a:ext cx="828675" cy="63584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15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77152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700" b="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맑은 고딕"/>
                          <a:ea typeface="맑은 고딕"/>
                        </a:rPr>
                        <a:t>목차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프로젝트 개요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주제 선정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프로젝트 계획</a:t>
                      </a:r>
                      <a:endParaRPr kumimoji="0" lang="ko-KR" altLang="en-US" sz="700" b="0" i="0" u="none" strike="noStrike" kern="1200" cap="none" spc="0" normalizeH="0" dirty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사이트 구성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en-US" altLang="ko-KR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Use Case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en-US" altLang="ko-KR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+mn-lt"/>
                          <a:ea typeface="+mn-ea"/>
                          <a:cs typeface="+mn-cs"/>
                        </a:rPr>
                        <a:t>WBS,FBS</a:t>
                      </a:r>
                      <a:endParaRPr kumimoji="0" lang="ko-KR" altLang="en-US" sz="700" b="0" i="0" u="none" strike="noStrike" kern="1200" cap="none" spc="0" normalizeH="0" dirty="0">
                        <a:solidFill>
                          <a:srgbClr val="44546A">
                            <a:lumMod val="75000"/>
                          </a:srgb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en-US" altLang="ko-KR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DB</a:t>
                      </a:r>
                      <a:r>
                        <a:rPr kumimoji="0" lang="ko-KR" altLang="en-US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설계</a:t>
                      </a:r>
                      <a:endParaRPr kumimoji="0" lang="ko-KR" altLang="en-US" sz="700" b="0" i="0" u="none" strike="noStrike" kern="1200" cap="none" spc="0" normalizeH="0" dirty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B8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클래스 다이어그램</a:t>
                      </a:r>
                      <a:endParaRPr kumimoji="0" lang="ko-KR" altLang="en-US" sz="700" b="0" i="0" u="none" strike="noStrike" kern="1200" cap="none" spc="0" normalizeH="0" dirty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스토리보드</a:t>
                      </a:r>
                      <a:r>
                        <a:rPr kumimoji="0" lang="en-US" altLang="ko-KR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, </a:t>
                      </a:r>
                      <a:r>
                        <a:rPr kumimoji="0" lang="ko-KR" altLang="en-US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기술</a:t>
                      </a:r>
                      <a:endParaRPr kumimoji="0" lang="ko-KR" altLang="en-US" sz="700" b="0" i="0" u="none" strike="noStrike" kern="1200" cap="none" spc="0" normalizeH="0" dirty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108" name="타원 107"/>
          <p:cNvSpPr/>
          <p:nvPr/>
        </p:nvSpPr>
        <p:spPr>
          <a:xfrm>
            <a:off x="301859" y="123348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9" name="타원 108"/>
          <p:cNvSpPr/>
          <p:nvPr/>
        </p:nvSpPr>
        <p:spPr>
          <a:xfrm>
            <a:off x="301858" y="187166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0" name="타원 109"/>
          <p:cNvSpPr/>
          <p:nvPr/>
        </p:nvSpPr>
        <p:spPr>
          <a:xfrm>
            <a:off x="301857" y="2509837"/>
            <a:ext cx="276225" cy="276225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1" name="타원 110"/>
          <p:cNvSpPr/>
          <p:nvPr/>
        </p:nvSpPr>
        <p:spPr>
          <a:xfrm>
            <a:off x="301856" y="3148012"/>
            <a:ext cx="276225" cy="276225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2" name="타원 111"/>
          <p:cNvSpPr/>
          <p:nvPr/>
        </p:nvSpPr>
        <p:spPr>
          <a:xfrm>
            <a:off x="301855" y="378618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3" name="타원 112"/>
          <p:cNvSpPr/>
          <p:nvPr/>
        </p:nvSpPr>
        <p:spPr>
          <a:xfrm>
            <a:off x="301849" y="5095870"/>
            <a:ext cx="276225" cy="276225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4" name="타원 113"/>
          <p:cNvSpPr/>
          <p:nvPr/>
        </p:nvSpPr>
        <p:spPr>
          <a:xfrm>
            <a:off x="301850" y="442436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5" name="타원 114"/>
          <p:cNvSpPr/>
          <p:nvPr/>
        </p:nvSpPr>
        <p:spPr>
          <a:xfrm>
            <a:off x="301852" y="5700712"/>
            <a:ext cx="276225" cy="276225"/>
          </a:xfrm>
          <a:prstGeom prst="ellipse">
            <a:avLst/>
          </a:prstGeom>
          <a:solidFill>
            <a:srgbClr val="FF8B8B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6" name="타원 115"/>
          <p:cNvSpPr/>
          <p:nvPr/>
        </p:nvSpPr>
        <p:spPr>
          <a:xfrm>
            <a:off x="301851" y="633888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9" name="직사각형 118"/>
          <p:cNvSpPr/>
          <p:nvPr/>
        </p:nvSpPr>
        <p:spPr>
          <a:xfrm>
            <a:off x="0" y="10869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2" latinLnBrk="0">
              <a:lnSpc>
                <a:spcPct val="150000"/>
              </a:lnSpc>
              <a:defRPr lang="ko-KR"/>
            </a:pPr>
            <a:r>
              <a:rPr lang="ko-KR" altLang="en-US" sz="2000" b="1" kern="0" dirty="0">
                <a:solidFill>
                  <a:srgbClr val="FA3C71"/>
                </a:solidFill>
                <a:latin typeface="맑은 고딕"/>
                <a:ea typeface="맑은 고딕"/>
              </a:rPr>
              <a:t>클래스 다이어그램 </a:t>
            </a:r>
            <a:r>
              <a:rPr lang="en-US" altLang="ko-KR" sz="2000" b="1" kern="0" dirty="0">
                <a:solidFill>
                  <a:srgbClr val="FA3C71"/>
                </a:solidFill>
                <a:latin typeface="맑은 고딕"/>
                <a:ea typeface="맑은 고딕"/>
              </a:rPr>
              <a:t>- </a:t>
            </a:r>
            <a:r>
              <a:rPr lang="ko-KR" altLang="en-US" sz="2000" b="1" kern="0" dirty="0">
                <a:solidFill>
                  <a:srgbClr val="FA3C71"/>
                </a:solidFill>
                <a:latin typeface="맑은 고딕"/>
                <a:ea typeface="맑은 고딕"/>
              </a:rPr>
              <a:t>공지사항</a:t>
            </a:r>
            <a:endParaRPr lang="ko-KR" altLang="en-US" sz="3600" kern="0" dirty="0">
              <a:solidFill>
                <a:prstClr val="black">
                  <a:lumMod val="75000"/>
                  <a:lumOff val="25000"/>
                </a:prstClr>
              </a:solidFill>
              <a:latin typeface="맑은 고딕"/>
              <a:ea typeface="맑은 고딕"/>
            </a:endParaRPr>
          </a:p>
        </p:txBody>
      </p:sp>
      <p:sp>
        <p:nvSpPr>
          <p:cNvPr id="79" name="타원 78"/>
          <p:cNvSpPr/>
          <p:nvPr/>
        </p:nvSpPr>
        <p:spPr>
          <a:xfrm>
            <a:off x="314213" y="64446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5425" y="758590"/>
            <a:ext cx="9239250" cy="58565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2786811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7" name="표 10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0969393"/>
              </p:ext>
            </p:extLst>
          </p:nvPr>
        </p:nvGraphicFramePr>
        <p:xfrm>
          <a:off x="-1" y="499532"/>
          <a:ext cx="828675" cy="63584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15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77152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700" b="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맑은 고딕"/>
                          <a:ea typeface="맑은 고딕"/>
                        </a:rPr>
                        <a:t>목차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프로젝트 개요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주제 선정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프로젝트 계획</a:t>
                      </a:r>
                      <a:endParaRPr kumimoji="0" lang="ko-KR" altLang="en-US" sz="700" b="0" i="0" u="none" strike="noStrike" kern="1200" cap="none" spc="0" normalizeH="0" dirty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사이트 구성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en-US" altLang="ko-KR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Use Case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en-US" altLang="ko-KR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+mn-lt"/>
                          <a:ea typeface="+mn-ea"/>
                          <a:cs typeface="+mn-cs"/>
                        </a:rPr>
                        <a:t>WBS,FBS</a:t>
                      </a:r>
                      <a:endParaRPr kumimoji="0" lang="ko-KR" altLang="en-US" sz="700" b="0" i="0" u="none" strike="noStrike" kern="1200" cap="none" spc="0" normalizeH="0" dirty="0">
                        <a:solidFill>
                          <a:srgbClr val="44546A">
                            <a:lumMod val="75000"/>
                          </a:srgb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en-US" altLang="ko-KR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DB</a:t>
                      </a:r>
                      <a:r>
                        <a:rPr kumimoji="0" lang="ko-KR" altLang="en-US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설계</a:t>
                      </a:r>
                      <a:endParaRPr kumimoji="0" lang="ko-KR" altLang="en-US" sz="700" b="0" i="0" u="none" strike="noStrike" kern="1200" cap="none" spc="0" normalizeH="0" dirty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클래스 다이어그램</a:t>
                      </a:r>
                      <a:endParaRPr kumimoji="0" lang="ko-KR" altLang="en-US" sz="700" b="0" i="0" u="none" strike="noStrike" kern="1200" cap="none" spc="0" normalizeH="0" dirty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B8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스토리보드</a:t>
                      </a:r>
                      <a:r>
                        <a:rPr kumimoji="0" lang="en-US" altLang="ko-KR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, </a:t>
                      </a:r>
                      <a:r>
                        <a:rPr kumimoji="0" lang="ko-KR" altLang="en-US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기술</a:t>
                      </a:r>
                      <a:endParaRPr kumimoji="0" lang="ko-KR" altLang="en-US" sz="700" b="0" i="0" u="none" strike="noStrike" kern="1200" cap="none" spc="0" normalizeH="0" dirty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108" name="타원 107"/>
          <p:cNvSpPr/>
          <p:nvPr/>
        </p:nvSpPr>
        <p:spPr>
          <a:xfrm>
            <a:off x="301859" y="123348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9" name="타원 108"/>
          <p:cNvSpPr/>
          <p:nvPr/>
        </p:nvSpPr>
        <p:spPr>
          <a:xfrm>
            <a:off x="301858" y="187166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0" name="타원 109"/>
          <p:cNvSpPr/>
          <p:nvPr/>
        </p:nvSpPr>
        <p:spPr>
          <a:xfrm>
            <a:off x="301857" y="2509837"/>
            <a:ext cx="276225" cy="276225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1" name="타원 110"/>
          <p:cNvSpPr/>
          <p:nvPr/>
        </p:nvSpPr>
        <p:spPr>
          <a:xfrm>
            <a:off x="301856" y="3148012"/>
            <a:ext cx="276225" cy="276225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2" name="타원 111"/>
          <p:cNvSpPr/>
          <p:nvPr/>
        </p:nvSpPr>
        <p:spPr>
          <a:xfrm>
            <a:off x="301855" y="378618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3" name="타원 112"/>
          <p:cNvSpPr/>
          <p:nvPr/>
        </p:nvSpPr>
        <p:spPr>
          <a:xfrm>
            <a:off x="301849" y="5095870"/>
            <a:ext cx="276225" cy="276225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4" name="타원 113"/>
          <p:cNvSpPr/>
          <p:nvPr/>
        </p:nvSpPr>
        <p:spPr>
          <a:xfrm>
            <a:off x="301850" y="442436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5" name="타원 114"/>
          <p:cNvSpPr/>
          <p:nvPr/>
        </p:nvSpPr>
        <p:spPr>
          <a:xfrm>
            <a:off x="301859" y="6308858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6" name="타원 115"/>
          <p:cNvSpPr/>
          <p:nvPr/>
        </p:nvSpPr>
        <p:spPr>
          <a:xfrm>
            <a:off x="314212" y="5701357"/>
            <a:ext cx="276225" cy="276225"/>
          </a:xfrm>
          <a:prstGeom prst="ellipse">
            <a:avLst/>
          </a:prstGeom>
          <a:solidFill>
            <a:srgbClr val="FF8B8B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9" name="직사각형 118"/>
          <p:cNvSpPr/>
          <p:nvPr/>
        </p:nvSpPr>
        <p:spPr>
          <a:xfrm>
            <a:off x="0" y="10869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2" latinLnBrk="0">
              <a:lnSpc>
                <a:spcPct val="150000"/>
              </a:lnSpc>
              <a:defRPr lang="ko-KR"/>
            </a:pPr>
            <a:r>
              <a:rPr lang="ko-KR" altLang="en-US" sz="2000" b="1" kern="0" dirty="0">
                <a:solidFill>
                  <a:srgbClr val="FA3C71"/>
                </a:solidFill>
                <a:latin typeface="맑은 고딕"/>
                <a:ea typeface="맑은 고딕"/>
              </a:rPr>
              <a:t>클래스 다이어그램 </a:t>
            </a:r>
            <a:r>
              <a:rPr lang="en-US" altLang="ko-KR" sz="2000" b="1" kern="0" dirty="0">
                <a:solidFill>
                  <a:srgbClr val="FA3C71"/>
                </a:solidFill>
                <a:latin typeface="맑은 고딕"/>
                <a:ea typeface="맑은 고딕"/>
              </a:rPr>
              <a:t>- </a:t>
            </a:r>
            <a:r>
              <a:rPr lang="ko-KR" altLang="en-US" sz="2000" b="1" kern="0" dirty="0">
                <a:solidFill>
                  <a:srgbClr val="FA3C71"/>
                </a:solidFill>
                <a:latin typeface="맑은 고딕"/>
                <a:ea typeface="맑은 고딕"/>
              </a:rPr>
              <a:t>상품</a:t>
            </a:r>
            <a:endParaRPr lang="ko-KR" altLang="en-US" sz="3600" kern="0" dirty="0">
              <a:solidFill>
                <a:prstClr val="black">
                  <a:lumMod val="75000"/>
                  <a:lumOff val="25000"/>
                </a:prstClr>
              </a:solidFill>
              <a:latin typeface="맑은 고딕"/>
              <a:ea typeface="맑은 고딕"/>
            </a:endParaRPr>
          </a:p>
        </p:txBody>
      </p:sp>
      <p:sp>
        <p:nvSpPr>
          <p:cNvPr id="79" name="타원 78"/>
          <p:cNvSpPr/>
          <p:nvPr/>
        </p:nvSpPr>
        <p:spPr>
          <a:xfrm>
            <a:off x="314213" y="64446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2418" y="1233487"/>
            <a:ext cx="7247164" cy="49855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7123546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7" name="표 10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9318419"/>
              </p:ext>
            </p:extLst>
          </p:nvPr>
        </p:nvGraphicFramePr>
        <p:xfrm>
          <a:off x="-1" y="499532"/>
          <a:ext cx="828675" cy="63584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15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77152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700" b="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맑은 고딕"/>
                          <a:ea typeface="맑은 고딕"/>
                        </a:rPr>
                        <a:t>목차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프로젝트 개요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주제 선정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프로젝트 계획</a:t>
                      </a:r>
                      <a:endParaRPr kumimoji="0" lang="ko-KR" altLang="en-US" sz="700" b="0" i="0" u="none" strike="noStrike" kern="1200" cap="none" spc="0" normalizeH="0" dirty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사이트 구성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en-US" altLang="ko-KR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Use Case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en-US" altLang="ko-KR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+mn-lt"/>
                          <a:ea typeface="+mn-ea"/>
                          <a:cs typeface="+mn-cs"/>
                        </a:rPr>
                        <a:t>WBS,FBS</a:t>
                      </a:r>
                      <a:endParaRPr kumimoji="0" lang="ko-KR" altLang="en-US" sz="700" b="0" i="0" u="none" strike="noStrike" kern="1200" cap="none" spc="0" normalizeH="0" dirty="0">
                        <a:solidFill>
                          <a:srgbClr val="44546A">
                            <a:lumMod val="75000"/>
                          </a:srgb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en-US" altLang="ko-KR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DB</a:t>
                      </a:r>
                      <a:r>
                        <a:rPr kumimoji="0" lang="ko-KR" altLang="en-US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설계</a:t>
                      </a:r>
                      <a:endParaRPr kumimoji="0" lang="ko-KR" altLang="en-US" sz="700" b="0" i="0" u="none" strike="noStrike" kern="1200" cap="none" spc="0" normalizeH="0" dirty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클래스 다이어그램</a:t>
                      </a:r>
                      <a:endParaRPr kumimoji="0" lang="ko-KR" altLang="en-US" sz="700" b="0" i="0" u="none" strike="noStrike" kern="1200" cap="none" spc="0" normalizeH="0" dirty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B8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스토리보드</a:t>
                      </a:r>
                      <a:r>
                        <a:rPr kumimoji="0" lang="en-US" altLang="ko-KR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, </a:t>
                      </a:r>
                      <a:r>
                        <a:rPr kumimoji="0" lang="ko-KR" altLang="en-US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기술</a:t>
                      </a:r>
                      <a:endParaRPr kumimoji="0" lang="ko-KR" altLang="en-US" sz="700" b="0" i="0" u="none" strike="noStrike" kern="1200" cap="none" spc="0" normalizeH="0" dirty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108" name="타원 107"/>
          <p:cNvSpPr/>
          <p:nvPr/>
        </p:nvSpPr>
        <p:spPr>
          <a:xfrm>
            <a:off x="301859" y="123348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9" name="타원 108"/>
          <p:cNvSpPr/>
          <p:nvPr/>
        </p:nvSpPr>
        <p:spPr>
          <a:xfrm>
            <a:off x="301858" y="187166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0" name="타원 109"/>
          <p:cNvSpPr/>
          <p:nvPr/>
        </p:nvSpPr>
        <p:spPr>
          <a:xfrm>
            <a:off x="301857" y="2509837"/>
            <a:ext cx="276225" cy="276225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1" name="타원 110"/>
          <p:cNvSpPr/>
          <p:nvPr/>
        </p:nvSpPr>
        <p:spPr>
          <a:xfrm>
            <a:off x="301856" y="3148012"/>
            <a:ext cx="276225" cy="276225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2" name="타원 111"/>
          <p:cNvSpPr/>
          <p:nvPr/>
        </p:nvSpPr>
        <p:spPr>
          <a:xfrm>
            <a:off x="301855" y="378618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3" name="타원 112"/>
          <p:cNvSpPr/>
          <p:nvPr/>
        </p:nvSpPr>
        <p:spPr>
          <a:xfrm>
            <a:off x="301849" y="5095870"/>
            <a:ext cx="276225" cy="276225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4" name="타원 113"/>
          <p:cNvSpPr/>
          <p:nvPr/>
        </p:nvSpPr>
        <p:spPr>
          <a:xfrm>
            <a:off x="301850" y="442436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5" name="타원 114"/>
          <p:cNvSpPr/>
          <p:nvPr/>
        </p:nvSpPr>
        <p:spPr>
          <a:xfrm>
            <a:off x="301859" y="6308858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6" name="타원 115"/>
          <p:cNvSpPr/>
          <p:nvPr/>
        </p:nvSpPr>
        <p:spPr>
          <a:xfrm>
            <a:off x="314212" y="5701357"/>
            <a:ext cx="276225" cy="276225"/>
          </a:xfrm>
          <a:prstGeom prst="ellipse">
            <a:avLst/>
          </a:prstGeom>
          <a:solidFill>
            <a:srgbClr val="FF8B8B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9" name="직사각형 118"/>
          <p:cNvSpPr/>
          <p:nvPr/>
        </p:nvSpPr>
        <p:spPr>
          <a:xfrm>
            <a:off x="0" y="10869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2" latinLnBrk="0">
              <a:lnSpc>
                <a:spcPct val="150000"/>
              </a:lnSpc>
              <a:defRPr lang="ko-KR"/>
            </a:pPr>
            <a:r>
              <a:rPr lang="ko-KR" altLang="en-US" sz="2000" b="1" kern="0" dirty="0">
                <a:solidFill>
                  <a:srgbClr val="FA3C71"/>
                </a:solidFill>
                <a:latin typeface="맑은 고딕"/>
                <a:ea typeface="맑은 고딕"/>
              </a:rPr>
              <a:t>클래스 다이어그램</a:t>
            </a:r>
            <a:endParaRPr lang="ko-KR" altLang="en-US" sz="3600" kern="0" dirty="0">
              <a:solidFill>
                <a:prstClr val="black">
                  <a:lumMod val="75000"/>
                  <a:lumOff val="25000"/>
                </a:prstClr>
              </a:solidFill>
              <a:latin typeface="맑은 고딕"/>
              <a:ea typeface="맑은 고딕"/>
            </a:endParaRPr>
          </a:p>
        </p:txBody>
      </p:sp>
      <p:sp>
        <p:nvSpPr>
          <p:cNvPr id="79" name="타원 78"/>
          <p:cNvSpPr/>
          <p:nvPr/>
        </p:nvSpPr>
        <p:spPr>
          <a:xfrm>
            <a:off x="314213" y="64446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6" name="그림 5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0237" y="870891"/>
            <a:ext cx="5551526" cy="5106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17493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7" name="표 10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1014968"/>
              </p:ext>
            </p:extLst>
          </p:nvPr>
        </p:nvGraphicFramePr>
        <p:xfrm>
          <a:off x="-1" y="499532"/>
          <a:ext cx="828675" cy="63584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15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77152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700" b="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맑은 고딕"/>
                          <a:ea typeface="맑은 고딕"/>
                        </a:rPr>
                        <a:t>목차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프로젝트 개요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주제 선정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프로젝트 계획</a:t>
                      </a:r>
                      <a:endParaRPr kumimoji="0" lang="ko-KR" altLang="en-US" sz="700" b="0" i="0" u="none" strike="noStrike" kern="1200" cap="none" spc="0" normalizeH="0" dirty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사이트 구성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en-US" altLang="ko-KR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Use Case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en-US" altLang="ko-KR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+mn-lt"/>
                          <a:ea typeface="+mn-ea"/>
                          <a:cs typeface="+mn-cs"/>
                        </a:rPr>
                        <a:t>WBS,FBS</a:t>
                      </a:r>
                      <a:endParaRPr kumimoji="0" lang="ko-KR" altLang="en-US" sz="700" b="0" i="0" u="none" strike="noStrike" kern="1200" cap="none" spc="0" normalizeH="0" dirty="0">
                        <a:solidFill>
                          <a:srgbClr val="44546A">
                            <a:lumMod val="75000"/>
                          </a:srgb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en-US" altLang="ko-KR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DB</a:t>
                      </a:r>
                      <a:r>
                        <a:rPr kumimoji="0" lang="ko-KR" altLang="en-US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설계</a:t>
                      </a:r>
                      <a:endParaRPr kumimoji="0" lang="ko-KR" altLang="en-US" sz="700" b="0" i="0" u="none" strike="noStrike" kern="1200" cap="none" spc="0" normalizeH="0" dirty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클래스 다이어그램</a:t>
                      </a:r>
                      <a:endParaRPr kumimoji="0" lang="ko-KR" altLang="en-US" sz="700" b="0" i="0" u="none" strike="noStrike" kern="1200" cap="none" spc="0" normalizeH="0" dirty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B8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스토리보드</a:t>
                      </a:r>
                      <a:r>
                        <a:rPr kumimoji="0" lang="en-US" altLang="ko-KR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, </a:t>
                      </a:r>
                      <a:r>
                        <a:rPr kumimoji="0" lang="ko-KR" altLang="en-US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기술</a:t>
                      </a:r>
                      <a:endParaRPr kumimoji="0" lang="ko-KR" altLang="en-US" sz="700" b="0" i="0" u="none" strike="noStrike" kern="1200" cap="none" spc="0" normalizeH="0" dirty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108" name="타원 107"/>
          <p:cNvSpPr/>
          <p:nvPr/>
        </p:nvSpPr>
        <p:spPr>
          <a:xfrm>
            <a:off x="301859" y="123348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9" name="타원 108"/>
          <p:cNvSpPr/>
          <p:nvPr/>
        </p:nvSpPr>
        <p:spPr>
          <a:xfrm>
            <a:off x="301858" y="187166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0" name="타원 109"/>
          <p:cNvSpPr/>
          <p:nvPr/>
        </p:nvSpPr>
        <p:spPr>
          <a:xfrm>
            <a:off x="301857" y="2509837"/>
            <a:ext cx="276225" cy="276225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1" name="타원 110"/>
          <p:cNvSpPr/>
          <p:nvPr/>
        </p:nvSpPr>
        <p:spPr>
          <a:xfrm>
            <a:off x="301856" y="3148012"/>
            <a:ext cx="276225" cy="276225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2" name="타원 111"/>
          <p:cNvSpPr/>
          <p:nvPr/>
        </p:nvSpPr>
        <p:spPr>
          <a:xfrm>
            <a:off x="301855" y="378618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3" name="타원 112"/>
          <p:cNvSpPr/>
          <p:nvPr/>
        </p:nvSpPr>
        <p:spPr>
          <a:xfrm>
            <a:off x="301849" y="5095870"/>
            <a:ext cx="276225" cy="276225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4" name="타원 113"/>
          <p:cNvSpPr/>
          <p:nvPr/>
        </p:nvSpPr>
        <p:spPr>
          <a:xfrm>
            <a:off x="301850" y="442436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5" name="타원 114"/>
          <p:cNvSpPr/>
          <p:nvPr/>
        </p:nvSpPr>
        <p:spPr>
          <a:xfrm>
            <a:off x="301852" y="570071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6" name="타원 115"/>
          <p:cNvSpPr/>
          <p:nvPr/>
        </p:nvSpPr>
        <p:spPr>
          <a:xfrm>
            <a:off x="301851" y="6338887"/>
            <a:ext cx="276225" cy="276225"/>
          </a:xfrm>
          <a:prstGeom prst="ellipse">
            <a:avLst/>
          </a:prstGeom>
          <a:solidFill>
            <a:srgbClr val="FF8B8B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9" name="직사각형 118"/>
          <p:cNvSpPr/>
          <p:nvPr/>
        </p:nvSpPr>
        <p:spPr>
          <a:xfrm>
            <a:off x="0" y="10869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2" latinLnBrk="0">
              <a:lnSpc>
                <a:spcPct val="150000"/>
              </a:lnSpc>
              <a:defRPr lang="ko-KR"/>
            </a:pPr>
            <a:r>
              <a:rPr lang="ko-KR" altLang="en-US" sz="2000" b="1" kern="0" dirty="0" smtClean="0">
                <a:solidFill>
                  <a:srgbClr val="FA3C71"/>
                </a:solidFill>
                <a:latin typeface="맑은 고딕"/>
                <a:ea typeface="맑은 고딕"/>
              </a:rPr>
              <a:t>사용된 </a:t>
            </a:r>
            <a:r>
              <a:rPr lang="en-US" altLang="ko-KR" sz="2000" b="1" kern="0" dirty="0" smtClean="0">
                <a:solidFill>
                  <a:srgbClr val="FA3C71"/>
                </a:solidFill>
                <a:latin typeface="맑은 고딕"/>
                <a:ea typeface="맑은 고딕"/>
              </a:rPr>
              <a:t>API</a:t>
            </a:r>
          </a:p>
        </p:txBody>
      </p:sp>
      <p:sp>
        <p:nvSpPr>
          <p:cNvPr id="79" name="타원 78"/>
          <p:cNvSpPr/>
          <p:nvPr/>
        </p:nvSpPr>
        <p:spPr>
          <a:xfrm>
            <a:off x="314213" y="64446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2806" y="3786188"/>
            <a:ext cx="1440000" cy="1250147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2806" y="2235849"/>
            <a:ext cx="1440000" cy="983503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4375" y="4298862"/>
            <a:ext cx="1440000" cy="446274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2805" y="5372095"/>
            <a:ext cx="1440000" cy="850823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2805" y="920697"/>
            <a:ext cx="1440000" cy="656827"/>
          </a:xfrm>
          <a:prstGeom prst="rect">
            <a:avLst/>
          </a:prstGeom>
        </p:spPr>
      </p:pic>
      <p:sp>
        <p:nvSpPr>
          <p:cNvPr id="26" name="모서리가 둥근 직사각형 25"/>
          <p:cNvSpPr/>
          <p:nvPr/>
        </p:nvSpPr>
        <p:spPr>
          <a:xfrm>
            <a:off x="2948311" y="2475600"/>
            <a:ext cx="2520000" cy="5040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b="1" dirty="0" smtClean="0">
                <a:solidFill>
                  <a:schemeClr val="tx1"/>
                </a:solidFill>
                <a:latin typeface="+mn-ea"/>
              </a:rPr>
              <a:t>회원</a:t>
            </a:r>
            <a:r>
              <a:rPr lang="en-US" altLang="ko-KR" sz="1600" b="1" dirty="0" smtClean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sz="1600" b="1" dirty="0" smtClean="0">
                <a:solidFill>
                  <a:schemeClr val="tx1"/>
                </a:solidFill>
                <a:latin typeface="+mn-ea"/>
              </a:rPr>
              <a:t>매출 통계</a:t>
            </a:r>
            <a:endParaRPr lang="ko-KR" altLang="en-US" sz="16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7" name="모서리가 둥근 직사각형 26"/>
          <p:cNvSpPr/>
          <p:nvPr/>
        </p:nvSpPr>
        <p:spPr>
          <a:xfrm>
            <a:off x="2948311" y="4159261"/>
            <a:ext cx="2520000" cy="5040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b="1" dirty="0" smtClean="0">
                <a:solidFill>
                  <a:schemeClr val="tx1"/>
                </a:solidFill>
                <a:latin typeface="+mn-ea"/>
              </a:rPr>
              <a:t>회원 주소정보</a:t>
            </a:r>
            <a:endParaRPr lang="ko-KR" altLang="en-US" sz="16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2948311" y="5372094"/>
            <a:ext cx="2520000" cy="5040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b="1" dirty="0" smtClean="0">
                <a:solidFill>
                  <a:schemeClr val="tx1"/>
                </a:solidFill>
                <a:latin typeface="+mn-ea"/>
              </a:rPr>
              <a:t>카테고리</a:t>
            </a:r>
            <a:r>
              <a:rPr lang="en-US" altLang="ko-KR" sz="1600" b="1" dirty="0" smtClean="0">
                <a:solidFill>
                  <a:schemeClr val="tx1"/>
                </a:solidFill>
                <a:latin typeface="+mn-ea"/>
              </a:rPr>
              <a:t>DB </a:t>
            </a:r>
            <a:r>
              <a:rPr lang="ko-KR" altLang="en-US" sz="1600" b="1" dirty="0" smtClean="0">
                <a:solidFill>
                  <a:schemeClr val="tx1"/>
                </a:solidFill>
                <a:latin typeface="+mn-ea"/>
              </a:rPr>
              <a:t>엑셀 업로드</a:t>
            </a:r>
            <a:endParaRPr lang="ko-KR" altLang="en-US" sz="16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9" name="모서리가 둥근 직사각형 28"/>
          <p:cNvSpPr/>
          <p:nvPr/>
        </p:nvSpPr>
        <p:spPr>
          <a:xfrm>
            <a:off x="8208181" y="1864087"/>
            <a:ext cx="2520000" cy="5040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b="1" dirty="0" smtClean="0">
                <a:solidFill>
                  <a:schemeClr val="tx1"/>
                </a:solidFill>
                <a:latin typeface="+mn-ea"/>
              </a:rPr>
              <a:t>인증 </a:t>
            </a:r>
            <a:r>
              <a:rPr lang="ko-KR" altLang="en-US" sz="1600" b="1" dirty="0" err="1" smtClean="0">
                <a:solidFill>
                  <a:schemeClr val="tx1"/>
                </a:solidFill>
                <a:latin typeface="+mn-ea"/>
              </a:rPr>
              <a:t>메일보내기</a:t>
            </a:r>
            <a:endParaRPr lang="ko-KR" altLang="en-US" sz="16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8208182" y="4260762"/>
            <a:ext cx="2520000" cy="5040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b="1" dirty="0" smtClean="0">
                <a:solidFill>
                  <a:schemeClr val="tx1"/>
                </a:solidFill>
                <a:latin typeface="+mn-ea"/>
              </a:rPr>
              <a:t>게시판</a:t>
            </a:r>
            <a:endParaRPr lang="ko-KR" altLang="en-US" sz="16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2948311" y="991504"/>
            <a:ext cx="2520000" cy="5040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b="1" dirty="0" smtClean="0">
                <a:solidFill>
                  <a:schemeClr val="tx1"/>
                </a:solidFill>
                <a:latin typeface="+mn-ea"/>
              </a:rPr>
              <a:t>안내게시판 </a:t>
            </a:r>
            <a:r>
              <a:rPr lang="en-US" altLang="ko-KR" sz="1600" b="1" dirty="0" smtClean="0">
                <a:solidFill>
                  <a:schemeClr val="tx1"/>
                </a:solidFill>
                <a:latin typeface="+mn-ea"/>
              </a:rPr>
              <a:t>Contact</a:t>
            </a:r>
            <a:endParaRPr lang="ko-KR" altLang="en-US" sz="16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0550" y="2999609"/>
            <a:ext cx="1440000" cy="6151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4" name="모서리가 둥근 직사각형 33"/>
          <p:cNvSpPr/>
          <p:nvPr/>
        </p:nvSpPr>
        <p:spPr>
          <a:xfrm>
            <a:off x="8208181" y="3056759"/>
            <a:ext cx="2520000" cy="5040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b="1" dirty="0" smtClean="0">
                <a:solidFill>
                  <a:schemeClr val="tx1"/>
                </a:solidFill>
                <a:latin typeface="+mn-ea"/>
              </a:rPr>
              <a:t>결제</a:t>
            </a:r>
            <a:r>
              <a:rPr lang="en-US" altLang="ko-KR" sz="1600" b="1" dirty="0"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ko-KR" sz="1600" b="1" dirty="0" smtClean="0">
                <a:solidFill>
                  <a:schemeClr val="tx1"/>
                </a:solidFill>
                <a:latin typeface="+mn-ea"/>
              </a:rPr>
              <a:t>/ </a:t>
            </a:r>
            <a:r>
              <a:rPr lang="ko-KR" altLang="en-US" sz="1600" b="1" dirty="0" smtClean="0">
                <a:solidFill>
                  <a:schemeClr val="tx1"/>
                </a:solidFill>
                <a:latin typeface="+mn-ea"/>
              </a:rPr>
              <a:t>환불</a:t>
            </a:r>
            <a:endParaRPr lang="ko-KR" altLang="en-US" sz="16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4376" y="5372094"/>
            <a:ext cx="1440000" cy="365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7" name="모서리가 둥근 직사각형 36"/>
          <p:cNvSpPr/>
          <p:nvPr/>
        </p:nvSpPr>
        <p:spPr>
          <a:xfrm>
            <a:off x="8208182" y="5314944"/>
            <a:ext cx="2520000" cy="5040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b="1" dirty="0" smtClean="0">
                <a:solidFill>
                  <a:schemeClr val="tx1"/>
                </a:solidFill>
                <a:latin typeface="+mn-ea"/>
              </a:rPr>
              <a:t>상품 이미지 확대</a:t>
            </a:r>
            <a:endParaRPr lang="ko-KR" altLang="en-US" sz="16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4376" y="859501"/>
            <a:ext cx="1440000" cy="33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0" name="모서리가 둥근 직사각형 39"/>
          <p:cNvSpPr/>
          <p:nvPr/>
        </p:nvSpPr>
        <p:spPr>
          <a:xfrm>
            <a:off x="8208181" y="802350"/>
            <a:ext cx="2520000" cy="5040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b="1" dirty="0" smtClean="0">
                <a:solidFill>
                  <a:schemeClr val="tx1"/>
                </a:solidFill>
                <a:latin typeface="+mn-ea"/>
              </a:rPr>
              <a:t>전문가 자격증 정보</a:t>
            </a:r>
            <a:endParaRPr lang="ko-KR" altLang="en-US" sz="16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8651" y="1816462"/>
            <a:ext cx="1440000" cy="6133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6089178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7" name="표 10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2545030"/>
              </p:ext>
            </p:extLst>
          </p:nvPr>
        </p:nvGraphicFramePr>
        <p:xfrm>
          <a:off x="-1" y="499532"/>
          <a:ext cx="828675" cy="63584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15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77152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700" b="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맑은 고딕"/>
                          <a:ea typeface="맑은 고딕"/>
                        </a:rPr>
                        <a:t>목차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프로젝트 개요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주제 선정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프로젝트 계획</a:t>
                      </a:r>
                      <a:endParaRPr kumimoji="0" lang="ko-KR" altLang="en-US" sz="700" b="0" i="0" u="none" strike="noStrike" kern="1200" cap="none" spc="0" normalizeH="0" dirty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사이트 구성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en-US" altLang="ko-KR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Use Case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en-US" altLang="ko-KR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+mn-lt"/>
                          <a:ea typeface="+mn-ea"/>
                          <a:cs typeface="+mn-cs"/>
                        </a:rPr>
                        <a:t>WBS,FBS</a:t>
                      </a:r>
                      <a:endParaRPr kumimoji="0" lang="ko-KR" altLang="en-US" sz="700" b="0" i="0" u="none" strike="noStrike" kern="1200" cap="none" spc="0" normalizeH="0" dirty="0">
                        <a:solidFill>
                          <a:srgbClr val="44546A">
                            <a:lumMod val="75000"/>
                          </a:srgb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en-US" altLang="ko-KR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DB</a:t>
                      </a:r>
                      <a:r>
                        <a:rPr kumimoji="0" lang="ko-KR" altLang="en-US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설계</a:t>
                      </a:r>
                      <a:endParaRPr kumimoji="0" lang="ko-KR" altLang="en-US" sz="700" b="0" i="0" u="none" strike="noStrike" kern="1200" cap="none" spc="0" normalizeH="0" dirty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클래스 다이어그램</a:t>
                      </a:r>
                      <a:endParaRPr kumimoji="0" lang="ko-KR" altLang="en-US" sz="700" b="0" i="0" u="none" strike="noStrike" kern="1200" cap="none" spc="0" normalizeH="0" dirty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B8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스토리보드</a:t>
                      </a:r>
                      <a:r>
                        <a:rPr kumimoji="0" lang="en-US" altLang="ko-KR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, </a:t>
                      </a:r>
                      <a:r>
                        <a:rPr kumimoji="0" lang="ko-KR" altLang="en-US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기술</a:t>
                      </a:r>
                      <a:endParaRPr kumimoji="0" lang="ko-KR" altLang="en-US" sz="700" b="0" i="0" u="none" strike="noStrike" kern="1200" cap="none" spc="0" normalizeH="0" dirty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108" name="타원 107"/>
          <p:cNvSpPr/>
          <p:nvPr/>
        </p:nvSpPr>
        <p:spPr>
          <a:xfrm>
            <a:off x="301859" y="123348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9" name="타원 108"/>
          <p:cNvSpPr/>
          <p:nvPr/>
        </p:nvSpPr>
        <p:spPr>
          <a:xfrm>
            <a:off x="301858" y="187166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0" name="타원 109"/>
          <p:cNvSpPr/>
          <p:nvPr/>
        </p:nvSpPr>
        <p:spPr>
          <a:xfrm>
            <a:off x="301857" y="2509837"/>
            <a:ext cx="276225" cy="276225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1" name="타원 110"/>
          <p:cNvSpPr/>
          <p:nvPr/>
        </p:nvSpPr>
        <p:spPr>
          <a:xfrm>
            <a:off x="301856" y="3148012"/>
            <a:ext cx="276225" cy="276225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2" name="타원 111"/>
          <p:cNvSpPr/>
          <p:nvPr/>
        </p:nvSpPr>
        <p:spPr>
          <a:xfrm>
            <a:off x="301855" y="378618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3" name="타원 112"/>
          <p:cNvSpPr/>
          <p:nvPr/>
        </p:nvSpPr>
        <p:spPr>
          <a:xfrm>
            <a:off x="301849" y="5095870"/>
            <a:ext cx="276225" cy="276225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4" name="타원 113"/>
          <p:cNvSpPr/>
          <p:nvPr/>
        </p:nvSpPr>
        <p:spPr>
          <a:xfrm>
            <a:off x="301850" y="442436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5" name="타원 114"/>
          <p:cNvSpPr/>
          <p:nvPr/>
        </p:nvSpPr>
        <p:spPr>
          <a:xfrm>
            <a:off x="301852" y="570071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6" name="타원 115"/>
          <p:cNvSpPr/>
          <p:nvPr/>
        </p:nvSpPr>
        <p:spPr>
          <a:xfrm>
            <a:off x="301851" y="6338887"/>
            <a:ext cx="276225" cy="276225"/>
          </a:xfrm>
          <a:prstGeom prst="ellipse">
            <a:avLst/>
          </a:prstGeom>
          <a:solidFill>
            <a:srgbClr val="FF8B8B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9" name="직사각형 118"/>
          <p:cNvSpPr/>
          <p:nvPr/>
        </p:nvSpPr>
        <p:spPr>
          <a:xfrm>
            <a:off x="0" y="10869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2" latinLnBrk="0">
              <a:lnSpc>
                <a:spcPct val="150000"/>
              </a:lnSpc>
              <a:defRPr lang="ko-KR"/>
            </a:pPr>
            <a:r>
              <a:rPr lang="ko-KR" altLang="en-US" sz="2000" b="1" kern="0" dirty="0">
                <a:solidFill>
                  <a:srgbClr val="FA3C71"/>
                </a:solidFill>
                <a:latin typeface="맑은 고딕"/>
                <a:ea typeface="맑은 고딕"/>
              </a:rPr>
              <a:t>스토리보드 </a:t>
            </a:r>
            <a:r>
              <a:rPr lang="en-US" altLang="ko-KR" sz="2000" b="1" kern="0" dirty="0">
                <a:solidFill>
                  <a:srgbClr val="FA3C71"/>
                </a:solidFill>
                <a:latin typeface="맑은 고딕"/>
                <a:ea typeface="맑은 고딕"/>
              </a:rPr>
              <a:t>- </a:t>
            </a:r>
            <a:r>
              <a:rPr lang="ko-KR" altLang="en-US" sz="2000" b="1" kern="0" dirty="0">
                <a:solidFill>
                  <a:srgbClr val="FA3C71"/>
                </a:solidFill>
                <a:latin typeface="맑은 고딕"/>
                <a:ea typeface="맑은 고딕"/>
              </a:rPr>
              <a:t>관리자</a:t>
            </a:r>
            <a:endParaRPr lang="ko-KR" altLang="en-US" sz="3600" kern="0" dirty="0">
              <a:solidFill>
                <a:prstClr val="black">
                  <a:lumMod val="75000"/>
                  <a:lumOff val="25000"/>
                </a:prstClr>
              </a:solidFill>
              <a:latin typeface="맑은 고딕"/>
              <a:ea typeface="맑은 고딕"/>
            </a:endParaRPr>
          </a:p>
        </p:txBody>
      </p:sp>
      <p:sp>
        <p:nvSpPr>
          <p:cNvPr id="79" name="타원 78"/>
          <p:cNvSpPr/>
          <p:nvPr/>
        </p:nvSpPr>
        <p:spPr>
          <a:xfrm>
            <a:off x="314213" y="64446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295398" y="751415"/>
            <a:ext cx="55162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err="1" smtClean="0"/>
              <a:t>메인페이지</a:t>
            </a:r>
            <a:endParaRPr lang="en-US" altLang="ko-KR" sz="1600" b="1" dirty="0" smtClean="0"/>
          </a:p>
          <a:p>
            <a:r>
              <a:rPr lang="ko-KR" altLang="en-US" sz="1600" dirty="0" smtClean="0"/>
              <a:t>기능 </a:t>
            </a:r>
            <a:r>
              <a:rPr lang="en-US" altLang="ko-KR" sz="1600" dirty="0" smtClean="0"/>
              <a:t>– </a:t>
            </a:r>
            <a:r>
              <a:rPr lang="ko-KR" altLang="en-US" sz="1600" dirty="0" smtClean="0"/>
              <a:t>총 매출액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신규회원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상품개수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지역별 </a:t>
            </a:r>
            <a:r>
              <a:rPr lang="ko-KR" altLang="en-US" sz="1600" dirty="0" err="1" smtClean="0"/>
              <a:t>회원수</a:t>
            </a:r>
            <a:r>
              <a:rPr lang="ko-KR" altLang="en-US" sz="1600" dirty="0" smtClean="0"/>
              <a:t> 통계</a:t>
            </a:r>
            <a:endParaRPr lang="en-US" altLang="ko-KR" sz="1600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5450" y="1577459"/>
            <a:ext cx="9568800" cy="47900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1142773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7" name="표 10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4436591"/>
              </p:ext>
            </p:extLst>
          </p:nvPr>
        </p:nvGraphicFramePr>
        <p:xfrm>
          <a:off x="-1" y="499532"/>
          <a:ext cx="828675" cy="63584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15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77152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700" b="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맑은 고딕"/>
                          <a:ea typeface="맑은 고딕"/>
                        </a:rPr>
                        <a:t>목차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프로젝트 개요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주제 선정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프로젝트 계획</a:t>
                      </a:r>
                      <a:endParaRPr kumimoji="0" lang="ko-KR" altLang="en-US" sz="700" b="0" i="0" u="none" strike="noStrike" kern="1200" cap="none" spc="0" normalizeH="0" dirty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사이트 구성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en-US" altLang="ko-KR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Use Case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en-US" altLang="ko-KR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+mn-lt"/>
                          <a:ea typeface="+mn-ea"/>
                          <a:cs typeface="+mn-cs"/>
                        </a:rPr>
                        <a:t>WBS,FBS</a:t>
                      </a:r>
                      <a:endParaRPr kumimoji="0" lang="ko-KR" altLang="en-US" sz="700" b="0" i="0" u="none" strike="noStrike" kern="1200" cap="none" spc="0" normalizeH="0" dirty="0">
                        <a:solidFill>
                          <a:srgbClr val="44546A">
                            <a:lumMod val="75000"/>
                          </a:srgb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en-US" altLang="ko-KR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DB</a:t>
                      </a:r>
                      <a:r>
                        <a:rPr kumimoji="0" lang="ko-KR" altLang="en-US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설계</a:t>
                      </a:r>
                      <a:endParaRPr kumimoji="0" lang="ko-KR" altLang="en-US" sz="700" b="0" i="0" u="none" strike="noStrike" kern="1200" cap="none" spc="0" normalizeH="0" dirty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클래스 다이어그램</a:t>
                      </a:r>
                      <a:endParaRPr kumimoji="0" lang="ko-KR" altLang="en-US" sz="700" b="0" i="0" u="none" strike="noStrike" kern="1200" cap="none" spc="0" normalizeH="0" dirty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B8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스토리보드</a:t>
                      </a:r>
                      <a:r>
                        <a:rPr kumimoji="0" lang="en-US" altLang="ko-KR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, </a:t>
                      </a:r>
                      <a:r>
                        <a:rPr kumimoji="0" lang="ko-KR" altLang="en-US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기술</a:t>
                      </a:r>
                      <a:endParaRPr kumimoji="0" lang="ko-KR" altLang="en-US" sz="700" b="0" i="0" u="none" strike="noStrike" kern="1200" cap="none" spc="0" normalizeH="0" dirty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108" name="타원 107"/>
          <p:cNvSpPr/>
          <p:nvPr/>
        </p:nvSpPr>
        <p:spPr>
          <a:xfrm>
            <a:off x="301859" y="123348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9" name="타원 108"/>
          <p:cNvSpPr/>
          <p:nvPr/>
        </p:nvSpPr>
        <p:spPr>
          <a:xfrm>
            <a:off x="301858" y="187166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0" name="타원 109"/>
          <p:cNvSpPr/>
          <p:nvPr/>
        </p:nvSpPr>
        <p:spPr>
          <a:xfrm>
            <a:off x="301857" y="2509837"/>
            <a:ext cx="276225" cy="276225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1" name="타원 110"/>
          <p:cNvSpPr/>
          <p:nvPr/>
        </p:nvSpPr>
        <p:spPr>
          <a:xfrm>
            <a:off x="301856" y="3148012"/>
            <a:ext cx="276225" cy="276225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2" name="타원 111"/>
          <p:cNvSpPr/>
          <p:nvPr/>
        </p:nvSpPr>
        <p:spPr>
          <a:xfrm>
            <a:off x="301855" y="378618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3" name="타원 112"/>
          <p:cNvSpPr/>
          <p:nvPr/>
        </p:nvSpPr>
        <p:spPr>
          <a:xfrm>
            <a:off x="301849" y="5095870"/>
            <a:ext cx="276225" cy="276225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4" name="타원 113"/>
          <p:cNvSpPr/>
          <p:nvPr/>
        </p:nvSpPr>
        <p:spPr>
          <a:xfrm>
            <a:off x="301850" y="442436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5" name="타원 114"/>
          <p:cNvSpPr/>
          <p:nvPr/>
        </p:nvSpPr>
        <p:spPr>
          <a:xfrm>
            <a:off x="301852" y="570071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6" name="타원 115"/>
          <p:cNvSpPr/>
          <p:nvPr/>
        </p:nvSpPr>
        <p:spPr>
          <a:xfrm>
            <a:off x="301851" y="6338887"/>
            <a:ext cx="276225" cy="276225"/>
          </a:xfrm>
          <a:prstGeom prst="ellipse">
            <a:avLst/>
          </a:prstGeom>
          <a:solidFill>
            <a:srgbClr val="FF8B8B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9" name="직사각형 118"/>
          <p:cNvSpPr/>
          <p:nvPr/>
        </p:nvSpPr>
        <p:spPr>
          <a:xfrm>
            <a:off x="0" y="10869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2" latinLnBrk="0">
              <a:lnSpc>
                <a:spcPct val="150000"/>
              </a:lnSpc>
              <a:defRPr lang="ko-KR"/>
            </a:pPr>
            <a:r>
              <a:rPr lang="ko-KR" altLang="en-US" sz="2000" b="1" kern="0" dirty="0">
                <a:solidFill>
                  <a:srgbClr val="FA3C71"/>
                </a:solidFill>
                <a:latin typeface="맑은 고딕"/>
                <a:ea typeface="맑은 고딕"/>
              </a:rPr>
              <a:t>스토리보드 </a:t>
            </a:r>
            <a:r>
              <a:rPr lang="en-US" altLang="ko-KR" sz="2000" b="1" kern="0" dirty="0">
                <a:solidFill>
                  <a:srgbClr val="FA3C71"/>
                </a:solidFill>
                <a:latin typeface="맑은 고딕"/>
                <a:ea typeface="맑은 고딕"/>
              </a:rPr>
              <a:t>- </a:t>
            </a:r>
            <a:r>
              <a:rPr lang="ko-KR" altLang="en-US" sz="2000" b="1" kern="0" dirty="0">
                <a:solidFill>
                  <a:srgbClr val="FA3C71"/>
                </a:solidFill>
                <a:latin typeface="맑은 고딕"/>
                <a:ea typeface="맑은 고딕"/>
              </a:rPr>
              <a:t>관리자</a:t>
            </a:r>
            <a:endParaRPr lang="ko-KR" altLang="en-US" sz="3600" kern="0" dirty="0">
              <a:solidFill>
                <a:prstClr val="black">
                  <a:lumMod val="75000"/>
                  <a:lumOff val="25000"/>
                </a:prstClr>
              </a:solidFill>
              <a:latin typeface="맑은 고딕"/>
              <a:ea typeface="맑은 고딕"/>
            </a:endParaRPr>
          </a:p>
        </p:txBody>
      </p:sp>
      <p:sp>
        <p:nvSpPr>
          <p:cNvPr id="79" name="타원 78"/>
          <p:cNvSpPr/>
          <p:nvPr/>
        </p:nvSpPr>
        <p:spPr>
          <a:xfrm>
            <a:off x="314213" y="64446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295398" y="751415"/>
            <a:ext cx="37737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smtClean="0"/>
              <a:t>로그인 페이지</a:t>
            </a:r>
            <a:endParaRPr lang="en-US" altLang="ko-KR" sz="1600" b="1" dirty="0" smtClean="0"/>
          </a:p>
          <a:p>
            <a:r>
              <a:rPr lang="ko-KR" altLang="en-US" sz="1600" dirty="0" smtClean="0"/>
              <a:t>기능 </a:t>
            </a:r>
            <a:r>
              <a:rPr lang="en-US" altLang="ko-KR" sz="1600" dirty="0" smtClean="0"/>
              <a:t>– </a:t>
            </a:r>
            <a:r>
              <a:rPr lang="ko-KR" altLang="en-US" sz="1600" dirty="0" smtClean="0"/>
              <a:t>관리자 로그인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비밀번호 암호화</a:t>
            </a:r>
            <a:endParaRPr lang="en-US" altLang="ko-KR" sz="16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4813" y="1690429"/>
            <a:ext cx="9568800" cy="34676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" name="Picture 4" descr="C:\Users\ezen-test\Desktop\final pro\190718\회원가입 암호화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3341" y="5610224"/>
            <a:ext cx="5044678" cy="381000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630012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7" name="표 10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3812767"/>
              </p:ext>
            </p:extLst>
          </p:nvPr>
        </p:nvGraphicFramePr>
        <p:xfrm>
          <a:off x="-1" y="499532"/>
          <a:ext cx="828675" cy="63584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15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77152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700" b="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맑은 고딕"/>
                          <a:ea typeface="맑은 고딕"/>
                        </a:rPr>
                        <a:t>목차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프로젝트 개요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주제 선정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프로젝트 계획</a:t>
                      </a:r>
                      <a:endParaRPr kumimoji="0" lang="ko-KR" altLang="en-US" sz="700" b="0" i="0" u="none" strike="noStrike" kern="1200" cap="none" spc="0" normalizeH="0" dirty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사이트 구성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en-US" altLang="ko-KR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Use Case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en-US" altLang="ko-KR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+mn-lt"/>
                          <a:ea typeface="+mn-ea"/>
                          <a:cs typeface="+mn-cs"/>
                        </a:rPr>
                        <a:t>WBS,FBS</a:t>
                      </a:r>
                      <a:endParaRPr kumimoji="0" lang="ko-KR" altLang="en-US" sz="700" b="0" i="0" u="none" strike="noStrike" kern="1200" cap="none" spc="0" normalizeH="0" dirty="0">
                        <a:solidFill>
                          <a:srgbClr val="44546A">
                            <a:lumMod val="75000"/>
                          </a:srgb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en-US" altLang="ko-KR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DB</a:t>
                      </a:r>
                      <a:r>
                        <a:rPr kumimoji="0" lang="ko-KR" altLang="en-US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설계</a:t>
                      </a:r>
                      <a:endParaRPr kumimoji="0" lang="ko-KR" altLang="en-US" sz="700" b="0" i="0" u="none" strike="noStrike" kern="1200" cap="none" spc="0" normalizeH="0" dirty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클래스 다이어그램</a:t>
                      </a:r>
                      <a:endParaRPr kumimoji="0" lang="ko-KR" altLang="en-US" sz="700" b="0" i="0" u="none" strike="noStrike" kern="1200" cap="none" spc="0" normalizeH="0" dirty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B8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스토리보드</a:t>
                      </a:r>
                      <a:r>
                        <a:rPr kumimoji="0" lang="en-US" altLang="ko-KR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, </a:t>
                      </a:r>
                      <a:r>
                        <a:rPr kumimoji="0" lang="ko-KR" altLang="en-US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기술</a:t>
                      </a:r>
                      <a:endParaRPr kumimoji="0" lang="ko-KR" altLang="en-US" sz="700" b="0" i="0" u="none" strike="noStrike" kern="1200" cap="none" spc="0" normalizeH="0" dirty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108" name="타원 107"/>
          <p:cNvSpPr/>
          <p:nvPr/>
        </p:nvSpPr>
        <p:spPr>
          <a:xfrm>
            <a:off x="301859" y="123348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9" name="타원 108"/>
          <p:cNvSpPr/>
          <p:nvPr/>
        </p:nvSpPr>
        <p:spPr>
          <a:xfrm>
            <a:off x="301858" y="187166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0" name="타원 109"/>
          <p:cNvSpPr/>
          <p:nvPr/>
        </p:nvSpPr>
        <p:spPr>
          <a:xfrm>
            <a:off x="301857" y="2509837"/>
            <a:ext cx="276225" cy="276225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1" name="타원 110"/>
          <p:cNvSpPr/>
          <p:nvPr/>
        </p:nvSpPr>
        <p:spPr>
          <a:xfrm>
            <a:off x="301856" y="3148012"/>
            <a:ext cx="276225" cy="276225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2" name="타원 111"/>
          <p:cNvSpPr/>
          <p:nvPr/>
        </p:nvSpPr>
        <p:spPr>
          <a:xfrm>
            <a:off x="301855" y="378618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3" name="타원 112"/>
          <p:cNvSpPr/>
          <p:nvPr/>
        </p:nvSpPr>
        <p:spPr>
          <a:xfrm>
            <a:off x="301849" y="5095870"/>
            <a:ext cx="276225" cy="276225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4" name="타원 113"/>
          <p:cNvSpPr/>
          <p:nvPr/>
        </p:nvSpPr>
        <p:spPr>
          <a:xfrm>
            <a:off x="301850" y="442436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5" name="타원 114"/>
          <p:cNvSpPr/>
          <p:nvPr/>
        </p:nvSpPr>
        <p:spPr>
          <a:xfrm>
            <a:off x="301852" y="570071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6" name="타원 115"/>
          <p:cNvSpPr/>
          <p:nvPr/>
        </p:nvSpPr>
        <p:spPr>
          <a:xfrm>
            <a:off x="301851" y="6338887"/>
            <a:ext cx="276225" cy="276225"/>
          </a:xfrm>
          <a:prstGeom prst="ellipse">
            <a:avLst/>
          </a:prstGeom>
          <a:solidFill>
            <a:srgbClr val="FF8B8B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9" name="직사각형 118"/>
          <p:cNvSpPr/>
          <p:nvPr/>
        </p:nvSpPr>
        <p:spPr>
          <a:xfrm>
            <a:off x="0" y="10869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2" latinLnBrk="0">
              <a:lnSpc>
                <a:spcPct val="150000"/>
              </a:lnSpc>
              <a:defRPr lang="ko-KR"/>
            </a:pPr>
            <a:r>
              <a:rPr lang="ko-KR" altLang="en-US" sz="2000" b="1" kern="0" dirty="0">
                <a:solidFill>
                  <a:srgbClr val="FA3C71"/>
                </a:solidFill>
                <a:latin typeface="맑은 고딕"/>
                <a:ea typeface="맑은 고딕"/>
              </a:rPr>
              <a:t>스토리보드 </a:t>
            </a:r>
            <a:r>
              <a:rPr lang="en-US" altLang="ko-KR" sz="2000" b="1" kern="0" dirty="0">
                <a:solidFill>
                  <a:srgbClr val="FA3C71"/>
                </a:solidFill>
                <a:latin typeface="맑은 고딕"/>
                <a:ea typeface="맑은 고딕"/>
              </a:rPr>
              <a:t>- </a:t>
            </a:r>
            <a:r>
              <a:rPr lang="ko-KR" altLang="en-US" sz="2000" b="1" kern="0" dirty="0">
                <a:solidFill>
                  <a:srgbClr val="FA3C71"/>
                </a:solidFill>
                <a:latin typeface="맑은 고딕"/>
                <a:ea typeface="맑은 고딕"/>
              </a:rPr>
              <a:t>관리자</a:t>
            </a:r>
            <a:endParaRPr lang="ko-KR" altLang="en-US" sz="3600" kern="0" dirty="0">
              <a:solidFill>
                <a:prstClr val="black">
                  <a:lumMod val="75000"/>
                  <a:lumOff val="25000"/>
                </a:prstClr>
              </a:solidFill>
              <a:latin typeface="맑은 고딕"/>
              <a:ea typeface="맑은 고딕"/>
            </a:endParaRPr>
          </a:p>
        </p:txBody>
      </p:sp>
      <p:sp>
        <p:nvSpPr>
          <p:cNvPr id="79" name="타원 78"/>
          <p:cNvSpPr/>
          <p:nvPr/>
        </p:nvSpPr>
        <p:spPr>
          <a:xfrm>
            <a:off x="314213" y="64446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295398" y="751415"/>
            <a:ext cx="54280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smtClean="0"/>
              <a:t>등급 관리</a:t>
            </a:r>
            <a:endParaRPr lang="en-US" altLang="ko-KR" sz="1600" b="1" dirty="0" smtClean="0"/>
          </a:p>
          <a:p>
            <a:r>
              <a:rPr lang="ko-KR" altLang="en-US" sz="1600" dirty="0" smtClean="0"/>
              <a:t>기능 </a:t>
            </a:r>
            <a:r>
              <a:rPr lang="en-US" altLang="ko-KR" sz="1600" dirty="0" smtClean="0"/>
              <a:t>– </a:t>
            </a:r>
            <a:r>
              <a:rPr lang="ko-KR" altLang="en-US" sz="1600" dirty="0" smtClean="0"/>
              <a:t>관리자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전문가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회원 등급별 추가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수정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삭제 기능</a:t>
            </a:r>
            <a:endParaRPr lang="en-US" altLang="ko-KR" sz="1600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6442" y="1436118"/>
            <a:ext cx="8748143" cy="53424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1654614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7" name="표 10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7545289"/>
              </p:ext>
            </p:extLst>
          </p:nvPr>
        </p:nvGraphicFramePr>
        <p:xfrm>
          <a:off x="-1" y="499532"/>
          <a:ext cx="828675" cy="63584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15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77152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700" b="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맑은 고딕"/>
                          <a:ea typeface="맑은 고딕"/>
                        </a:rPr>
                        <a:t>목차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프로젝트 개요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주제 선정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프로젝트 계획</a:t>
                      </a:r>
                      <a:endParaRPr kumimoji="0" lang="ko-KR" altLang="en-US" sz="700" b="0" i="0" u="none" strike="noStrike" kern="1200" cap="none" spc="0" normalizeH="0" dirty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사이트 구성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en-US" altLang="ko-KR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Use Case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en-US" altLang="ko-KR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+mn-lt"/>
                          <a:ea typeface="+mn-ea"/>
                          <a:cs typeface="+mn-cs"/>
                        </a:rPr>
                        <a:t>WBS,FBS</a:t>
                      </a:r>
                      <a:endParaRPr kumimoji="0" lang="ko-KR" altLang="en-US" sz="700" b="0" i="0" u="none" strike="noStrike" kern="1200" cap="none" spc="0" normalizeH="0" dirty="0">
                        <a:solidFill>
                          <a:srgbClr val="44546A">
                            <a:lumMod val="75000"/>
                          </a:srgb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en-US" altLang="ko-KR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DB</a:t>
                      </a:r>
                      <a:r>
                        <a:rPr kumimoji="0" lang="ko-KR" altLang="en-US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설계</a:t>
                      </a:r>
                      <a:endParaRPr kumimoji="0" lang="ko-KR" altLang="en-US" sz="700" b="0" i="0" u="none" strike="noStrike" kern="1200" cap="none" spc="0" normalizeH="0" dirty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클래스 다이어그램</a:t>
                      </a:r>
                      <a:endParaRPr kumimoji="0" lang="ko-KR" altLang="en-US" sz="700" b="0" i="0" u="none" strike="noStrike" kern="1200" cap="none" spc="0" normalizeH="0" dirty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B8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스토리보드</a:t>
                      </a:r>
                      <a:r>
                        <a:rPr kumimoji="0" lang="en-US" altLang="ko-KR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, </a:t>
                      </a:r>
                      <a:r>
                        <a:rPr kumimoji="0" lang="ko-KR" altLang="en-US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기술</a:t>
                      </a:r>
                      <a:endParaRPr kumimoji="0" lang="ko-KR" altLang="en-US" sz="700" b="0" i="0" u="none" strike="noStrike" kern="1200" cap="none" spc="0" normalizeH="0" dirty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108" name="타원 107"/>
          <p:cNvSpPr/>
          <p:nvPr/>
        </p:nvSpPr>
        <p:spPr>
          <a:xfrm>
            <a:off x="301859" y="123348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9" name="타원 108"/>
          <p:cNvSpPr/>
          <p:nvPr/>
        </p:nvSpPr>
        <p:spPr>
          <a:xfrm>
            <a:off x="301858" y="187166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0" name="타원 109"/>
          <p:cNvSpPr/>
          <p:nvPr/>
        </p:nvSpPr>
        <p:spPr>
          <a:xfrm>
            <a:off x="301857" y="2509837"/>
            <a:ext cx="276225" cy="276225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1" name="타원 110"/>
          <p:cNvSpPr/>
          <p:nvPr/>
        </p:nvSpPr>
        <p:spPr>
          <a:xfrm>
            <a:off x="301856" y="3148012"/>
            <a:ext cx="276225" cy="276225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2" name="타원 111"/>
          <p:cNvSpPr/>
          <p:nvPr/>
        </p:nvSpPr>
        <p:spPr>
          <a:xfrm>
            <a:off x="301855" y="378618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3" name="타원 112"/>
          <p:cNvSpPr/>
          <p:nvPr/>
        </p:nvSpPr>
        <p:spPr>
          <a:xfrm>
            <a:off x="301849" y="5095870"/>
            <a:ext cx="276225" cy="276225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4" name="타원 113"/>
          <p:cNvSpPr/>
          <p:nvPr/>
        </p:nvSpPr>
        <p:spPr>
          <a:xfrm>
            <a:off x="301850" y="442436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5" name="타원 114"/>
          <p:cNvSpPr/>
          <p:nvPr/>
        </p:nvSpPr>
        <p:spPr>
          <a:xfrm>
            <a:off x="301852" y="570071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6" name="타원 115"/>
          <p:cNvSpPr/>
          <p:nvPr/>
        </p:nvSpPr>
        <p:spPr>
          <a:xfrm>
            <a:off x="301851" y="6338887"/>
            <a:ext cx="276225" cy="276225"/>
          </a:xfrm>
          <a:prstGeom prst="ellipse">
            <a:avLst/>
          </a:prstGeom>
          <a:solidFill>
            <a:srgbClr val="FF8B8B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9" name="직사각형 118"/>
          <p:cNvSpPr/>
          <p:nvPr/>
        </p:nvSpPr>
        <p:spPr>
          <a:xfrm>
            <a:off x="0" y="10869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2" latinLnBrk="0">
              <a:lnSpc>
                <a:spcPct val="150000"/>
              </a:lnSpc>
              <a:defRPr lang="ko-KR"/>
            </a:pPr>
            <a:r>
              <a:rPr lang="ko-KR" altLang="en-US" sz="2000" b="1" kern="0" dirty="0">
                <a:solidFill>
                  <a:srgbClr val="FA3C71"/>
                </a:solidFill>
                <a:latin typeface="맑은 고딕"/>
                <a:ea typeface="맑은 고딕"/>
              </a:rPr>
              <a:t>스토리보드 </a:t>
            </a:r>
            <a:r>
              <a:rPr lang="en-US" altLang="ko-KR" sz="2000" b="1" kern="0" dirty="0">
                <a:solidFill>
                  <a:srgbClr val="FA3C71"/>
                </a:solidFill>
                <a:latin typeface="맑은 고딕"/>
                <a:ea typeface="맑은 고딕"/>
              </a:rPr>
              <a:t>- </a:t>
            </a:r>
            <a:r>
              <a:rPr lang="ko-KR" altLang="en-US" sz="2000" b="1" kern="0" dirty="0">
                <a:solidFill>
                  <a:srgbClr val="FA3C71"/>
                </a:solidFill>
                <a:latin typeface="맑은 고딕"/>
                <a:ea typeface="맑은 고딕"/>
              </a:rPr>
              <a:t>관리자</a:t>
            </a:r>
            <a:endParaRPr lang="ko-KR" altLang="en-US" sz="3600" kern="0" dirty="0">
              <a:solidFill>
                <a:prstClr val="black">
                  <a:lumMod val="75000"/>
                  <a:lumOff val="25000"/>
                </a:prstClr>
              </a:solidFill>
              <a:latin typeface="맑은 고딕"/>
              <a:ea typeface="맑은 고딕"/>
            </a:endParaRPr>
          </a:p>
        </p:txBody>
      </p:sp>
      <p:sp>
        <p:nvSpPr>
          <p:cNvPr id="79" name="타원 78"/>
          <p:cNvSpPr/>
          <p:nvPr/>
        </p:nvSpPr>
        <p:spPr>
          <a:xfrm>
            <a:off x="314213" y="64446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295398" y="751415"/>
            <a:ext cx="26757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smtClean="0"/>
              <a:t>부 관리자 등록</a:t>
            </a:r>
            <a:endParaRPr lang="en-US" altLang="ko-KR" sz="1600" b="1" dirty="0" smtClean="0"/>
          </a:p>
          <a:p>
            <a:r>
              <a:rPr lang="ko-KR" altLang="en-US" sz="1600" dirty="0" smtClean="0"/>
              <a:t>기능 </a:t>
            </a:r>
            <a:r>
              <a:rPr lang="en-US" altLang="ko-KR" sz="1600" dirty="0" smtClean="0"/>
              <a:t>– </a:t>
            </a:r>
            <a:r>
              <a:rPr lang="ko-KR" altLang="en-US" sz="1600" dirty="0" err="1" smtClean="0"/>
              <a:t>부관리자</a:t>
            </a:r>
            <a:r>
              <a:rPr lang="ko-KR" altLang="en-US" sz="1600" dirty="0" smtClean="0"/>
              <a:t> 추가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삭제</a:t>
            </a:r>
            <a:endParaRPr lang="en-US" altLang="ko-KR" sz="16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1599" y="1577203"/>
            <a:ext cx="10674356" cy="52154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3518117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45EE962D-08DE-45E6-A14E-CD6DAC254383}"/>
              </a:ext>
            </a:extLst>
          </p:cNvPr>
          <p:cNvSpPr/>
          <p:nvPr/>
        </p:nvSpPr>
        <p:spPr>
          <a:xfrm>
            <a:off x="0" y="10869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latinLnBrk="0">
              <a:lnSpc>
                <a:spcPct val="150000"/>
              </a:lnSpc>
              <a:defRPr/>
            </a:pPr>
            <a:r>
              <a:rPr lang="ko-KR" altLang="en-US" sz="2000" b="1" kern="0" dirty="0">
                <a:solidFill>
                  <a:srgbClr val="FA3C71"/>
                </a:solidFill>
                <a:latin typeface="+mn-ea"/>
              </a:rPr>
              <a:t>주제 선정 </a:t>
            </a:r>
            <a:r>
              <a:rPr lang="en-US" altLang="ko-KR" sz="2000" b="1" kern="0" dirty="0">
                <a:solidFill>
                  <a:srgbClr val="FA3C71"/>
                </a:solidFill>
                <a:latin typeface="+mn-ea"/>
              </a:rPr>
              <a:t>- </a:t>
            </a:r>
            <a:r>
              <a:rPr lang="ko-KR" altLang="en-US" sz="2000" b="1" kern="0" dirty="0">
                <a:solidFill>
                  <a:srgbClr val="FA3C71"/>
                </a:solidFill>
                <a:latin typeface="+mn-ea"/>
              </a:rPr>
              <a:t>주제 후보</a:t>
            </a:r>
            <a:r>
              <a:rPr lang="en-US" altLang="ko-KR" sz="2000" b="1" kern="0" dirty="0">
                <a:solidFill>
                  <a:srgbClr val="FA3C71"/>
                </a:solidFill>
                <a:latin typeface="+mn-ea"/>
              </a:rPr>
              <a:t>(</a:t>
            </a:r>
            <a:r>
              <a:rPr lang="ko-KR" altLang="en-US" sz="2000" b="1" kern="0" dirty="0" err="1">
                <a:solidFill>
                  <a:srgbClr val="FA3C71"/>
                </a:solidFill>
                <a:latin typeface="+mn-ea"/>
              </a:rPr>
              <a:t>크몽</a:t>
            </a:r>
            <a:r>
              <a:rPr lang="en-US" altLang="ko-KR" sz="2000" b="1" kern="0" dirty="0">
                <a:solidFill>
                  <a:srgbClr val="FA3C71"/>
                </a:solidFill>
                <a:latin typeface="+mn-ea"/>
              </a:rPr>
              <a:t>)</a:t>
            </a:r>
            <a:endParaRPr lang="ko-KR" altLang="en-US" sz="3600" kern="0" dirty="0">
              <a:solidFill>
                <a:prstClr val="black">
                  <a:lumMod val="75000"/>
                  <a:lumOff val="25000"/>
                </a:prstClr>
              </a:solidFill>
              <a:latin typeface="+mn-ea"/>
            </a:endParaRPr>
          </a:p>
        </p:txBody>
      </p:sp>
      <p:pic>
        <p:nvPicPr>
          <p:cNvPr id="2050" name="Picture 2" descr="C:\Users\ezen-test\Desktop\FINAL PPT\샘플\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8257" y="1281111"/>
            <a:ext cx="4315073" cy="3009901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ezen-test\Desktop\FINAL PPT\샘플\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7850" y="1281111"/>
            <a:ext cx="4029944" cy="3009901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모서리가 둥근 직사각형 17"/>
          <p:cNvSpPr/>
          <p:nvPr/>
        </p:nvSpPr>
        <p:spPr>
          <a:xfrm>
            <a:off x="1381704" y="4852783"/>
            <a:ext cx="9904134" cy="986041"/>
          </a:xfrm>
          <a:prstGeom prst="round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1501153" y="5135563"/>
            <a:ext cx="9240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소비자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–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프리랜서 간의 거래를 중계해주는 중계거래사이트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1389942" y="697276"/>
            <a:ext cx="389486" cy="419885"/>
            <a:chOff x="4917602" y="1451777"/>
            <a:chExt cx="3250624" cy="3504328"/>
          </a:xfrm>
        </p:grpSpPr>
        <p:sp>
          <p:nvSpPr>
            <p:cNvPr id="23" name="직사각형 22"/>
            <p:cNvSpPr/>
            <p:nvPr/>
          </p:nvSpPr>
          <p:spPr>
            <a:xfrm rot="2700000" flipV="1">
              <a:off x="7043521" y="3771664"/>
              <a:ext cx="593841" cy="1655568"/>
            </a:xfrm>
            <a:prstGeom prst="rect">
              <a:avLst/>
            </a:prstGeom>
            <a:solidFill>
              <a:srgbClr val="F26E88"/>
            </a:solidFill>
            <a:ln w="269875" cap="flat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prstClr val="white"/>
                </a:solidFill>
              </a:endParaRP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5368963" y="1451777"/>
              <a:ext cx="2352387" cy="2352387"/>
            </a:xfrm>
            <a:prstGeom prst="rect">
              <a:avLst/>
            </a:prstGeom>
            <a:solidFill>
              <a:srgbClr val="F26E88"/>
            </a:solidFill>
            <a:ln w="269875" cap="flat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prstClr val="white"/>
                </a:solidFill>
              </a:endParaRPr>
            </a:p>
          </p:txBody>
        </p:sp>
        <p:sp>
          <p:nvSpPr>
            <p:cNvPr id="25" name="이등변 삼각형 24"/>
            <p:cNvSpPr/>
            <p:nvPr/>
          </p:nvSpPr>
          <p:spPr>
            <a:xfrm rot="10800000">
              <a:off x="5368963" y="1451777"/>
              <a:ext cx="2352387" cy="1176193"/>
            </a:xfrm>
            <a:prstGeom prst="triangle">
              <a:avLst/>
            </a:prstGeom>
            <a:solidFill>
              <a:srgbClr val="F58FA2"/>
            </a:solidFill>
            <a:ln w="269875" cap="flat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prstClr val="white"/>
                </a:solidFill>
              </a:endParaRPr>
            </a:p>
          </p:txBody>
        </p:sp>
        <p:sp>
          <p:nvSpPr>
            <p:cNvPr id="26" name="직사각형 25"/>
            <p:cNvSpPr/>
            <p:nvPr/>
          </p:nvSpPr>
          <p:spPr>
            <a:xfrm rot="18900000">
              <a:off x="4917602" y="3300537"/>
              <a:ext cx="2588070" cy="1655568"/>
            </a:xfrm>
            <a:prstGeom prst="rect">
              <a:avLst/>
            </a:prstGeom>
            <a:solidFill>
              <a:srgbClr val="F58FA2"/>
            </a:solidFill>
            <a:ln w="269875" cap="flat">
              <a:noFill/>
              <a:round/>
            </a:ln>
            <a:effectLst>
              <a:outerShdw blurRad="203200" dist="749300" dir="1800000" sx="80000" sy="8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prstClr val="white"/>
                </a:solidFill>
              </a:endParaRPr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1959135" y="767048"/>
            <a:ext cx="3288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크몽</a:t>
            </a:r>
            <a:r>
              <a:rPr lang="ko-KR" altLang="en-US" dirty="0"/>
              <a:t> </a:t>
            </a:r>
            <a:r>
              <a:rPr lang="en-US" altLang="ko-KR" dirty="0">
                <a:solidFill>
                  <a:srgbClr val="00B0F0"/>
                </a:solidFill>
              </a:rPr>
              <a:t>(</a:t>
            </a:r>
            <a:r>
              <a:rPr lang="en-US" altLang="ko-KR" dirty="0">
                <a:solidFill>
                  <a:srgbClr val="00B0F0"/>
                </a:solidFill>
                <a:latin typeface="나눔고딕" pitchFamily="50" charset="-127"/>
                <a:ea typeface="나눔고딕" pitchFamily="50" charset="-127"/>
                <a:hlinkClick r:id="rId4"/>
              </a:rPr>
              <a:t>https://kmong.com</a:t>
            </a:r>
            <a:r>
              <a:rPr lang="en-US" altLang="ko-KR" dirty="0">
                <a:solidFill>
                  <a:srgbClr val="00B0F0"/>
                </a:solidFill>
                <a:latin typeface="나눔고딕" pitchFamily="50" charset="-127"/>
                <a:ea typeface="나눔고딕" pitchFamily="50" charset="-127"/>
              </a:rPr>
              <a:t>)</a:t>
            </a:r>
            <a:endParaRPr lang="ko-KR" altLang="en-US" dirty="0">
              <a:solidFill>
                <a:srgbClr val="00B0F0"/>
              </a:solidFill>
            </a:endParaRPr>
          </a:p>
        </p:txBody>
      </p:sp>
      <p:graphicFrame>
        <p:nvGraphicFramePr>
          <p:cNvPr id="28" name="표 27">
            <a:extLst>
              <a:ext uri="{FF2B5EF4-FFF2-40B4-BE49-F238E27FC236}">
                <a16:creationId xmlns="" xmlns:a16="http://schemas.microsoft.com/office/drawing/2014/main" id="{3B9ED3A5-6358-4977-87E6-501BB8957C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1026301"/>
              </p:ext>
            </p:extLst>
          </p:nvPr>
        </p:nvGraphicFramePr>
        <p:xfrm>
          <a:off x="-1" y="499532"/>
          <a:ext cx="828675" cy="63584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151">
                  <a:extLst>
                    <a:ext uri="{9D8B030D-6E8A-4147-A177-3AD203B41FA5}">
                      <a16:colId xmlns="" xmlns:a16="http://schemas.microsoft.com/office/drawing/2014/main" val="1085562414"/>
                    </a:ext>
                  </a:extLst>
                </a:gridCol>
                <a:gridCol w="771524">
                  <a:extLst>
                    <a:ext uri="{9D8B030D-6E8A-4147-A177-3AD203B41FA5}">
                      <a16:colId xmlns="" xmlns:a16="http://schemas.microsoft.com/office/drawing/2014/main" val="2801271780"/>
                    </a:ext>
                  </a:extLst>
                </a:gridCol>
              </a:tblGrid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목차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998110317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프로젝트 개요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41399603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B8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주제 선정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034079396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프로젝트 계획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9865911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사이트 구성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575254258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Use Case</a:t>
                      </a: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208850021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en-US" altLang="ko-KR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+mn-lt"/>
                          <a:ea typeface="+mn-ea"/>
                          <a:cs typeface="+mn-cs"/>
                        </a:rPr>
                        <a:t>WBS,FBS</a:t>
                      </a:r>
                      <a:endParaRPr kumimoji="0" lang="ko-KR" altLang="en-US" sz="700" b="0" i="0" u="none" strike="noStrike" kern="1200" cap="none" spc="0" normalizeH="0" dirty="0">
                        <a:solidFill>
                          <a:srgbClr val="44546A">
                            <a:lumMod val="75000"/>
                          </a:srgb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673024949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DB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설계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804849840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클래스 다이어그램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889910442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스토리보드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기술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265675496"/>
                  </a:ext>
                </a:extLst>
              </a:tr>
            </a:tbl>
          </a:graphicData>
        </a:graphic>
      </p:graphicFrame>
      <p:sp>
        <p:nvSpPr>
          <p:cNvPr id="29" name="타원 28">
            <a:extLst>
              <a:ext uri="{FF2B5EF4-FFF2-40B4-BE49-F238E27FC236}">
                <a16:creationId xmlns="" xmlns:a16="http://schemas.microsoft.com/office/drawing/2014/main" id="{5CA66723-1E68-4B3D-BC15-EA8051D9DD21}"/>
              </a:ext>
            </a:extLst>
          </p:cNvPr>
          <p:cNvSpPr/>
          <p:nvPr/>
        </p:nvSpPr>
        <p:spPr>
          <a:xfrm>
            <a:off x="301859" y="123348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="" xmlns:a16="http://schemas.microsoft.com/office/drawing/2014/main" id="{ADE64729-725E-4910-BEF5-BD9D2266289C}"/>
              </a:ext>
            </a:extLst>
          </p:cNvPr>
          <p:cNvSpPr/>
          <p:nvPr/>
        </p:nvSpPr>
        <p:spPr>
          <a:xfrm>
            <a:off x="301858" y="187166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="" xmlns:a16="http://schemas.microsoft.com/office/drawing/2014/main" id="{357320DD-65FD-4B0B-8A0F-2A2BF13648F6}"/>
              </a:ext>
            </a:extLst>
          </p:cNvPr>
          <p:cNvSpPr/>
          <p:nvPr/>
        </p:nvSpPr>
        <p:spPr>
          <a:xfrm>
            <a:off x="301857" y="250983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="" xmlns:a16="http://schemas.microsoft.com/office/drawing/2014/main" id="{82785463-B226-42C5-BFA4-3C7E43936BF9}"/>
              </a:ext>
            </a:extLst>
          </p:cNvPr>
          <p:cNvSpPr/>
          <p:nvPr/>
        </p:nvSpPr>
        <p:spPr>
          <a:xfrm>
            <a:off x="301856" y="314801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="" xmlns:a16="http://schemas.microsoft.com/office/drawing/2014/main" id="{B8301A7F-085E-4070-AFFC-1CC2D658C6A6}"/>
              </a:ext>
            </a:extLst>
          </p:cNvPr>
          <p:cNvSpPr/>
          <p:nvPr/>
        </p:nvSpPr>
        <p:spPr>
          <a:xfrm>
            <a:off x="301855" y="378618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="" xmlns:a16="http://schemas.microsoft.com/office/drawing/2014/main" id="{DE91D4DF-D0CE-4ED1-A2F1-D3A9250302DB}"/>
              </a:ext>
            </a:extLst>
          </p:cNvPr>
          <p:cNvSpPr/>
          <p:nvPr/>
        </p:nvSpPr>
        <p:spPr>
          <a:xfrm>
            <a:off x="301854" y="442436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="" xmlns:a16="http://schemas.microsoft.com/office/drawing/2014/main" id="{4D4D8A87-21E6-4250-B3D6-5F4B965C1092}"/>
              </a:ext>
            </a:extLst>
          </p:cNvPr>
          <p:cNvSpPr/>
          <p:nvPr/>
        </p:nvSpPr>
        <p:spPr>
          <a:xfrm>
            <a:off x="301853" y="506253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="" xmlns:a16="http://schemas.microsoft.com/office/drawing/2014/main" id="{3C005B5D-F7F1-46CE-936F-1B87B6039B45}"/>
              </a:ext>
            </a:extLst>
          </p:cNvPr>
          <p:cNvSpPr/>
          <p:nvPr/>
        </p:nvSpPr>
        <p:spPr>
          <a:xfrm>
            <a:off x="301852" y="570071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="" xmlns:a16="http://schemas.microsoft.com/office/drawing/2014/main" id="{8A87E933-8B41-4D35-AF01-62E1F6E45299}"/>
              </a:ext>
            </a:extLst>
          </p:cNvPr>
          <p:cNvSpPr/>
          <p:nvPr/>
        </p:nvSpPr>
        <p:spPr>
          <a:xfrm>
            <a:off x="301851" y="633888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1" name="Freeform 36">
            <a:extLst>
              <a:ext uri="{FF2B5EF4-FFF2-40B4-BE49-F238E27FC236}">
                <a16:creationId xmlns="" xmlns:a16="http://schemas.microsoft.com/office/drawing/2014/main" id="{D87C65E8-F279-432A-8669-47ECCA34E4F6}"/>
              </a:ext>
            </a:extLst>
          </p:cNvPr>
          <p:cNvSpPr>
            <a:spLocks noEditPoints="1"/>
          </p:cNvSpPr>
          <p:nvPr/>
        </p:nvSpPr>
        <p:spPr bwMode="auto">
          <a:xfrm>
            <a:off x="389576" y="654843"/>
            <a:ext cx="95342" cy="160356"/>
          </a:xfrm>
          <a:custGeom>
            <a:avLst/>
            <a:gdLst>
              <a:gd name="T0" fmla="*/ 937 w 1926"/>
              <a:gd name="T1" fmla="*/ 3639 h 4045"/>
              <a:gd name="T2" fmla="*/ 893 w 1926"/>
              <a:gd name="T3" fmla="*/ 3665 h 4045"/>
              <a:gd name="T4" fmla="*/ 863 w 1926"/>
              <a:gd name="T5" fmla="*/ 3712 h 4045"/>
              <a:gd name="T6" fmla="*/ 851 w 1926"/>
              <a:gd name="T7" fmla="*/ 3772 h 4045"/>
              <a:gd name="T8" fmla="*/ 863 w 1926"/>
              <a:gd name="T9" fmla="*/ 3832 h 4045"/>
              <a:gd name="T10" fmla="*/ 893 w 1926"/>
              <a:gd name="T11" fmla="*/ 3878 h 4045"/>
              <a:gd name="T12" fmla="*/ 937 w 1926"/>
              <a:gd name="T13" fmla="*/ 3905 h 4045"/>
              <a:gd name="T14" fmla="*/ 988 w 1926"/>
              <a:gd name="T15" fmla="*/ 3905 h 4045"/>
              <a:gd name="T16" fmla="*/ 1033 w 1926"/>
              <a:gd name="T17" fmla="*/ 3878 h 4045"/>
              <a:gd name="T18" fmla="*/ 1064 w 1926"/>
              <a:gd name="T19" fmla="*/ 3832 h 4045"/>
              <a:gd name="T20" fmla="*/ 1075 w 1926"/>
              <a:gd name="T21" fmla="*/ 3772 h 4045"/>
              <a:gd name="T22" fmla="*/ 1064 w 1926"/>
              <a:gd name="T23" fmla="*/ 3712 h 4045"/>
              <a:gd name="T24" fmla="*/ 1033 w 1926"/>
              <a:gd name="T25" fmla="*/ 3665 h 4045"/>
              <a:gd name="T26" fmla="*/ 988 w 1926"/>
              <a:gd name="T27" fmla="*/ 3639 h 4045"/>
              <a:gd name="T28" fmla="*/ 156 w 1926"/>
              <a:gd name="T29" fmla="*/ 434 h 4045"/>
              <a:gd name="T30" fmla="*/ 1770 w 1926"/>
              <a:gd name="T31" fmla="*/ 3540 h 4045"/>
              <a:gd name="T32" fmla="*/ 156 w 1926"/>
              <a:gd name="T33" fmla="*/ 434 h 4045"/>
              <a:gd name="T34" fmla="*/ 716 w 1926"/>
              <a:gd name="T35" fmla="*/ 200 h 4045"/>
              <a:gd name="T36" fmla="*/ 701 w 1926"/>
              <a:gd name="T37" fmla="*/ 217 h 4045"/>
              <a:gd name="T38" fmla="*/ 701 w 1926"/>
              <a:gd name="T39" fmla="*/ 243 h 4045"/>
              <a:gd name="T40" fmla="*/ 716 w 1926"/>
              <a:gd name="T41" fmla="*/ 260 h 4045"/>
              <a:gd name="T42" fmla="*/ 1199 w 1926"/>
              <a:gd name="T43" fmla="*/ 262 h 4045"/>
              <a:gd name="T44" fmla="*/ 1218 w 1926"/>
              <a:gd name="T45" fmla="*/ 254 h 4045"/>
              <a:gd name="T46" fmla="*/ 1226 w 1926"/>
              <a:gd name="T47" fmla="*/ 230 h 4045"/>
              <a:gd name="T48" fmla="*/ 1218 w 1926"/>
              <a:gd name="T49" fmla="*/ 207 h 4045"/>
              <a:gd name="T50" fmla="*/ 1199 w 1926"/>
              <a:gd name="T51" fmla="*/ 197 h 4045"/>
              <a:gd name="T52" fmla="*/ 224 w 1926"/>
              <a:gd name="T53" fmla="*/ 0 h 4045"/>
              <a:gd name="T54" fmla="*/ 1738 w 1926"/>
              <a:gd name="T55" fmla="*/ 4 h 4045"/>
              <a:gd name="T56" fmla="*/ 1805 w 1926"/>
              <a:gd name="T57" fmla="*/ 31 h 4045"/>
              <a:gd name="T58" fmla="*/ 1860 w 1926"/>
              <a:gd name="T59" fmla="*/ 81 h 4045"/>
              <a:gd name="T60" fmla="*/ 1900 w 1926"/>
              <a:gd name="T61" fmla="*/ 148 h 4045"/>
              <a:gd name="T62" fmla="*/ 1923 w 1926"/>
              <a:gd name="T63" fmla="*/ 229 h 4045"/>
              <a:gd name="T64" fmla="*/ 1926 w 1926"/>
              <a:gd name="T65" fmla="*/ 3772 h 4045"/>
              <a:gd name="T66" fmla="*/ 1915 w 1926"/>
              <a:gd name="T67" fmla="*/ 3857 h 4045"/>
              <a:gd name="T68" fmla="*/ 1882 w 1926"/>
              <a:gd name="T69" fmla="*/ 3932 h 4045"/>
              <a:gd name="T70" fmla="*/ 1834 w 1926"/>
              <a:gd name="T71" fmla="*/ 3992 h 4045"/>
              <a:gd name="T72" fmla="*/ 1773 w 1926"/>
              <a:gd name="T73" fmla="*/ 4032 h 4045"/>
              <a:gd name="T74" fmla="*/ 1702 w 1926"/>
              <a:gd name="T75" fmla="*/ 4045 h 4045"/>
              <a:gd name="T76" fmla="*/ 188 w 1926"/>
              <a:gd name="T77" fmla="*/ 4041 h 4045"/>
              <a:gd name="T78" fmla="*/ 122 w 1926"/>
              <a:gd name="T79" fmla="*/ 4014 h 4045"/>
              <a:gd name="T80" fmla="*/ 66 w 1926"/>
              <a:gd name="T81" fmla="*/ 3964 h 4045"/>
              <a:gd name="T82" fmla="*/ 25 w 1926"/>
              <a:gd name="T83" fmla="*/ 3897 h 4045"/>
              <a:gd name="T84" fmla="*/ 3 w 1926"/>
              <a:gd name="T85" fmla="*/ 3816 h 4045"/>
              <a:gd name="T86" fmla="*/ 0 w 1926"/>
              <a:gd name="T87" fmla="*/ 273 h 4045"/>
              <a:gd name="T88" fmla="*/ 12 w 1926"/>
              <a:gd name="T89" fmla="*/ 188 h 4045"/>
              <a:gd name="T90" fmla="*/ 43 w 1926"/>
              <a:gd name="T91" fmla="*/ 113 h 4045"/>
              <a:gd name="T92" fmla="*/ 92 w 1926"/>
              <a:gd name="T93" fmla="*/ 53 h 4045"/>
              <a:gd name="T94" fmla="*/ 154 w 1926"/>
              <a:gd name="T95" fmla="*/ 13 h 4045"/>
              <a:gd name="T96" fmla="*/ 224 w 1926"/>
              <a:gd name="T97" fmla="*/ 0 h 40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926" h="4045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="" xmlns:a16="http://schemas.microsoft.com/office/drawing/2014/main" id="{5CA66723-1E68-4B3D-BC15-EA8051D9DD21}"/>
              </a:ext>
            </a:extLst>
          </p:cNvPr>
          <p:cNvSpPr/>
          <p:nvPr/>
        </p:nvSpPr>
        <p:spPr>
          <a:xfrm>
            <a:off x="314213" y="64446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="" xmlns:a16="http://schemas.microsoft.com/office/drawing/2014/main" id="{357320DD-65FD-4B0B-8A0F-2A2BF13648F6}"/>
              </a:ext>
            </a:extLst>
          </p:cNvPr>
          <p:cNvSpPr/>
          <p:nvPr/>
        </p:nvSpPr>
        <p:spPr>
          <a:xfrm>
            <a:off x="301859" y="1871662"/>
            <a:ext cx="276225" cy="276225"/>
          </a:xfrm>
          <a:prstGeom prst="ellipse">
            <a:avLst/>
          </a:prstGeom>
          <a:solidFill>
            <a:srgbClr val="FF8B8B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7223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7" name="표 10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8513107"/>
              </p:ext>
            </p:extLst>
          </p:nvPr>
        </p:nvGraphicFramePr>
        <p:xfrm>
          <a:off x="-1" y="499532"/>
          <a:ext cx="828675" cy="63584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15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7152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700" b="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맑은 고딕"/>
                          <a:ea typeface="맑은 고딕"/>
                        </a:rPr>
                        <a:t>목차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프로젝트 개요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주제 선정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프로젝트 계획</a:t>
                      </a:r>
                      <a:endParaRPr kumimoji="0" lang="ko-KR" altLang="en-US" sz="700" b="0" i="0" u="none" strike="noStrike" kern="1200" cap="none" spc="0" normalizeH="0" dirty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사이트 구성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en-US" altLang="ko-KR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Use Case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en-US" altLang="ko-KR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+mn-lt"/>
                          <a:ea typeface="+mn-ea"/>
                          <a:cs typeface="+mn-cs"/>
                        </a:rPr>
                        <a:t>WBS,FBS</a:t>
                      </a:r>
                      <a:endParaRPr kumimoji="0" lang="ko-KR" altLang="en-US" sz="700" b="0" i="0" u="none" strike="noStrike" kern="1200" cap="none" spc="0" normalizeH="0" dirty="0">
                        <a:solidFill>
                          <a:srgbClr val="44546A">
                            <a:lumMod val="75000"/>
                          </a:srgb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en-US" altLang="ko-KR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DB</a:t>
                      </a:r>
                      <a:r>
                        <a:rPr kumimoji="0" lang="ko-KR" altLang="en-US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설계</a:t>
                      </a:r>
                      <a:endParaRPr kumimoji="0" lang="ko-KR" altLang="en-US" sz="700" b="0" i="0" u="none" strike="noStrike" kern="1200" cap="none" spc="0" normalizeH="0" dirty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클래스 다이어그램</a:t>
                      </a:r>
                      <a:endParaRPr kumimoji="0" lang="ko-KR" altLang="en-US" sz="700" b="0" i="0" u="none" strike="noStrike" kern="1200" cap="none" spc="0" normalizeH="0" dirty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B8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스토리보드</a:t>
                      </a:r>
                      <a:r>
                        <a:rPr kumimoji="0" lang="en-US" altLang="ko-KR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, </a:t>
                      </a:r>
                      <a:r>
                        <a:rPr kumimoji="0" lang="ko-KR" altLang="en-US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기술</a:t>
                      </a:r>
                      <a:endParaRPr kumimoji="0" lang="ko-KR" altLang="en-US" sz="700" b="0" i="0" u="none" strike="noStrike" kern="1200" cap="none" spc="0" normalizeH="0" dirty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</a:tbl>
          </a:graphicData>
        </a:graphic>
      </p:graphicFrame>
      <p:sp>
        <p:nvSpPr>
          <p:cNvPr id="108" name="타원 107"/>
          <p:cNvSpPr/>
          <p:nvPr/>
        </p:nvSpPr>
        <p:spPr>
          <a:xfrm>
            <a:off x="301859" y="123348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9" name="타원 108"/>
          <p:cNvSpPr/>
          <p:nvPr/>
        </p:nvSpPr>
        <p:spPr>
          <a:xfrm>
            <a:off x="301858" y="187166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0" name="타원 109"/>
          <p:cNvSpPr/>
          <p:nvPr/>
        </p:nvSpPr>
        <p:spPr>
          <a:xfrm>
            <a:off x="301857" y="2509837"/>
            <a:ext cx="276225" cy="276225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1" name="타원 110"/>
          <p:cNvSpPr/>
          <p:nvPr/>
        </p:nvSpPr>
        <p:spPr>
          <a:xfrm>
            <a:off x="301856" y="3148012"/>
            <a:ext cx="276225" cy="276225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2" name="타원 111"/>
          <p:cNvSpPr/>
          <p:nvPr/>
        </p:nvSpPr>
        <p:spPr>
          <a:xfrm>
            <a:off x="301855" y="378618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3" name="타원 112"/>
          <p:cNvSpPr/>
          <p:nvPr/>
        </p:nvSpPr>
        <p:spPr>
          <a:xfrm>
            <a:off x="301849" y="5095870"/>
            <a:ext cx="276225" cy="276225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4" name="타원 113"/>
          <p:cNvSpPr/>
          <p:nvPr/>
        </p:nvSpPr>
        <p:spPr>
          <a:xfrm>
            <a:off x="301850" y="442436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5" name="타원 114"/>
          <p:cNvSpPr/>
          <p:nvPr/>
        </p:nvSpPr>
        <p:spPr>
          <a:xfrm>
            <a:off x="301852" y="570071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6" name="타원 115"/>
          <p:cNvSpPr/>
          <p:nvPr/>
        </p:nvSpPr>
        <p:spPr>
          <a:xfrm>
            <a:off x="301851" y="6338887"/>
            <a:ext cx="276225" cy="276225"/>
          </a:xfrm>
          <a:prstGeom prst="ellipse">
            <a:avLst/>
          </a:prstGeom>
          <a:solidFill>
            <a:srgbClr val="FF8B8B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9" name="직사각형 118"/>
          <p:cNvSpPr/>
          <p:nvPr/>
        </p:nvSpPr>
        <p:spPr>
          <a:xfrm>
            <a:off x="0" y="10869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2" latinLnBrk="0">
              <a:lnSpc>
                <a:spcPct val="150000"/>
              </a:lnSpc>
              <a:defRPr lang="ko-KR"/>
            </a:pPr>
            <a:r>
              <a:rPr lang="ko-KR" altLang="en-US" sz="2000" b="1" kern="0" dirty="0">
                <a:solidFill>
                  <a:srgbClr val="FA3C71"/>
                </a:solidFill>
                <a:latin typeface="맑은 고딕"/>
                <a:ea typeface="맑은 고딕"/>
              </a:rPr>
              <a:t>스토리보드 </a:t>
            </a:r>
            <a:r>
              <a:rPr lang="en-US" altLang="ko-KR" sz="2000" b="1" kern="0" dirty="0">
                <a:solidFill>
                  <a:srgbClr val="FA3C71"/>
                </a:solidFill>
                <a:latin typeface="맑은 고딕"/>
                <a:ea typeface="맑은 고딕"/>
              </a:rPr>
              <a:t>- </a:t>
            </a:r>
            <a:r>
              <a:rPr lang="ko-KR" altLang="en-US" sz="2000" b="1" kern="0" dirty="0">
                <a:solidFill>
                  <a:srgbClr val="FA3C71"/>
                </a:solidFill>
                <a:latin typeface="맑은 고딕"/>
                <a:ea typeface="맑은 고딕"/>
              </a:rPr>
              <a:t>관리자</a:t>
            </a:r>
            <a:endParaRPr lang="ko-KR" altLang="en-US" sz="3600" kern="0" dirty="0">
              <a:solidFill>
                <a:prstClr val="black">
                  <a:lumMod val="75000"/>
                  <a:lumOff val="25000"/>
                </a:prstClr>
              </a:solidFill>
              <a:latin typeface="맑은 고딕"/>
              <a:ea typeface="맑은 고딕"/>
            </a:endParaRPr>
          </a:p>
        </p:txBody>
      </p:sp>
      <p:sp>
        <p:nvSpPr>
          <p:cNvPr id="79" name="타원 78"/>
          <p:cNvSpPr/>
          <p:nvPr/>
        </p:nvSpPr>
        <p:spPr>
          <a:xfrm>
            <a:off x="314213" y="64446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295398" y="824351"/>
            <a:ext cx="356059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/>
              <a:t>카테고리</a:t>
            </a:r>
            <a:r>
              <a:rPr lang="en-US" altLang="ko-KR" sz="1600" b="1" dirty="0"/>
              <a:t>(</a:t>
            </a:r>
            <a:r>
              <a:rPr lang="ko-KR" altLang="en-US" sz="1600" b="1" dirty="0"/>
              <a:t>대</a:t>
            </a:r>
            <a:r>
              <a:rPr lang="en-US" altLang="ko-KR" sz="1600" b="1" dirty="0"/>
              <a:t>,</a:t>
            </a:r>
            <a:r>
              <a:rPr lang="ko-KR" altLang="en-US" sz="1600" b="1" dirty="0"/>
              <a:t>중</a:t>
            </a:r>
            <a:r>
              <a:rPr lang="en-US" altLang="ko-KR" sz="1600" b="1" dirty="0"/>
              <a:t>) </a:t>
            </a:r>
            <a:r>
              <a:rPr lang="ko-KR" altLang="en-US" sz="1600" b="1" dirty="0"/>
              <a:t>리스트</a:t>
            </a:r>
            <a:endParaRPr lang="en-US" altLang="ko-KR" sz="1600" b="1" dirty="0"/>
          </a:p>
          <a:p>
            <a:r>
              <a:rPr lang="en-US" altLang="ko-KR" sz="1400" dirty="0" smtClean="0"/>
              <a:t>-</a:t>
            </a:r>
            <a:r>
              <a:rPr lang="ko-KR" altLang="en-US" sz="1400" dirty="0" smtClean="0"/>
              <a:t>카테고리 </a:t>
            </a:r>
            <a:r>
              <a:rPr lang="ko-KR" altLang="en-US" sz="1400" dirty="0"/>
              <a:t>등록과 상세보기 화면으로 </a:t>
            </a:r>
            <a:r>
              <a:rPr lang="ko-KR" altLang="en-US" sz="1400" dirty="0" smtClean="0"/>
              <a:t>이동</a:t>
            </a:r>
            <a:endParaRPr lang="en-US" altLang="ko-KR" sz="1400" dirty="0" smtClean="0"/>
          </a:p>
          <a:p>
            <a:r>
              <a:rPr lang="en-US" altLang="ko-KR" sz="1400" dirty="0" smtClean="0"/>
              <a:t>-</a:t>
            </a:r>
            <a:r>
              <a:rPr lang="ko-KR" altLang="en-US" sz="1400" dirty="0" smtClean="0"/>
              <a:t>엑셀 업로드</a:t>
            </a:r>
            <a:endParaRPr lang="ko-KR" altLang="en-US" sz="1400" dirty="0"/>
          </a:p>
        </p:txBody>
      </p:sp>
      <p:pic>
        <p:nvPicPr>
          <p:cNvPr id="5" name="그림 4" descr="화면 캡처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1123" y="1810605"/>
            <a:ext cx="6406156" cy="2951038"/>
          </a:xfrm>
          <a:prstGeom prst="rect">
            <a:avLst/>
          </a:prstGeom>
        </p:spPr>
      </p:pic>
      <p:pic>
        <p:nvPicPr>
          <p:cNvPr id="4" name="그림 3" descr="화면 캡처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8493" y="3719058"/>
            <a:ext cx="7032557" cy="2753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612303"/>
      </p:ext>
    </p:extLst>
  </p:cSld>
  <p:clrMapOvr>
    <a:masterClrMapping/>
  </p:clrMapOvr>
  <p:transition spd="med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7" name="표 10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6725314"/>
              </p:ext>
            </p:extLst>
          </p:nvPr>
        </p:nvGraphicFramePr>
        <p:xfrm>
          <a:off x="-1" y="499532"/>
          <a:ext cx="828675" cy="63584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15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77152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700" b="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맑은 고딕"/>
                          <a:ea typeface="맑은 고딕"/>
                        </a:rPr>
                        <a:t>목차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프로젝트 개요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주제 선정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프로젝트 계획</a:t>
                      </a:r>
                      <a:endParaRPr kumimoji="0" lang="ko-KR" altLang="en-US" sz="700" b="0" i="0" u="none" strike="noStrike" kern="1200" cap="none" spc="0" normalizeH="0" dirty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사이트 구성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en-US" altLang="ko-KR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Use Case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en-US" altLang="ko-KR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+mn-lt"/>
                          <a:ea typeface="+mn-ea"/>
                          <a:cs typeface="+mn-cs"/>
                        </a:rPr>
                        <a:t>WBS,FBS</a:t>
                      </a:r>
                      <a:endParaRPr kumimoji="0" lang="ko-KR" altLang="en-US" sz="700" b="0" i="0" u="none" strike="noStrike" kern="1200" cap="none" spc="0" normalizeH="0" dirty="0">
                        <a:solidFill>
                          <a:srgbClr val="44546A">
                            <a:lumMod val="75000"/>
                          </a:srgb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en-US" altLang="ko-KR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DB</a:t>
                      </a:r>
                      <a:r>
                        <a:rPr kumimoji="0" lang="ko-KR" altLang="en-US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설계</a:t>
                      </a:r>
                      <a:endParaRPr kumimoji="0" lang="ko-KR" altLang="en-US" sz="700" b="0" i="0" u="none" strike="noStrike" kern="1200" cap="none" spc="0" normalizeH="0" dirty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클래스 다이어그램</a:t>
                      </a:r>
                      <a:endParaRPr kumimoji="0" lang="ko-KR" altLang="en-US" sz="700" b="0" i="0" u="none" strike="noStrike" kern="1200" cap="none" spc="0" normalizeH="0" dirty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B8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스토리보드</a:t>
                      </a:r>
                      <a:r>
                        <a:rPr kumimoji="0" lang="en-US" altLang="ko-KR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, </a:t>
                      </a:r>
                      <a:r>
                        <a:rPr kumimoji="0" lang="ko-KR" altLang="en-US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기술</a:t>
                      </a:r>
                      <a:endParaRPr kumimoji="0" lang="ko-KR" altLang="en-US" sz="700" b="0" i="0" u="none" strike="noStrike" kern="1200" cap="none" spc="0" normalizeH="0" dirty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108" name="타원 107"/>
          <p:cNvSpPr/>
          <p:nvPr/>
        </p:nvSpPr>
        <p:spPr>
          <a:xfrm>
            <a:off x="301859" y="123348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9" name="타원 108"/>
          <p:cNvSpPr/>
          <p:nvPr/>
        </p:nvSpPr>
        <p:spPr>
          <a:xfrm>
            <a:off x="301858" y="187166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0" name="타원 109"/>
          <p:cNvSpPr/>
          <p:nvPr/>
        </p:nvSpPr>
        <p:spPr>
          <a:xfrm>
            <a:off x="301857" y="2509837"/>
            <a:ext cx="276225" cy="276225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1" name="타원 110"/>
          <p:cNvSpPr/>
          <p:nvPr/>
        </p:nvSpPr>
        <p:spPr>
          <a:xfrm>
            <a:off x="301856" y="3148012"/>
            <a:ext cx="276225" cy="276225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2" name="타원 111"/>
          <p:cNvSpPr/>
          <p:nvPr/>
        </p:nvSpPr>
        <p:spPr>
          <a:xfrm>
            <a:off x="301855" y="378618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3" name="타원 112"/>
          <p:cNvSpPr/>
          <p:nvPr/>
        </p:nvSpPr>
        <p:spPr>
          <a:xfrm>
            <a:off x="301849" y="5095870"/>
            <a:ext cx="276225" cy="276225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4" name="타원 113"/>
          <p:cNvSpPr/>
          <p:nvPr/>
        </p:nvSpPr>
        <p:spPr>
          <a:xfrm>
            <a:off x="301850" y="442436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5" name="타원 114"/>
          <p:cNvSpPr/>
          <p:nvPr/>
        </p:nvSpPr>
        <p:spPr>
          <a:xfrm>
            <a:off x="301852" y="570071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6" name="타원 115"/>
          <p:cNvSpPr/>
          <p:nvPr/>
        </p:nvSpPr>
        <p:spPr>
          <a:xfrm>
            <a:off x="301851" y="6338887"/>
            <a:ext cx="276225" cy="276225"/>
          </a:xfrm>
          <a:prstGeom prst="ellipse">
            <a:avLst/>
          </a:prstGeom>
          <a:solidFill>
            <a:srgbClr val="FF8B8B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9" name="직사각형 118"/>
          <p:cNvSpPr/>
          <p:nvPr/>
        </p:nvSpPr>
        <p:spPr>
          <a:xfrm>
            <a:off x="0" y="10869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2" latinLnBrk="0">
              <a:lnSpc>
                <a:spcPct val="150000"/>
              </a:lnSpc>
              <a:defRPr lang="ko-KR"/>
            </a:pPr>
            <a:r>
              <a:rPr lang="ko-KR" altLang="en-US" sz="2000" b="1" kern="0" dirty="0">
                <a:solidFill>
                  <a:srgbClr val="FA3C71"/>
                </a:solidFill>
                <a:latin typeface="맑은 고딕"/>
                <a:ea typeface="맑은 고딕"/>
              </a:rPr>
              <a:t>스토리보드 </a:t>
            </a:r>
            <a:r>
              <a:rPr lang="en-US" altLang="ko-KR" sz="2000" b="1" kern="0" dirty="0">
                <a:solidFill>
                  <a:srgbClr val="FA3C71"/>
                </a:solidFill>
                <a:latin typeface="맑은 고딕"/>
                <a:ea typeface="맑은 고딕"/>
              </a:rPr>
              <a:t>- </a:t>
            </a:r>
            <a:r>
              <a:rPr lang="ko-KR" altLang="en-US" sz="2000" b="1" kern="0" dirty="0">
                <a:solidFill>
                  <a:srgbClr val="FA3C71"/>
                </a:solidFill>
                <a:latin typeface="맑은 고딕"/>
                <a:ea typeface="맑은 고딕"/>
              </a:rPr>
              <a:t>관리자</a:t>
            </a:r>
            <a:endParaRPr lang="ko-KR" altLang="en-US" sz="3600" kern="0" dirty="0">
              <a:solidFill>
                <a:prstClr val="black">
                  <a:lumMod val="75000"/>
                  <a:lumOff val="25000"/>
                </a:prstClr>
              </a:solidFill>
              <a:latin typeface="맑은 고딕"/>
              <a:ea typeface="맑은 고딕"/>
            </a:endParaRPr>
          </a:p>
        </p:txBody>
      </p:sp>
      <p:sp>
        <p:nvSpPr>
          <p:cNvPr id="79" name="타원 78"/>
          <p:cNvSpPr/>
          <p:nvPr/>
        </p:nvSpPr>
        <p:spPr>
          <a:xfrm>
            <a:off x="314213" y="64446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295398" y="751415"/>
            <a:ext cx="34836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smtClean="0"/>
              <a:t>상품</a:t>
            </a:r>
            <a:r>
              <a:rPr lang="en-US" altLang="ko-KR" sz="1600" b="1" dirty="0" smtClean="0"/>
              <a:t>/</a:t>
            </a:r>
            <a:r>
              <a:rPr lang="ko-KR" altLang="en-US" sz="1600" b="1" dirty="0" smtClean="0"/>
              <a:t>카테고리 </a:t>
            </a:r>
            <a:r>
              <a:rPr lang="en-US" altLang="ko-KR" sz="1600" b="1" dirty="0" smtClean="0"/>
              <a:t>– </a:t>
            </a:r>
            <a:r>
              <a:rPr lang="ko-KR" altLang="en-US" sz="1600" b="1" dirty="0" smtClean="0"/>
              <a:t>카테고리</a:t>
            </a:r>
            <a:r>
              <a:rPr lang="en-US" altLang="ko-KR" sz="1600" b="1" dirty="0" smtClean="0"/>
              <a:t>(</a:t>
            </a:r>
            <a:r>
              <a:rPr lang="ko-KR" altLang="en-US" sz="1600" b="1" dirty="0"/>
              <a:t>중</a:t>
            </a:r>
            <a:r>
              <a:rPr lang="en-US" altLang="ko-KR" sz="1600" b="1" dirty="0" smtClean="0"/>
              <a:t>) </a:t>
            </a:r>
            <a:r>
              <a:rPr lang="ko-KR" altLang="en-US" sz="1600" b="1" dirty="0" smtClean="0"/>
              <a:t>상세</a:t>
            </a:r>
            <a:r>
              <a:rPr lang="en-US" altLang="ko-KR" sz="1600" b="1" dirty="0" smtClean="0"/>
              <a:t> </a:t>
            </a:r>
          </a:p>
          <a:p>
            <a:r>
              <a:rPr lang="ko-KR" altLang="en-US" sz="1600" dirty="0" smtClean="0"/>
              <a:t>기능 </a:t>
            </a:r>
            <a:r>
              <a:rPr lang="en-US" altLang="ko-KR" sz="1600" dirty="0" smtClean="0"/>
              <a:t>– </a:t>
            </a:r>
            <a:r>
              <a:rPr lang="ko-KR" altLang="en-US" sz="1600" dirty="0" smtClean="0"/>
              <a:t>카테고리</a:t>
            </a:r>
            <a:r>
              <a:rPr lang="en-US" altLang="ko-KR" sz="1600" dirty="0" smtClean="0"/>
              <a:t>(</a:t>
            </a:r>
            <a:r>
              <a:rPr lang="ko-KR" altLang="en-US" sz="1600" dirty="0"/>
              <a:t>중</a:t>
            </a:r>
            <a:r>
              <a:rPr lang="en-US" altLang="ko-KR" sz="1600" dirty="0" smtClean="0"/>
              <a:t>) </a:t>
            </a:r>
            <a:r>
              <a:rPr lang="ko-KR" altLang="en-US" sz="1600" dirty="0" smtClean="0"/>
              <a:t>상세 화면</a:t>
            </a:r>
            <a:endParaRPr lang="en-US" altLang="ko-KR" sz="1600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398" y="1892722"/>
            <a:ext cx="10461380" cy="33487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1782546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7" name="표 10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7166318"/>
              </p:ext>
            </p:extLst>
          </p:nvPr>
        </p:nvGraphicFramePr>
        <p:xfrm>
          <a:off x="-1" y="499532"/>
          <a:ext cx="828675" cy="63584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15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7152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700" b="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맑은 고딕"/>
                          <a:ea typeface="맑은 고딕"/>
                        </a:rPr>
                        <a:t>목차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프로젝트 개요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주제 선정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프로젝트 계획</a:t>
                      </a:r>
                      <a:endParaRPr kumimoji="0" lang="ko-KR" altLang="en-US" sz="700" b="0" i="0" u="none" strike="noStrike" kern="1200" cap="none" spc="0" normalizeH="0" dirty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사이트 구성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en-US" altLang="ko-KR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Use Case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en-US" altLang="ko-KR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+mn-lt"/>
                          <a:ea typeface="+mn-ea"/>
                          <a:cs typeface="+mn-cs"/>
                        </a:rPr>
                        <a:t>WBS,FBS</a:t>
                      </a:r>
                      <a:endParaRPr kumimoji="0" lang="ko-KR" altLang="en-US" sz="700" b="0" i="0" u="none" strike="noStrike" kern="1200" cap="none" spc="0" normalizeH="0" dirty="0">
                        <a:solidFill>
                          <a:srgbClr val="44546A">
                            <a:lumMod val="75000"/>
                          </a:srgb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en-US" altLang="ko-KR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DB</a:t>
                      </a:r>
                      <a:r>
                        <a:rPr kumimoji="0" lang="ko-KR" altLang="en-US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설계</a:t>
                      </a:r>
                      <a:endParaRPr kumimoji="0" lang="ko-KR" altLang="en-US" sz="700" b="0" i="0" u="none" strike="noStrike" kern="1200" cap="none" spc="0" normalizeH="0" dirty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클래스 다이어그램</a:t>
                      </a:r>
                      <a:endParaRPr kumimoji="0" lang="ko-KR" altLang="en-US" sz="700" b="0" i="0" u="none" strike="noStrike" kern="1200" cap="none" spc="0" normalizeH="0" dirty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B8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스토리보드</a:t>
                      </a:r>
                      <a:r>
                        <a:rPr kumimoji="0" lang="en-US" altLang="ko-KR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, </a:t>
                      </a:r>
                      <a:r>
                        <a:rPr kumimoji="0" lang="ko-KR" altLang="en-US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기술</a:t>
                      </a:r>
                      <a:endParaRPr kumimoji="0" lang="ko-KR" altLang="en-US" sz="700" b="0" i="0" u="none" strike="noStrike" kern="1200" cap="none" spc="0" normalizeH="0" dirty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</a:tbl>
          </a:graphicData>
        </a:graphic>
      </p:graphicFrame>
      <p:sp>
        <p:nvSpPr>
          <p:cNvPr id="108" name="타원 107"/>
          <p:cNvSpPr/>
          <p:nvPr/>
        </p:nvSpPr>
        <p:spPr>
          <a:xfrm>
            <a:off x="301859" y="123348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9" name="타원 108"/>
          <p:cNvSpPr/>
          <p:nvPr/>
        </p:nvSpPr>
        <p:spPr>
          <a:xfrm>
            <a:off x="301858" y="187166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0" name="타원 109"/>
          <p:cNvSpPr/>
          <p:nvPr/>
        </p:nvSpPr>
        <p:spPr>
          <a:xfrm>
            <a:off x="301857" y="2509837"/>
            <a:ext cx="276225" cy="276225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1" name="타원 110"/>
          <p:cNvSpPr/>
          <p:nvPr/>
        </p:nvSpPr>
        <p:spPr>
          <a:xfrm>
            <a:off x="301856" y="3148012"/>
            <a:ext cx="276225" cy="276225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2" name="타원 111"/>
          <p:cNvSpPr/>
          <p:nvPr/>
        </p:nvSpPr>
        <p:spPr>
          <a:xfrm>
            <a:off x="301855" y="378618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3" name="타원 112"/>
          <p:cNvSpPr/>
          <p:nvPr/>
        </p:nvSpPr>
        <p:spPr>
          <a:xfrm>
            <a:off x="301849" y="5095870"/>
            <a:ext cx="276225" cy="276225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4" name="타원 113"/>
          <p:cNvSpPr/>
          <p:nvPr/>
        </p:nvSpPr>
        <p:spPr>
          <a:xfrm>
            <a:off x="301850" y="442436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5" name="타원 114"/>
          <p:cNvSpPr/>
          <p:nvPr/>
        </p:nvSpPr>
        <p:spPr>
          <a:xfrm>
            <a:off x="301852" y="570071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6" name="타원 115"/>
          <p:cNvSpPr/>
          <p:nvPr/>
        </p:nvSpPr>
        <p:spPr>
          <a:xfrm>
            <a:off x="301851" y="6338887"/>
            <a:ext cx="276225" cy="276225"/>
          </a:xfrm>
          <a:prstGeom prst="ellipse">
            <a:avLst/>
          </a:prstGeom>
          <a:solidFill>
            <a:srgbClr val="FF8B8B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9" name="직사각형 118"/>
          <p:cNvSpPr/>
          <p:nvPr/>
        </p:nvSpPr>
        <p:spPr>
          <a:xfrm>
            <a:off x="0" y="10869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2" latinLnBrk="0">
              <a:lnSpc>
                <a:spcPct val="150000"/>
              </a:lnSpc>
              <a:defRPr lang="ko-KR"/>
            </a:pPr>
            <a:r>
              <a:rPr lang="ko-KR" altLang="en-US" sz="2000" b="1" kern="0" dirty="0">
                <a:solidFill>
                  <a:srgbClr val="FA3C71"/>
                </a:solidFill>
                <a:latin typeface="맑은 고딕"/>
                <a:ea typeface="맑은 고딕"/>
              </a:rPr>
              <a:t>스토리보드 </a:t>
            </a:r>
            <a:r>
              <a:rPr lang="en-US" altLang="ko-KR" sz="2000" b="1" kern="0" dirty="0">
                <a:solidFill>
                  <a:srgbClr val="FA3C71"/>
                </a:solidFill>
                <a:latin typeface="맑은 고딕"/>
                <a:ea typeface="맑은 고딕"/>
              </a:rPr>
              <a:t>- </a:t>
            </a:r>
            <a:r>
              <a:rPr lang="ko-KR" altLang="en-US" sz="2000" b="1" kern="0" dirty="0">
                <a:solidFill>
                  <a:srgbClr val="FA3C71"/>
                </a:solidFill>
                <a:latin typeface="맑은 고딕"/>
                <a:ea typeface="맑은 고딕"/>
              </a:rPr>
              <a:t>관리자</a:t>
            </a:r>
            <a:endParaRPr lang="ko-KR" altLang="en-US" sz="3600" kern="0" dirty="0">
              <a:solidFill>
                <a:prstClr val="black">
                  <a:lumMod val="75000"/>
                  <a:lumOff val="25000"/>
                </a:prstClr>
              </a:solidFill>
              <a:latin typeface="맑은 고딕"/>
              <a:ea typeface="맑은 고딕"/>
            </a:endParaRPr>
          </a:p>
        </p:txBody>
      </p:sp>
      <p:sp>
        <p:nvSpPr>
          <p:cNvPr id="79" name="타원 78"/>
          <p:cNvSpPr/>
          <p:nvPr/>
        </p:nvSpPr>
        <p:spPr>
          <a:xfrm>
            <a:off x="314213" y="64446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295398" y="824351"/>
            <a:ext cx="582403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/>
              <a:t>카테고리</a:t>
            </a:r>
            <a:r>
              <a:rPr lang="en-US" altLang="ko-KR" sz="1600" b="1" dirty="0"/>
              <a:t>(</a:t>
            </a:r>
            <a:r>
              <a:rPr lang="ko-KR" altLang="en-US" sz="1600" b="1" dirty="0"/>
              <a:t>대</a:t>
            </a:r>
            <a:r>
              <a:rPr lang="en-US" altLang="ko-KR" sz="1600" b="1" dirty="0"/>
              <a:t>,</a:t>
            </a:r>
            <a:r>
              <a:rPr lang="ko-KR" altLang="en-US" sz="1600" b="1" dirty="0"/>
              <a:t>중</a:t>
            </a:r>
            <a:r>
              <a:rPr lang="en-US" altLang="ko-KR" sz="1600" b="1" dirty="0"/>
              <a:t>)</a:t>
            </a:r>
            <a:r>
              <a:rPr lang="ko-KR" altLang="en-US" sz="1600" b="1" dirty="0"/>
              <a:t> 등록</a:t>
            </a:r>
            <a:endParaRPr lang="en-US" altLang="ko-KR" sz="1600" b="1" dirty="0"/>
          </a:p>
          <a:p>
            <a:r>
              <a:rPr lang="ko-KR" altLang="en-US" sz="1400" dirty="0"/>
              <a:t>스마트에디터</a:t>
            </a:r>
            <a:r>
              <a:rPr lang="en-US" altLang="ko-KR" sz="1400" dirty="0"/>
              <a:t>2 API</a:t>
            </a:r>
            <a:r>
              <a:rPr lang="ko-KR" altLang="en-US" sz="1400" dirty="0"/>
              <a:t>를 사용하여 본문 내용 등록</a:t>
            </a:r>
            <a:r>
              <a:rPr lang="en-US" altLang="ko-KR" sz="1400" dirty="0"/>
              <a:t>,</a:t>
            </a:r>
            <a:r>
              <a:rPr lang="ko-KR" altLang="en-US" sz="1400" dirty="0"/>
              <a:t> 이미지 첨부 기능 구현</a:t>
            </a:r>
          </a:p>
        </p:txBody>
      </p:sp>
      <p:pic>
        <p:nvPicPr>
          <p:cNvPr id="4" name="그림 3" descr="화면 캡처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398" y="1509712"/>
            <a:ext cx="7926092" cy="3362084"/>
          </a:xfrm>
          <a:prstGeom prst="rect">
            <a:avLst/>
          </a:prstGeom>
        </p:spPr>
      </p:pic>
      <p:pic>
        <p:nvPicPr>
          <p:cNvPr id="5" name="그림 4" descr="화면 캡처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7568" y="3561030"/>
            <a:ext cx="6680086" cy="2777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58284"/>
      </p:ext>
    </p:extLst>
  </p:cSld>
  <p:clrMapOvr>
    <a:masterClrMapping/>
  </p:clrMapOvr>
  <p:transition spd="med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7" name="표 10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227404"/>
              </p:ext>
            </p:extLst>
          </p:nvPr>
        </p:nvGraphicFramePr>
        <p:xfrm>
          <a:off x="-1" y="499532"/>
          <a:ext cx="828675" cy="63584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15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7152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700" b="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맑은 고딕"/>
                          <a:ea typeface="맑은 고딕"/>
                        </a:rPr>
                        <a:t>목차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프로젝트 개요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주제 선정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프로젝트 계획</a:t>
                      </a:r>
                      <a:endParaRPr kumimoji="0" lang="ko-KR" altLang="en-US" sz="700" b="0" i="0" u="none" strike="noStrike" kern="1200" cap="none" spc="0" normalizeH="0" dirty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사이트 구성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en-US" altLang="ko-KR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Use Case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en-US" altLang="ko-KR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+mn-lt"/>
                          <a:ea typeface="+mn-ea"/>
                          <a:cs typeface="+mn-cs"/>
                        </a:rPr>
                        <a:t>WBS,FBS</a:t>
                      </a:r>
                      <a:endParaRPr kumimoji="0" lang="ko-KR" altLang="en-US" sz="700" b="0" i="0" u="none" strike="noStrike" kern="1200" cap="none" spc="0" normalizeH="0" dirty="0">
                        <a:solidFill>
                          <a:srgbClr val="44546A">
                            <a:lumMod val="75000"/>
                          </a:srgb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en-US" altLang="ko-KR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DB</a:t>
                      </a:r>
                      <a:r>
                        <a:rPr kumimoji="0" lang="ko-KR" altLang="en-US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설계</a:t>
                      </a:r>
                      <a:endParaRPr kumimoji="0" lang="ko-KR" altLang="en-US" sz="700" b="0" i="0" u="none" strike="noStrike" kern="1200" cap="none" spc="0" normalizeH="0" dirty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클래스 다이어그램</a:t>
                      </a:r>
                      <a:endParaRPr kumimoji="0" lang="ko-KR" altLang="en-US" sz="700" b="0" i="0" u="none" strike="noStrike" kern="1200" cap="none" spc="0" normalizeH="0" dirty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B8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스토리보드</a:t>
                      </a:r>
                      <a:r>
                        <a:rPr kumimoji="0" lang="en-US" altLang="ko-KR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, </a:t>
                      </a:r>
                      <a:r>
                        <a:rPr kumimoji="0" lang="ko-KR" altLang="en-US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기술</a:t>
                      </a:r>
                      <a:endParaRPr kumimoji="0" lang="ko-KR" altLang="en-US" sz="700" b="0" i="0" u="none" strike="noStrike" kern="1200" cap="none" spc="0" normalizeH="0" dirty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</a:tbl>
          </a:graphicData>
        </a:graphic>
      </p:graphicFrame>
      <p:sp>
        <p:nvSpPr>
          <p:cNvPr id="108" name="타원 107"/>
          <p:cNvSpPr/>
          <p:nvPr/>
        </p:nvSpPr>
        <p:spPr>
          <a:xfrm>
            <a:off x="301859" y="123348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9" name="타원 108"/>
          <p:cNvSpPr/>
          <p:nvPr/>
        </p:nvSpPr>
        <p:spPr>
          <a:xfrm>
            <a:off x="301858" y="187166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0" name="타원 109"/>
          <p:cNvSpPr/>
          <p:nvPr/>
        </p:nvSpPr>
        <p:spPr>
          <a:xfrm>
            <a:off x="301857" y="2509837"/>
            <a:ext cx="276225" cy="276225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1" name="타원 110"/>
          <p:cNvSpPr/>
          <p:nvPr/>
        </p:nvSpPr>
        <p:spPr>
          <a:xfrm>
            <a:off x="301856" y="3148012"/>
            <a:ext cx="276225" cy="276225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2" name="타원 111"/>
          <p:cNvSpPr/>
          <p:nvPr/>
        </p:nvSpPr>
        <p:spPr>
          <a:xfrm>
            <a:off x="301855" y="378618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3" name="타원 112"/>
          <p:cNvSpPr/>
          <p:nvPr/>
        </p:nvSpPr>
        <p:spPr>
          <a:xfrm>
            <a:off x="301849" y="5095870"/>
            <a:ext cx="276225" cy="276225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4" name="타원 113"/>
          <p:cNvSpPr/>
          <p:nvPr/>
        </p:nvSpPr>
        <p:spPr>
          <a:xfrm>
            <a:off x="301850" y="442436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5" name="타원 114"/>
          <p:cNvSpPr/>
          <p:nvPr/>
        </p:nvSpPr>
        <p:spPr>
          <a:xfrm>
            <a:off x="301852" y="570071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6" name="타원 115"/>
          <p:cNvSpPr/>
          <p:nvPr/>
        </p:nvSpPr>
        <p:spPr>
          <a:xfrm>
            <a:off x="301851" y="6338887"/>
            <a:ext cx="276225" cy="276225"/>
          </a:xfrm>
          <a:prstGeom prst="ellipse">
            <a:avLst/>
          </a:prstGeom>
          <a:solidFill>
            <a:srgbClr val="FF8B8B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9" name="직사각형 118"/>
          <p:cNvSpPr/>
          <p:nvPr/>
        </p:nvSpPr>
        <p:spPr>
          <a:xfrm>
            <a:off x="0" y="10869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2" latinLnBrk="0">
              <a:lnSpc>
                <a:spcPct val="150000"/>
              </a:lnSpc>
              <a:defRPr lang="ko-KR"/>
            </a:pPr>
            <a:r>
              <a:rPr lang="ko-KR" altLang="en-US" sz="2000" b="1" kern="0" dirty="0">
                <a:solidFill>
                  <a:srgbClr val="FA3C71"/>
                </a:solidFill>
                <a:latin typeface="맑은 고딕"/>
                <a:ea typeface="맑은 고딕"/>
              </a:rPr>
              <a:t>스토리보드 </a:t>
            </a:r>
            <a:r>
              <a:rPr lang="en-US" altLang="ko-KR" sz="2000" b="1" kern="0" dirty="0">
                <a:solidFill>
                  <a:srgbClr val="FA3C71"/>
                </a:solidFill>
                <a:latin typeface="맑은 고딕"/>
                <a:ea typeface="맑은 고딕"/>
              </a:rPr>
              <a:t>- </a:t>
            </a:r>
            <a:r>
              <a:rPr lang="ko-KR" altLang="en-US" sz="2000" b="1" kern="0" dirty="0">
                <a:solidFill>
                  <a:srgbClr val="FA3C71"/>
                </a:solidFill>
                <a:latin typeface="맑은 고딕"/>
                <a:ea typeface="맑은 고딕"/>
              </a:rPr>
              <a:t>관리자</a:t>
            </a:r>
            <a:endParaRPr lang="ko-KR" altLang="en-US" sz="3600" kern="0" dirty="0">
              <a:solidFill>
                <a:prstClr val="black">
                  <a:lumMod val="75000"/>
                  <a:lumOff val="25000"/>
                </a:prstClr>
              </a:solidFill>
              <a:latin typeface="맑은 고딕"/>
              <a:ea typeface="맑은 고딕"/>
            </a:endParaRPr>
          </a:p>
        </p:txBody>
      </p:sp>
      <p:sp>
        <p:nvSpPr>
          <p:cNvPr id="79" name="타원 78"/>
          <p:cNvSpPr/>
          <p:nvPr/>
        </p:nvSpPr>
        <p:spPr>
          <a:xfrm>
            <a:off x="314213" y="64446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295398" y="824351"/>
            <a:ext cx="582403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/>
              <a:t>카테고리</a:t>
            </a:r>
            <a:r>
              <a:rPr lang="en-US" altLang="ko-KR" sz="1600" b="1" dirty="0"/>
              <a:t>(</a:t>
            </a:r>
            <a:r>
              <a:rPr lang="ko-KR" altLang="en-US" sz="1600" b="1" dirty="0"/>
              <a:t>대</a:t>
            </a:r>
            <a:r>
              <a:rPr lang="en-US" altLang="ko-KR" sz="1600" b="1" dirty="0"/>
              <a:t>,</a:t>
            </a:r>
            <a:r>
              <a:rPr lang="ko-KR" altLang="en-US" sz="1600" b="1" dirty="0"/>
              <a:t>중</a:t>
            </a:r>
            <a:r>
              <a:rPr lang="en-US" altLang="ko-KR" sz="1600" b="1" dirty="0"/>
              <a:t>)</a:t>
            </a:r>
            <a:r>
              <a:rPr lang="ko-KR" altLang="en-US" sz="1600" b="1" dirty="0"/>
              <a:t> 수정</a:t>
            </a:r>
            <a:endParaRPr lang="en-US" altLang="ko-KR" sz="1600" b="1" dirty="0"/>
          </a:p>
          <a:p>
            <a:r>
              <a:rPr lang="ko-KR" altLang="en-US" sz="1400" dirty="0"/>
              <a:t>스마트에디터</a:t>
            </a:r>
            <a:r>
              <a:rPr lang="en-US" altLang="ko-KR" sz="1400" dirty="0"/>
              <a:t>2 API</a:t>
            </a:r>
            <a:r>
              <a:rPr lang="ko-KR" altLang="en-US" sz="1400" dirty="0"/>
              <a:t>를 사용하여 본문 내용 등록</a:t>
            </a:r>
            <a:r>
              <a:rPr lang="en-US" altLang="ko-KR" sz="1400" dirty="0"/>
              <a:t>,</a:t>
            </a:r>
            <a:r>
              <a:rPr lang="ko-KR" altLang="en-US" sz="1400" dirty="0"/>
              <a:t> 이미지 첨부 기능 구현</a:t>
            </a:r>
          </a:p>
        </p:txBody>
      </p:sp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398" y="1444842"/>
            <a:ext cx="10770646" cy="4955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741946"/>
      </p:ext>
    </p:extLst>
  </p:cSld>
  <p:clrMapOvr>
    <a:masterClrMapping/>
  </p:clrMapOvr>
  <p:transition spd="med"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7" name="표 10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0970317"/>
              </p:ext>
            </p:extLst>
          </p:nvPr>
        </p:nvGraphicFramePr>
        <p:xfrm>
          <a:off x="-1" y="499532"/>
          <a:ext cx="828675" cy="63584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15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7152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700" b="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맑은 고딕"/>
                          <a:ea typeface="맑은 고딕"/>
                        </a:rPr>
                        <a:t>목차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프로젝트 개요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주제 선정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프로젝트 계획</a:t>
                      </a:r>
                      <a:endParaRPr kumimoji="0" lang="ko-KR" altLang="en-US" sz="700" b="0" i="0" u="none" strike="noStrike" kern="1200" cap="none" spc="0" normalizeH="0" dirty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사이트 구성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en-US" altLang="ko-KR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Use Case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en-US" altLang="ko-KR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+mn-lt"/>
                          <a:ea typeface="+mn-ea"/>
                          <a:cs typeface="+mn-cs"/>
                        </a:rPr>
                        <a:t>WBS,FBS</a:t>
                      </a:r>
                      <a:endParaRPr kumimoji="0" lang="ko-KR" altLang="en-US" sz="700" b="0" i="0" u="none" strike="noStrike" kern="1200" cap="none" spc="0" normalizeH="0" dirty="0">
                        <a:solidFill>
                          <a:srgbClr val="44546A">
                            <a:lumMod val="75000"/>
                          </a:srgb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en-US" altLang="ko-KR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DB</a:t>
                      </a:r>
                      <a:r>
                        <a:rPr kumimoji="0" lang="ko-KR" altLang="en-US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설계</a:t>
                      </a:r>
                      <a:endParaRPr kumimoji="0" lang="ko-KR" altLang="en-US" sz="700" b="0" i="0" u="none" strike="noStrike" kern="1200" cap="none" spc="0" normalizeH="0" dirty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클래스 다이어그램</a:t>
                      </a:r>
                      <a:endParaRPr kumimoji="0" lang="ko-KR" altLang="en-US" sz="700" b="0" i="0" u="none" strike="noStrike" kern="1200" cap="none" spc="0" normalizeH="0" dirty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B8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스토리보드</a:t>
                      </a:r>
                      <a:r>
                        <a:rPr kumimoji="0" lang="en-US" altLang="ko-KR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, </a:t>
                      </a:r>
                      <a:r>
                        <a:rPr kumimoji="0" lang="ko-KR" altLang="en-US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기술</a:t>
                      </a:r>
                      <a:endParaRPr kumimoji="0" lang="ko-KR" altLang="en-US" sz="700" b="0" i="0" u="none" strike="noStrike" kern="1200" cap="none" spc="0" normalizeH="0" dirty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</a:tbl>
          </a:graphicData>
        </a:graphic>
      </p:graphicFrame>
      <p:sp>
        <p:nvSpPr>
          <p:cNvPr id="108" name="타원 107"/>
          <p:cNvSpPr/>
          <p:nvPr/>
        </p:nvSpPr>
        <p:spPr>
          <a:xfrm>
            <a:off x="301859" y="123348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9" name="타원 108"/>
          <p:cNvSpPr/>
          <p:nvPr/>
        </p:nvSpPr>
        <p:spPr>
          <a:xfrm>
            <a:off x="301858" y="187166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0" name="타원 109"/>
          <p:cNvSpPr/>
          <p:nvPr/>
        </p:nvSpPr>
        <p:spPr>
          <a:xfrm>
            <a:off x="301857" y="2509837"/>
            <a:ext cx="276225" cy="276225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1" name="타원 110"/>
          <p:cNvSpPr/>
          <p:nvPr/>
        </p:nvSpPr>
        <p:spPr>
          <a:xfrm>
            <a:off x="301856" y="3148012"/>
            <a:ext cx="276225" cy="276225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2" name="타원 111"/>
          <p:cNvSpPr/>
          <p:nvPr/>
        </p:nvSpPr>
        <p:spPr>
          <a:xfrm>
            <a:off x="301855" y="378618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3" name="타원 112"/>
          <p:cNvSpPr/>
          <p:nvPr/>
        </p:nvSpPr>
        <p:spPr>
          <a:xfrm>
            <a:off x="301849" y="5095870"/>
            <a:ext cx="276225" cy="276225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4" name="타원 113"/>
          <p:cNvSpPr/>
          <p:nvPr/>
        </p:nvSpPr>
        <p:spPr>
          <a:xfrm>
            <a:off x="301850" y="442436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5" name="타원 114"/>
          <p:cNvSpPr/>
          <p:nvPr/>
        </p:nvSpPr>
        <p:spPr>
          <a:xfrm>
            <a:off x="301852" y="570071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6" name="타원 115"/>
          <p:cNvSpPr/>
          <p:nvPr/>
        </p:nvSpPr>
        <p:spPr>
          <a:xfrm>
            <a:off x="301851" y="6338887"/>
            <a:ext cx="276225" cy="276225"/>
          </a:xfrm>
          <a:prstGeom prst="ellipse">
            <a:avLst/>
          </a:prstGeom>
          <a:solidFill>
            <a:srgbClr val="FF8B8B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9" name="직사각형 118"/>
          <p:cNvSpPr/>
          <p:nvPr/>
        </p:nvSpPr>
        <p:spPr>
          <a:xfrm>
            <a:off x="0" y="10869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2" latinLnBrk="0">
              <a:lnSpc>
                <a:spcPct val="150000"/>
              </a:lnSpc>
              <a:defRPr lang="ko-KR"/>
            </a:pPr>
            <a:r>
              <a:rPr lang="ko-KR" altLang="en-US" sz="2000" b="1" kern="0" dirty="0">
                <a:solidFill>
                  <a:srgbClr val="FA3C71"/>
                </a:solidFill>
                <a:latin typeface="맑은 고딕"/>
                <a:ea typeface="맑은 고딕"/>
              </a:rPr>
              <a:t>스토리보드 </a:t>
            </a:r>
            <a:r>
              <a:rPr lang="en-US" altLang="ko-KR" sz="2000" b="1" kern="0" dirty="0">
                <a:solidFill>
                  <a:srgbClr val="FA3C71"/>
                </a:solidFill>
                <a:latin typeface="맑은 고딕"/>
                <a:ea typeface="맑은 고딕"/>
              </a:rPr>
              <a:t>- </a:t>
            </a:r>
            <a:r>
              <a:rPr lang="ko-KR" altLang="en-US" sz="2000" b="1" kern="0" dirty="0">
                <a:solidFill>
                  <a:srgbClr val="FA3C71"/>
                </a:solidFill>
                <a:latin typeface="맑은 고딕"/>
                <a:ea typeface="맑은 고딕"/>
              </a:rPr>
              <a:t>관리자</a:t>
            </a:r>
            <a:endParaRPr lang="ko-KR" altLang="en-US" sz="3600" kern="0" dirty="0">
              <a:solidFill>
                <a:prstClr val="black">
                  <a:lumMod val="75000"/>
                  <a:lumOff val="25000"/>
                </a:prstClr>
              </a:solidFill>
              <a:latin typeface="맑은 고딕"/>
              <a:ea typeface="맑은 고딕"/>
            </a:endParaRPr>
          </a:p>
        </p:txBody>
      </p:sp>
      <p:sp>
        <p:nvSpPr>
          <p:cNvPr id="79" name="타원 78"/>
          <p:cNvSpPr/>
          <p:nvPr/>
        </p:nvSpPr>
        <p:spPr>
          <a:xfrm>
            <a:off x="314213" y="64446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295398" y="824351"/>
            <a:ext cx="484619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/>
              <a:t>상품</a:t>
            </a:r>
            <a:r>
              <a:rPr lang="en-US" altLang="ko-KR" sz="1600" b="1" dirty="0"/>
              <a:t> </a:t>
            </a:r>
            <a:r>
              <a:rPr lang="ko-KR" altLang="en-US" sz="1600" b="1" dirty="0"/>
              <a:t>리스트</a:t>
            </a:r>
            <a:endParaRPr lang="en-US" altLang="ko-KR" sz="1600" b="1" dirty="0"/>
          </a:p>
          <a:p>
            <a:r>
              <a:rPr lang="ko-KR" altLang="en-US" sz="1400" dirty="0"/>
              <a:t>카테고리 등록과 상세보기 화면으로 이동이 가능합니다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524" y="1509712"/>
            <a:ext cx="10955888" cy="3733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69472"/>
      </p:ext>
    </p:extLst>
  </p:cSld>
  <p:clrMapOvr>
    <a:masterClrMapping/>
  </p:clrMapOvr>
  <p:transition spd="med"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7" name="표 10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9980262"/>
              </p:ext>
            </p:extLst>
          </p:nvPr>
        </p:nvGraphicFramePr>
        <p:xfrm>
          <a:off x="-1" y="499532"/>
          <a:ext cx="828675" cy="63584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15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7152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700" b="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맑은 고딕"/>
                          <a:ea typeface="맑은 고딕"/>
                        </a:rPr>
                        <a:t>목차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프로젝트 개요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주제 선정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프로젝트 계획</a:t>
                      </a:r>
                      <a:endParaRPr kumimoji="0" lang="ko-KR" altLang="en-US" sz="700" b="0" i="0" u="none" strike="noStrike" kern="1200" cap="none" spc="0" normalizeH="0" dirty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사이트 구성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en-US" altLang="ko-KR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Use Case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en-US" altLang="ko-KR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+mn-lt"/>
                          <a:ea typeface="+mn-ea"/>
                          <a:cs typeface="+mn-cs"/>
                        </a:rPr>
                        <a:t>WBS,FBS</a:t>
                      </a:r>
                      <a:endParaRPr kumimoji="0" lang="ko-KR" altLang="en-US" sz="700" b="0" i="0" u="none" strike="noStrike" kern="1200" cap="none" spc="0" normalizeH="0" dirty="0">
                        <a:solidFill>
                          <a:srgbClr val="44546A">
                            <a:lumMod val="75000"/>
                          </a:srgb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en-US" altLang="ko-KR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DB</a:t>
                      </a:r>
                      <a:r>
                        <a:rPr kumimoji="0" lang="ko-KR" altLang="en-US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설계</a:t>
                      </a:r>
                      <a:endParaRPr kumimoji="0" lang="ko-KR" altLang="en-US" sz="700" b="0" i="0" u="none" strike="noStrike" kern="1200" cap="none" spc="0" normalizeH="0" dirty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클래스 다이어그램</a:t>
                      </a:r>
                      <a:endParaRPr kumimoji="0" lang="ko-KR" altLang="en-US" sz="700" b="0" i="0" u="none" strike="noStrike" kern="1200" cap="none" spc="0" normalizeH="0" dirty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B8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스토리보드</a:t>
                      </a:r>
                      <a:r>
                        <a:rPr kumimoji="0" lang="en-US" altLang="ko-KR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, </a:t>
                      </a:r>
                      <a:r>
                        <a:rPr kumimoji="0" lang="ko-KR" altLang="en-US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기술</a:t>
                      </a:r>
                      <a:endParaRPr kumimoji="0" lang="ko-KR" altLang="en-US" sz="700" b="0" i="0" u="none" strike="noStrike" kern="1200" cap="none" spc="0" normalizeH="0" dirty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</a:tbl>
          </a:graphicData>
        </a:graphic>
      </p:graphicFrame>
      <p:sp>
        <p:nvSpPr>
          <p:cNvPr id="108" name="타원 107"/>
          <p:cNvSpPr/>
          <p:nvPr/>
        </p:nvSpPr>
        <p:spPr>
          <a:xfrm>
            <a:off x="301859" y="123348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9" name="타원 108"/>
          <p:cNvSpPr/>
          <p:nvPr/>
        </p:nvSpPr>
        <p:spPr>
          <a:xfrm>
            <a:off x="301858" y="187166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0" name="타원 109"/>
          <p:cNvSpPr/>
          <p:nvPr/>
        </p:nvSpPr>
        <p:spPr>
          <a:xfrm>
            <a:off x="301857" y="2509837"/>
            <a:ext cx="276225" cy="276225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1" name="타원 110"/>
          <p:cNvSpPr/>
          <p:nvPr/>
        </p:nvSpPr>
        <p:spPr>
          <a:xfrm>
            <a:off x="301856" y="3148012"/>
            <a:ext cx="276225" cy="276225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2" name="타원 111"/>
          <p:cNvSpPr/>
          <p:nvPr/>
        </p:nvSpPr>
        <p:spPr>
          <a:xfrm>
            <a:off x="301855" y="378618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3" name="타원 112"/>
          <p:cNvSpPr/>
          <p:nvPr/>
        </p:nvSpPr>
        <p:spPr>
          <a:xfrm>
            <a:off x="301849" y="5095870"/>
            <a:ext cx="276225" cy="276225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4" name="타원 113"/>
          <p:cNvSpPr/>
          <p:nvPr/>
        </p:nvSpPr>
        <p:spPr>
          <a:xfrm>
            <a:off x="301850" y="442436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5" name="타원 114"/>
          <p:cNvSpPr/>
          <p:nvPr/>
        </p:nvSpPr>
        <p:spPr>
          <a:xfrm>
            <a:off x="301852" y="570071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6" name="타원 115"/>
          <p:cNvSpPr/>
          <p:nvPr/>
        </p:nvSpPr>
        <p:spPr>
          <a:xfrm>
            <a:off x="301851" y="6338887"/>
            <a:ext cx="276225" cy="276225"/>
          </a:xfrm>
          <a:prstGeom prst="ellipse">
            <a:avLst/>
          </a:prstGeom>
          <a:solidFill>
            <a:srgbClr val="FF8B8B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9" name="직사각형 118"/>
          <p:cNvSpPr/>
          <p:nvPr/>
        </p:nvSpPr>
        <p:spPr>
          <a:xfrm>
            <a:off x="0" y="10869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2" latinLnBrk="0">
              <a:lnSpc>
                <a:spcPct val="150000"/>
              </a:lnSpc>
              <a:defRPr lang="ko-KR"/>
            </a:pPr>
            <a:r>
              <a:rPr lang="ko-KR" altLang="en-US" sz="2000" b="1" kern="0" dirty="0">
                <a:solidFill>
                  <a:srgbClr val="FA3C71"/>
                </a:solidFill>
                <a:latin typeface="맑은 고딕"/>
                <a:ea typeface="맑은 고딕"/>
              </a:rPr>
              <a:t>스토리보드 </a:t>
            </a:r>
            <a:r>
              <a:rPr lang="en-US" altLang="ko-KR" sz="2000" b="1" kern="0" dirty="0">
                <a:solidFill>
                  <a:srgbClr val="FA3C71"/>
                </a:solidFill>
                <a:latin typeface="맑은 고딕"/>
                <a:ea typeface="맑은 고딕"/>
              </a:rPr>
              <a:t>- </a:t>
            </a:r>
            <a:r>
              <a:rPr lang="ko-KR" altLang="en-US" sz="2000" b="1" kern="0" dirty="0">
                <a:solidFill>
                  <a:srgbClr val="FA3C71"/>
                </a:solidFill>
                <a:latin typeface="맑은 고딕"/>
                <a:ea typeface="맑은 고딕"/>
              </a:rPr>
              <a:t>관리자</a:t>
            </a:r>
            <a:endParaRPr lang="ko-KR" altLang="en-US" sz="3600" kern="0" dirty="0">
              <a:solidFill>
                <a:prstClr val="black">
                  <a:lumMod val="75000"/>
                  <a:lumOff val="25000"/>
                </a:prstClr>
              </a:solidFill>
              <a:latin typeface="맑은 고딕"/>
              <a:ea typeface="맑은 고딕"/>
            </a:endParaRPr>
          </a:p>
        </p:txBody>
      </p:sp>
      <p:sp>
        <p:nvSpPr>
          <p:cNvPr id="79" name="타원 78"/>
          <p:cNvSpPr/>
          <p:nvPr/>
        </p:nvSpPr>
        <p:spPr>
          <a:xfrm>
            <a:off x="314213" y="64446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295398" y="824351"/>
            <a:ext cx="812434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/>
              <a:t>상품 상세보기</a:t>
            </a:r>
          </a:p>
          <a:p>
            <a:r>
              <a:rPr lang="ko-KR" altLang="en-US" sz="1400" dirty="0"/>
              <a:t>전문가들이 등록한 상품들의 상세정보를 확인하고 활성화</a:t>
            </a:r>
            <a:r>
              <a:rPr lang="en-US" altLang="ko-KR" sz="1400" dirty="0"/>
              <a:t>/</a:t>
            </a:r>
            <a:r>
              <a:rPr lang="ko-KR" altLang="en-US" sz="1400" dirty="0"/>
              <a:t>비활성화 설정 밑 삭제를 할 수 있습니다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538" y="1797269"/>
            <a:ext cx="10793527" cy="3903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462910"/>
      </p:ext>
    </p:extLst>
  </p:cSld>
  <p:clrMapOvr>
    <a:masterClrMapping/>
  </p:clrMapOvr>
  <p:transition spd="med"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7" name="표 10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0389324"/>
              </p:ext>
            </p:extLst>
          </p:nvPr>
        </p:nvGraphicFramePr>
        <p:xfrm>
          <a:off x="-1" y="499532"/>
          <a:ext cx="828675" cy="63584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15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7152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700" b="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맑은 고딕"/>
                          <a:ea typeface="맑은 고딕"/>
                        </a:rPr>
                        <a:t>목차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프로젝트 개요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주제 선정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프로젝트 계획</a:t>
                      </a:r>
                      <a:endParaRPr kumimoji="0" lang="ko-KR" altLang="en-US" sz="700" b="0" i="0" u="none" strike="noStrike" kern="1200" cap="none" spc="0" normalizeH="0" dirty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사이트 구성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en-US" altLang="ko-KR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Use Case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en-US" altLang="ko-KR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+mn-lt"/>
                          <a:ea typeface="+mn-ea"/>
                          <a:cs typeface="+mn-cs"/>
                        </a:rPr>
                        <a:t>WBS,FBS</a:t>
                      </a:r>
                      <a:endParaRPr kumimoji="0" lang="ko-KR" altLang="en-US" sz="700" b="0" i="0" u="none" strike="noStrike" kern="1200" cap="none" spc="0" normalizeH="0" dirty="0">
                        <a:solidFill>
                          <a:srgbClr val="44546A">
                            <a:lumMod val="75000"/>
                          </a:srgb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en-US" altLang="ko-KR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DB</a:t>
                      </a:r>
                      <a:r>
                        <a:rPr kumimoji="0" lang="ko-KR" altLang="en-US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설계</a:t>
                      </a:r>
                      <a:endParaRPr kumimoji="0" lang="ko-KR" altLang="en-US" sz="700" b="0" i="0" u="none" strike="noStrike" kern="1200" cap="none" spc="0" normalizeH="0" dirty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클래스 다이어그램</a:t>
                      </a:r>
                      <a:endParaRPr kumimoji="0" lang="ko-KR" altLang="en-US" sz="700" b="0" i="0" u="none" strike="noStrike" kern="1200" cap="none" spc="0" normalizeH="0" dirty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B8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스토리보드</a:t>
                      </a:r>
                      <a:r>
                        <a:rPr kumimoji="0" lang="en-US" altLang="ko-KR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, </a:t>
                      </a:r>
                      <a:r>
                        <a:rPr kumimoji="0" lang="ko-KR" altLang="en-US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기술</a:t>
                      </a:r>
                      <a:endParaRPr kumimoji="0" lang="ko-KR" altLang="en-US" sz="700" b="0" i="0" u="none" strike="noStrike" kern="1200" cap="none" spc="0" normalizeH="0" dirty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</a:tbl>
          </a:graphicData>
        </a:graphic>
      </p:graphicFrame>
      <p:sp>
        <p:nvSpPr>
          <p:cNvPr id="108" name="타원 107"/>
          <p:cNvSpPr/>
          <p:nvPr/>
        </p:nvSpPr>
        <p:spPr>
          <a:xfrm>
            <a:off x="301859" y="123348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9" name="타원 108"/>
          <p:cNvSpPr/>
          <p:nvPr/>
        </p:nvSpPr>
        <p:spPr>
          <a:xfrm>
            <a:off x="301858" y="187166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0" name="타원 109"/>
          <p:cNvSpPr/>
          <p:nvPr/>
        </p:nvSpPr>
        <p:spPr>
          <a:xfrm>
            <a:off x="301857" y="2509837"/>
            <a:ext cx="276225" cy="276225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1" name="타원 110"/>
          <p:cNvSpPr/>
          <p:nvPr/>
        </p:nvSpPr>
        <p:spPr>
          <a:xfrm>
            <a:off x="301856" y="3148012"/>
            <a:ext cx="276225" cy="276225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2" name="타원 111"/>
          <p:cNvSpPr/>
          <p:nvPr/>
        </p:nvSpPr>
        <p:spPr>
          <a:xfrm>
            <a:off x="301855" y="378618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3" name="타원 112"/>
          <p:cNvSpPr/>
          <p:nvPr/>
        </p:nvSpPr>
        <p:spPr>
          <a:xfrm>
            <a:off x="301849" y="5095870"/>
            <a:ext cx="276225" cy="276225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4" name="타원 113"/>
          <p:cNvSpPr/>
          <p:nvPr/>
        </p:nvSpPr>
        <p:spPr>
          <a:xfrm>
            <a:off x="301850" y="442436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5" name="타원 114"/>
          <p:cNvSpPr/>
          <p:nvPr/>
        </p:nvSpPr>
        <p:spPr>
          <a:xfrm>
            <a:off x="301852" y="570071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6" name="타원 115"/>
          <p:cNvSpPr/>
          <p:nvPr/>
        </p:nvSpPr>
        <p:spPr>
          <a:xfrm>
            <a:off x="301851" y="6338887"/>
            <a:ext cx="276225" cy="276225"/>
          </a:xfrm>
          <a:prstGeom prst="ellipse">
            <a:avLst/>
          </a:prstGeom>
          <a:solidFill>
            <a:srgbClr val="FF8B8B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9" name="직사각형 118"/>
          <p:cNvSpPr/>
          <p:nvPr/>
        </p:nvSpPr>
        <p:spPr>
          <a:xfrm>
            <a:off x="0" y="10869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2" latinLnBrk="0">
              <a:lnSpc>
                <a:spcPct val="150000"/>
              </a:lnSpc>
              <a:defRPr lang="ko-KR"/>
            </a:pPr>
            <a:r>
              <a:rPr lang="ko-KR" altLang="en-US" sz="2000" b="1" kern="0" dirty="0">
                <a:solidFill>
                  <a:srgbClr val="FA3C71"/>
                </a:solidFill>
                <a:latin typeface="맑은 고딕"/>
                <a:ea typeface="맑은 고딕"/>
              </a:rPr>
              <a:t>스토리보드 </a:t>
            </a:r>
            <a:r>
              <a:rPr lang="en-US" altLang="ko-KR" sz="2000" b="1" kern="0" dirty="0">
                <a:solidFill>
                  <a:srgbClr val="FA3C71"/>
                </a:solidFill>
                <a:latin typeface="맑은 고딕"/>
                <a:ea typeface="맑은 고딕"/>
              </a:rPr>
              <a:t>- </a:t>
            </a:r>
            <a:r>
              <a:rPr lang="ko-KR" altLang="en-US" sz="2000" b="1" kern="0" dirty="0">
                <a:solidFill>
                  <a:srgbClr val="FA3C71"/>
                </a:solidFill>
                <a:latin typeface="맑은 고딕"/>
                <a:ea typeface="맑은 고딕"/>
              </a:rPr>
              <a:t>관리자</a:t>
            </a:r>
            <a:endParaRPr lang="ko-KR" altLang="en-US" sz="3600" kern="0" dirty="0">
              <a:solidFill>
                <a:prstClr val="black">
                  <a:lumMod val="75000"/>
                  <a:lumOff val="25000"/>
                </a:prstClr>
              </a:solidFill>
              <a:latin typeface="맑은 고딕"/>
              <a:ea typeface="맑은 고딕"/>
            </a:endParaRPr>
          </a:p>
        </p:txBody>
      </p:sp>
      <p:sp>
        <p:nvSpPr>
          <p:cNvPr id="79" name="타원 78"/>
          <p:cNvSpPr/>
          <p:nvPr/>
        </p:nvSpPr>
        <p:spPr>
          <a:xfrm>
            <a:off x="314213" y="64446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390649" y="645996"/>
            <a:ext cx="7215437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/>
              <a:t>전문가 신고 목록</a:t>
            </a:r>
            <a:endParaRPr lang="en-US" altLang="ko-KR" sz="1600" b="1" dirty="0"/>
          </a:p>
          <a:p>
            <a:r>
              <a:rPr lang="en-US" altLang="ko-KR" sz="1600" b="1" dirty="0"/>
              <a:t>-</a:t>
            </a:r>
            <a:r>
              <a:rPr lang="ko-KR" altLang="en-US" sz="1600" b="1" dirty="0"/>
              <a:t>신고가 들어온 게시물에 대한 처리 페이지</a:t>
            </a:r>
            <a:endParaRPr lang="en-US" altLang="ko-KR" sz="1600" b="1" dirty="0"/>
          </a:p>
          <a:p>
            <a:endParaRPr lang="en-US" altLang="ko-KR" sz="1600" b="1" dirty="0"/>
          </a:p>
          <a:p>
            <a:r>
              <a:rPr lang="ko-KR" altLang="en-US" sz="1600" b="1" dirty="0"/>
              <a:t>구현된 기능</a:t>
            </a:r>
            <a:r>
              <a:rPr lang="en-US" altLang="ko-KR" sz="1600" b="1" dirty="0"/>
              <a:t>: 1) </a:t>
            </a:r>
            <a:r>
              <a:rPr lang="ko-KR" altLang="en-US" sz="1600" b="1" dirty="0"/>
              <a:t>검색타입</a:t>
            </a:r>
            <a:r>
              <a:rPr lang="en-US" altLang="ko-KR" sz="1600" b="1" dirty="0"/>
              <a:t>(</a:t>
            </a:r>
            <a:r>
              <a:rPr lang="ko-KR" altLang="en-US" sz="1600" b="1" dirty="0"/>
              <a:t>신고유형</a:t>
            </a:r>
            <a:r>
              <a:rPr lang="en-US" altLang="ko-KR" sz="1600" b="1" dirty="0"/>
              <a:t>, </a:t>
            </a:r>
            <a:r>
              <a:rPr lang="ko-KR" altLang="en-US" sz="1600" b="1" dirty="0"/>
              <a:t>닉네임</a:t>
            </a:r>
            <a:r>
              <a:rPr lang="en-US" altLang="ko-KR" sz="1600" b="1" dirty="0"/>
              <a:t>)</a:t>
            </a:r>
            <a:r>
              <a:rPr lang="ko-KR" altLang="en-US" sz="1600" b="1" dirty="0"/>
              <a:t>에 따른 신고결과 </a:t>
            </a:r>
            <a:r>
              <a:rPr lang="ko-KR" altLang="en-US" sz="1600" b="1" dirty="0" smtClean="0"/>
              <a:t>확인</a:t>
            </a:r>
            <a:r>
              <a:rPr lang="en-US" altLang="ko-KR" sz="1600" b="1" dirty="0" smtClean="0"/>
              <a:t>, </a:t>
            </a:r>
            <a:r>
              <a:rPr lang="ko-KR" altLang="en-US" sz="1600" b="1" dirty="0" smtClean="0"/>
              <a:t>상세보기</a:t>
            </a:r>
            <a:endParaRPr lang="en-US" altLang="ko-KR" sz="1600" b="1" dirty="0"/>
          </a:p>
          <a:p>
            <a:r>
              <a:rPr lang="en-US" altLang="ko-KR" sz="1600" b="1" dirty="0"/>
              <a:t>	    2) </a:t>
            </a:r>
            <a:r>
              <a:rPr lang="ko-KR" altLang="en-US" sz="1600" b="1" dirty="0"/>
              <a:t>신고 승인 시</a:t>
            </a:r>
            <a:r>
              <a:rPr lang="en-US" altLang="ko-KR" sz="1600" b="1" dirty="0"/>
              <a:t>(</a:t>
            </a:r>
            <a:r>
              <a:rPr lang="ko-KR" altLang="en-US" sz="1600" b="1" dirty="0"/>
              <a:t>흑백 사이렌</a:t>
            </a:r>
            <a:r>
              <a:rPr lang="en-US" altLang="ko-KR" sz="1600" b="1" dirty="0" smtClean="0"/>
              <a:t>)/ </a:t>
            </a:r>
            <a:r>
              <a:rPr lang="ko-KR" altLang="en-US" sz="1600" b="1" dirty="0" err="1"/>
              <a:t>미승인</a:t>
            </a:r>
            <a:r>
              <a:rPr lang="ko-KR" altLang="en-US" sz="1600" b="1" dirty="0"/>
              <a:t> 시 </a:t>
            </a:r>
            <a:r>
              <a:rPr lang="en-US" altLang="ko-KR" sz="1600" b="1" dirty="0"/>
              <a:t>(</a:t>
            </a:r>
            <a:r>
              <a:rPr lang="ko-KR" altLang="en-US" sz="1600" b="1" dirty="0"/>
              <a:t>컬러 사이렌</a:t>
            </a:r>
            <a:r>
              <a:rPr lang="en-US" altLang="ko-KR" sz="1600" b="1" dirty="0"/>
              <a:t>)</a:t>
            </a:r>
          </a:p>
          <a:p>
            <a:r>
              <a:rPr lang="en-US" altLang="ko-KR" sz="1600" b="1" dirty="0"/>
              <a:t>	    3) </a:t>
            </a:r>
            <a:r>
              <a:rPr lang="ko-KR" altLang="en-US" sz="1600" b="1" dirty="0"/>
              <a:t>승인</a:t>
            </a:r>
            <a:r>
              <a:rPr lang="en-US" altLang="ko-KR" sz="1600" b="1" dirty="0"/>
              <a:t>, </a:t>
            </a:r>
            <a:r>
              <a:rPr lang="ko-KR" altLang="en-US" sz="1600" b="1" dirty="0"/>
              <a:t>거부 개별처리</a:t>
            </a:r>
            <a:r>
              <a:rPr lang="en-US" altLang="ko-KR" sz="1600" b="1" dirty="0"/>
              <a:t>, </a:t>
            </a:r>
            <a:r>
              <a:rPr lang="ko-KR" altLang="en-US" sz="1600" b="1" dirty="0"/>
              <a:t>일괄처리</a:t>
            </a:r>
            <a:r>
              <a:rPr lang="en-US" altLang="ko-KR" sz="1600" b="1" dirty="0"/>
              <a:t>(</a:t>
            </a:r>
            <a:r>
              <a:rPr lang="ko-KR" altLang="en-US" sz="1600" b="1" dirty="0"/>
              <a:t>승인 처리 시 해당 상품 정지</a:t>
            </a:r>
            <a:r>
              <a:rPr lang="en-US" altLang="ko-KR" sz="1600" b="1" dirty="0" smtClean="0"/>
              <a:t>)</a:t>
            </a:r>
          </a:p>
          <a:p>
            <a:r>
              <a:rPr lang="en-US" altLang="ko-KR" sz="1600" b="1" dirty="0" smtClean="0"/>
              <a:t>	    4) </a:t>
            </a:r>
            <a:r>
              <a:rPr lang="ko-KR" altLang="en-US" sz="1600" b="1" dirty="0" smtClean="0"/>
              <a:t>승인여부 </a:t>
            </a:r>
            <a:r>
              <a:rPr lang="ko-KR" altLang="en-US" sz="1600" b="1" dirty="0" err="1" smtClean="0"/>
              <a:t>컬럼</a:t>
            </a:r>
            <a:r>
              <a:rPr lang="ko-KR" altLang="en-US" sz="1600" b="1" dirty="0" smtClean="0"/>
              <a:t> 클릭 시 처리여부 별로 조회</a:t>
            </a:r>
            <a:endParaRPr lang="en-US" altLang="ko-KR" sz="1600" b="1" dirty="0"/>
          </a:p>
        </p:txBody>
      </p:sp>
      <p:pic>
        <p:nvPicPr>
          <p:cNvPr id="6" name="그림 5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150" y="3074349"/>
            <a:ext cx="8058150" cy="3390473"/>
          </a:xfrm>
          <a:prstGeom prst="rect">
            <a:avLst/>
          </a:prstGeom>
        </p:spPr>
      </p:pic>
      <p:pic>
        <p:nvPicPr>
          <p:cNvPr id="7" name="그림 6" descr="화면 캡처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2725144"/>
            <a:ext cx="4913118" cy="1041934"/>
          </a:xfrm>
          <a:prstGeom prst="rect">
            <a:avLst/>
          </a:prstGeom>
        </p:spPr>
      </p:pic>
      <p:pic>
        <p:nvPicPr>
          <p:cNvPr id="8" name="그림 7" descr="화면 캡처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9961" y="3086041"/>
            <a:ext cx="4710078" cy="700146"/>
          </a:xfrm>
          <a:prstGeom prst="rect">
            <a:avLst/>
          </a:prstGeom>
        </p:spPr>
      </p:pic>
      <p:cxnSp>
        <p:nvCxnSpPr>
          <p:cNvPr id="10" name="직선 화살표 연결선 9"/>
          <p:cNvCxnSpPr/>
          <p:nvPr/>
        </p:nvCxnSpPr>
        <p:spPr>
          <a:xfrm flipV="1">
            <a:off x="2695575" y="3436114"/>
            <a:ext cx="762000" cy="259587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3129131"/>
      </p:ext>
    </p:extLst>
  </p:cSld>
  <p:clrMapOvr>
    <a:masterClrMapping/>
  </p:clrMapOvr>
  <p:transition spd="med"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7" name="표 10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5940640"/>
              </p:ext>
            </p:extLst>
          </p:nvPr>
        </p:nvGraphicFramePr>
        <p:xfrm>
          <a:off x="-1" y="499532"/>
          <a:ext cx="828675" cy="63584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15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7152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700" b="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맑은 고딕"/>
                          <a:ea typeface="맑은 고딕"/>
                        </a:rPr>
                        <a:t>목차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프로젝트 개요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주제 선정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프로젝트 계획</a:t>
                      </a:r>
                      <a:endParaRPr kumimoji="0" lang="ko-KR" altLang="en-US" sz="700" b="0" i="0" u="none" strike="noStrike" kern="1200" cap="none" spc="0" normalizeH="0" dirty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사이트 구성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en-US" altLang="ko-KR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Use Case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en-US" altLang="ko-KR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+mn-lt"/>
                          <a:ea typeface="+mn-ea"/>
                          <a:cs typeface="+mn-cs"/>
                        </a:rPr>
                        <a:t>WBS,FBS</a:t>
                      </a:r>
                      <a:endParaRPr kumimoji="0" lang="ko-KR" altLang="en-US" sz="700" b="0" i="0" u="none" strike="noStrike" kern="1200" cap="none" spc="0" normalizeH="0" dirty="0">
                        <a:solidFill>
                          <a:srgbClr val="44546A">
                            <a:lumMod val="75000"/>
                          </a:srgb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en-US" altLang="ko-KR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DB</a:t>
                      </a:r>
                      <a:r>
                        <a:rPr kumimoji="0" lang="ko-KR" altLang="en-US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설계</a:t>
                      </a:r>
                      <a:endParaRPr kumimoji="0" lang="ko-KR" altLang="en-US" sz="700" b="0" i="0" u="none" strike="noStrike" kern="1200" cap="none" spc="0" normalizeH="0" dirty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클래스 다이어그램</a:t>
                      </a:r>
                      <a:endParaRPr kumimoji="0" lang="ko-KR" altLang="en-US" sz="700" b="0" i="0" u="none" strike="noStrike" kern="1200" cap="none" spc="0" normalizeH="0" dirty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B8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스토리보드</a:t>
                      </a:r>
                      <a:r>
                        <a:rPr kumimoji="0" lang="en-US" altLang="ko-KR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, </a:t>
                      </a:r>
                      <a:r>
                        <a:rPr kumimoji="0" lang="ko-KR" altLang="en-US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기술</a:t>
                      </a:r>
                      <a:endParaRPr kumimoji="0" lang="ko-KR" altLang="en-US" sz="700" b="0" i="0" u="none" strike="noStrike" kern="1200" cap="none" spc="0" normalizeH="0" dirty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</a:tbl>
          </a:graphicData>
        </a:graphic>
      </p:graphicFrame>
      <p:sp>
        <p:nvSpPr>
          <p:cNvPr id="108" name="타원 107"/>
          <p:cNvSpPr/>
          <p:nvPr/>
        </p:nvSpPr>
        <p:spPr>
          <a:xfrm>
            <a:off x="301859" y="123348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9" name="타원 108"/>
          <p:cNvSpPr/>
          <p:nvPr/>
        </p:nvSpPr>
        <p:spPr>
          <a:xfrm>
            <a:off x="301858" y="187166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0" name="타원 109"/>
          <p:cNvSpPr/>
          <p:nvPr/>
        </p:nvSpPr>
        <p:spPr>
          <a:xfrm>
            <a:off x="301857" y="2509837"/>
            <a:ext cx="276225" cy="276225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1" name="타원 110"/>
          <p:cNvSpPr/>
          <p:nvPr/>
        </p:nvSpPr>
        <p:spPr>
          <a:xfrm>
            <a:off x="301856" y="3148012"/>
            <a:ext cx="276225" cy="276225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2" name="타원 111"/>
          <p:cNvSpPr/>
          <p:nvPr/>
        </p:nvSpPr>
        <p:spPr>
          <a:xfrm>
            <a:off x="301855" y="378618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3" name="타원 112"/>
          <p:cNvSpPr/>
          <p:nvPr/>
        </p:nvSpPr>
        <p:spPr>
          <a:xfrm>
            <a:off x="301849" y="5095870"/>
            <a:ext cx="276225" cy="276225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4" name="타원 113"/>
          <p:cNvSpPr/>
          <p:nvPr/>
        </p:nvSpPr>
        <p:spPr>
          <a:xfrm>
            <a:off x="301850" y="442436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5" name="타원 114"/>
          <p:cNvSpPr/>
          <p:nvPr/>
        </p:nvSpPr>
        <p:spPr>
          <a:xfrm>
            <a:off x="301852" y="570071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6" name="타원 115"/>
          <p:cNvSpPr/>
          <p:nvPr/>
        </p:nvSpPr>
        <p:spPr>
          <a:xfrm>
            <a:off x="301851" y="6338887"/>
            <a:ext cx="276225" cy="276225"/>
          </a:xfrm>
          <a:prstGeom prst="ellipse">
            <a:avLst/>
          </a:prstGeom>
          <a:solidFill>
            <a:srgbClr val="FF8B8B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9" name="직사각형 118"/>
          <p:cNvSpPr/>
          <p:nvPr/>
        </p:nvSpPr>
        <p:spPr>
          <a:xfrm>
            <a:off x="0" y="10869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2" latinLnBrk="0">
              <a:lnSpc>
                <a:spcPct val="150000"/>
              </a:lnSpc>
              <a:defRPr lang="ko-KR"/>
            </a:pPr>
            <a:r>
              <a:rPr lang="ko-KR" altLang="en-US" sz="2000" b="1" kern="0" dirty="0">
                <a:solidFill>
                  <a:srgbClr val="FA3C71"/>
                </a:solidFill>
                <a:latin typeface="맑은 고딕"/>
                <a:ea typeface="맑은 고딕"/>
              </a:rPr>
              <a:t>스토리보드 </a:t>
            </a:r>
            <a:r>
              <a:rPr lang="en-US" altLang="ko-KR" sz="2000" b="1" kern="0" dirty="0">
                <a:solidFill>
                  <a:srgbClr val="FA3C71"/>
                </a:solidFill>
                <a:latin typeface="맑은 고딕"/>
                <a:ea typeface="맑은 고딕"/>
              </a:rPr>
              <a:t>– </a:t>
            </a:r>
            <a:r>
              <a:rPr lang="ko-KR" altLang="en-US" sz="2000" b="1" kern="0" dirty="0">
                <a:solidFill>
                  <a:srgbClr val="FA3C71"/>
                </a:solidFill>
                <a:latin typeface="맑은 고딕"/>
                <a:ea typeface="맑은 고딕"/>
              </a:rPr>
              <a:t>개인회원 관리</a:t>
            </a:r>
            <a:endParaRPr lang="ko-KR" altLang="en-US" sz="3600" kern="0" dirty="0">
              <a:solidFill>
                <a:prstClr val="black">
                  <a:lumMod val="75000"/>
                  <a:lumOff val="25000"/>
                </a:prstClr>
              </a:solidFill>
              <a:latin typeface="맑은 고딕"/>
              <a:ea typeface="맑은 고딕"/>
            </a:endParaRPr>
          </a:p>
        </p:txBody>
      </p:sp>
      <p:sp>
        <p:nvSpPr>
          <p:cNvPr id="79" name="타원 78"/>
          <p:cNvSpPr/>
          <p:nvPr/>
        </p:nvSpPr>
        <p:spPr>
          <a:xfrm>
            <a:off x="314213" y="64446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390649" y="810502"/>
            <a:ext cx="6659195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smtClean="0"/>
              <a:t>개인회원 목록</a:t>
            </a:r>
            <a:endParaRPr lang="en-US" altLang="ko-KR" sz="1600" b="1" dirty="0"/>
          </a:p>
          <a:p>
            <a:r>
              <a:rPr lang="en-US" altLang="ko-KR" sz="1600" b="1" dirty="0" smtClean="0"/>
              <a:t>-</a:t>
            </a:r>
            <a:r>
              <a:rPr lang="ko-KR" altLang="en-US" sz="1600" b="1" dirty="0" smtClean="0"/>
              <a:t>개인회원 관리 페이지</a:t>
            </a:r>
            <a:endParaRPr lang="en-US" altLang="ko-KR" sz="1600" b="1" dirty="0"/>
          </a:p>
          <a:p>
            <a:r>
              <a:rPr lang="ko-KR" altLang="en-US" sz="1600" b="1" dirty="0"/>
              <a:t>구현된 기능</a:t>
            </a:r>
            <a:r>
              <a:rPr lang="en-US" altLang="ko-KR" sz="1600" b="1" dirty="0"/>
              <a:t>: 1) </a:t>
            </a:r>
            <a:r>
              <a:rPr lang="ko-KR" altLang="en-US" sz="1600" b="1" dirty="0"/>
              <a:t>검색타입</a:t>
            </a:r>
            <a:r>
              <a:rPr lang="en-US" altLang="ko-KR" sz="1600" b="1" dirty="0"/>
              <a:t>(</a:t>
            </a:r>
            <a:r>
              <a:rPr lang="ko-KR" altLang="en-US" sz="1600" b="1" dirty="0"/>
              <a:t>전문가 번호</a:t>
            </a:r>
            <a:r>
              <a:rPr lang="en-US" altLang="ko-KR" sz="1600" b="1" dirty="0"/>
              <a:t>, </a:t>
            </a:r>
            <a:r>
              <a:rPr lang="ko-KR" altLang="en-US" sz="1600" b="1" dirty="0"/>
              <a:t>아이디</a:t>
            </a:r>
            <a:r>
              <a:rPr lang="en-US" altLang="ko-KR" sz="1600" b="1" dirty="0"/>
              <a:t>) </a:t>
            </a:r>
            <a:r>
              <a:rPr lang="ko-KR" altLang="en-US" sz="1600" b="1" dirty="0"/>
              <a:t>에 따른 조회 가능</a:t>
            </a:r>
            <a:endParaRPr lang="en-US" altLang="ko-KR" sz="1600" b="1" dirty="0"/>
          </a:p>
          <a:p>
            <a:r>
              <a:rPr lang="en-US" altLang="ko-KR" sz="1600" b="1" dirty="0"/>
              <a:t>	    2) </a:t>
            </a:r>
            <a:r>
              <a:rPr lang="ko-KR" altLang="en-US" sz="1600" b="1" dirty="0"/>
              <a:t>가입상태</a:t>
            </a:r>
            <a:r>
              <a:rPr lang="en-US" altLang="ko-KR" sz="1600" b="1" dirty="0"/>
              <a:t>, </a:t>
            </a:r>
            <a:r>
              <a:rPr lang="ko-KR" altLang="en-US" sz="1600" b="1" dirty="0"/>
              <a:t>활성화 클릭 시 상태에 따른 조회 가능</a:t>
            </a:r>
            <a:endParaRPr lang="en-US" altLang="ko-KR" sz="1600" b="1" dirty="0"/>
          </a:p>
          <a:p>
            <a:r>
              <a:rPr lang="en-US" altLang="ko-KR" sz="1600" b="1" dirty="0"/>
              <a:t>	        (</a:t>
            </a:r>
            <a:r>
              <a:rPr lang="ko-KR" altLang="en-US" sz="1600" b="1" dirty="0"/>
              <a:t>가입</a:t>
            </a:r>
            <a:r>
              <a:rPr lang="en-US" altLang="ko-KR" sz="1600" b="1" dirty="0"/>
              <a:t>, </a:t>
            </a:r>
            <a:r>
              <a:rPr lang="ko-KR" altLang="en-US" sz="1600" b="1" dirty="0"/>
              <a:t>탈퇴</a:t>
            </a:r>
            <a:r>
              <a:rPr lang="en-US" altLang="ko-KR" sz="1600" b="1" dirty="0"/>
              <a:t>)(</a:t>
            </a:r>
            <a:r>
              <a:rPr lang="ko-KR" altLang="en-US" sz="1600" b="1" dirty="0"/>
              <a:t>활성화 </a:t>
            </a:r>
            <a:r>
              <a:rPr lang="en-US" altLang="ko-KR" sz="1600" b="1" dirty="0"/>
              <a:t>, </a:t>
            </a:r>
            <a:r>
              <a:rPr lang="ko-KR" altLang="en-US" sz="1600" b="1" dirty="0"/>
              <a:t>비활성화</a:t>
            </a:r>
            <a:r>
              <a:rPr lang="en-US" altLang="ko-KR" sz="1600" b="1" dirty="0"/>
              <a:t>)</a:t>
            </a:r>
          </a:p>
          <a:p>
            <a:r>
              <a:rPr lang="en-US" altLang="ko-KR" sz="1600" b="1" dirty="0"/>
              <a:t>	    3) </a:t>
            </a:r>
            <a:r>
              <a:rPr lang="ko-KR" altLang="en-US" sz="1600" b="1" dirty="0"/>
              <a:t>회원 활성화</a:t>
            </a:r>
            <a:r>
              <a:rPr lang="en-US" altLang="ko-KR" sz="1600" b="1" dirty="0"/>
              <a:t>, </a:t>
            </a:r>
            <a:r>
              <a:rPr lang="ko-KR" altLang="en-US" sz="1600" b="1" dirty="0"/>
              <a:t>비활성화 처리 기능</a:t>
            </a:r>
            <a:r>
              <a:rPr lang="en-US" altLang="ko-KR" sz="1600" b="1" dirty="0"/>
              <a:t>(</a:t>
            </a:r>
            <a:r>
              <a:rPr lang="ko-KR" altLang="en-US" sz="1600" b="1" dirty="0"/>
              <a:t>일괄처리</a:t>
            </a:r>
            <a:r>
              <a:rPr lang="en-US" altLang="ko-KR" sz="1600" b="1" dirty="0"/>
              <a:t>, </a:t>
            </a:r>
            <a:r>
              <a:rPr lang="ko-KR" altLang="en-US" sz="1600" b="1" dirty="0"/>
              <a:t>개별처리</a:t>
            </a:r>
            <a:r>
              <a:rPr lang="en-US" altLang="ko-KR" sz="1600" b="1" dirty="0"/>
              <a:t>) </a:t>
            </a:r>
          </a:p>
          <a:p>
            <a:r>
              <a:rPr lang="en-US" altLang="ko-KR" sz="1600" b="1" dirty="0"/>
              <a:t>		</a:t>
            </a:r>
          </a:p>
          <a:p>
            <a:r>
              <a:rPr lang="en-US" altLang="ko-KR" sz="1600" b="1" dirty="0"/>
              <a:t>	        </a:t>
            </a:r>
          </a:p>
        </p:txBody>
      </p:sp>
      <p:sp>
        <p:nvSpPr>
          <p:cNvPr id="7" name="타원 6"/>
          <p:cNvSpPr/>
          <p:nvPr/>
        </p:nvSpPr>
        <p:spPr>
          <a:xfrm>
            <a:off x="6382720" y="4703128"/>
            <a:ext cx="185980" cy="138112"/>
          </a:xfrm>
          <a:prstGeom prst="ellipse">
            <a:avLst/>
          </a:pr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>
            <a:off x="7147302" y="4703815"/>
            <a:ext cx="185980" cy="138112"/>
          </a:xfrm>
          <a:prstGeom prst="ellipse">
            <a:avLst/>
          </a:pr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664" y="2509837"/>
            <a:ext cx="10812422" cy="3662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608657"/>
      </p:ext>
    </p:extLst>
  </p:cSld>
  <p:clrMapOvr>
    <a:masterClrMapping/>
  </p:clrMapOvr>
  <p:transition spd="med"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7" name="표 10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6474991"/>
              </p:ext>
            </p:extLst>
          </p:nvPr>
        </p:nvGraphicFramePr>
        <p:xfrm>
          <a:off x="-1" y="499532"/>
          <a:ext cx="828675" cy="63584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15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7152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700" b="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맑은 고딕"/>
                          <a:ea typeface="맑은 고딕"/>
                        </a:rPr>
                        <a:t>목차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프로젝트 개요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주제 선정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프로젝트 계획</a:t>
                      </a:r>
                      <a:endParaRPr kumimoji="0" lang="ko-KR" altLang="en-US" sz="700" b="0" i="0" u="none" strike="noStrike" kern="1200" cap="none" spc="0" normalizeH="0" dirty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사이트 구성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en-US" altLang="ko-KR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Use Case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en-US" altLang="ko-KR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+mn-lt"/>
                          <a:ea typeface="+mn-ea"/>
                          <a:cs typeface="+mn-cs"/>
                        </a:rPr>
                        <a:t>WBS,FBS</a:t>
                      </a:r>
                      <a:endParaRPr kumimoji="0" lang="ko-KR" altLang="en-US" sz="700" b="0" i="0" u="none" strike="noStrike" kern="1200" cap="none" spc="0" normalizeH="0" dirty="0">
                        <a:solidFill>
                          <a:srgbClr val="44546A">
                            <a:lumMod val="75000"/>
                          </a:srgb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en-US" altLang="ko-KR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DB</a:t>
                      </a:r>
                      <a:r>
                        <a:rPr kumimoji="0" lang="ko-KR" altLang="en-US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설계</a:t>
                      </a:r>
                      <a:endParaRPr kumimoji="0" lang="ko-KR" altLang="en-US" sz="700" b="0" i="0" u="none" strike="noStrike" kern="1200" cap="none" spc="0" normalizeH="0" dirty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클래스 다이어그램</a:t>
                      </a:r>
                      <a:endParaRPr kumimoji="0" lang="ko-KR" altLang="en-US" sz="700" b="0" i="0" u="none" strike="noStrike" kern="1200" cap="none" spc="0" normalizeH="0" dirty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B8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스토리보드</a:t>
                      </a:r>
                      <a:r>
                        <a:rPr kumimoji="0" lang="en-US" altLang="ko-KR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, </a:t>
                      </a:r>
                      <a:r>
                        <a:rPr kumimoji="0" lang="ko-KR" altLang="en-US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기술</a:t>
                      </a:r>
                      <a:endParaRPr kumimoji="0" lang="ko-KR" altLang="en-US" sz="700" b="0" i="0" u="none" strike="noStrike" kern="1200" cap="none" spc="0" normalizeH="0" dirty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</a:tbl>
          </a:graphicData>
        </a:graphic>
      </p:graphicFrame>
      <p:sp>
        <p:nvSpPr>
          <p:cNvPr id="108" name="타원 107"/>
          <p:cNvSpPr/>
          <p:nvPr/>
        </p:nvSpPr>
        <p:spPr>
          <a:xfrm>
            <a:off x="301859" y="123348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9" name="타원 108"/>
          <p:cNvSpPr/>
          <p:nvPr/>
        </p:nvSpPr>
        <p:spPr>
          <a:xfrm>
            <a:off x="301858" y="187166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0" name="타원 109"/>
          <p:cNvSpPr/>
          <p:nvPr/>
        </p:nvSpPr>
        <p:spPr>
          <a:xfrm>
            <a:off x="301857" y="2509837"/>
            <a:ext cx="276225" cy="276225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1" name="타원 110"/>
          <p:cNvSpPr/>
          <p:nvPr/>
        </p:nvSpPr>
        <p:spPr>
          <a:xfrm>
            <a:off x="301856" y="3148012"/>
            <a:ext cx="276225" cy="276225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2" name="타원 111"/>
          <p:cNvSpPr/>
          <p:nvPr/>
        </p:nvSpPr>
        <p:spPr>
          <a:xfrm>
            <a:off x="301855" y="378618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3" name="타원 112"/>
          <p:cNvSpPr/>
          <p:nvPr/>
        </p:nvSpPr>
        <p:spPr>
          <a:xfrm>
            <a:off x="301849" y="5095870"/>
            <a:ext cx="276225" cy="276225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4" name="타원 113"/>
          <p:cNvSpPr/>
          <p:nvPr/>
        </p:nvSpPr>
        <p:spPr>
          <a:xfrm>
            <a:off x="301850" y="442436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5" name="타원 114"/>
          <p:cNvSpPr/>
          <p:nvPr/>
        </p:nvSpPr>
        <p:spPr>
          <a:xfrm>
            <a:off x="301852" y="570071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6" name="타원 115"/>
          <p:cNvSpPr/>
          <p:nvPr/>
        </p:nvSpPr>
        <p:spPr>
          <a:xfrm>
            <a:off x="301851" y="6338887"/>
            <a:ext cx="276225" cy="276225"/>
          </a:xfrm>
          <a:prstGeom prst="ellipse">
            <a:avLst/>
          </a:prstGeom>
          <a:solidFill>
            <a:srgbClr val="FF8B8B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9" name="직사각형 118"/>
          <p:cNvSpPr/>
          <p:nvPr/>
        </p:nvSpPr>
        <p:spPr>
          <a:xfrm>
            <a:off x="0" y="10869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2" latinLnBrk="0">
              <a:lnSpc>
                <a:spcPct val="150000"/>
              </a:lnSpc>
              <a:defRPr lang="ko-KR"/>
            </a:pPr>
            <a:r>
              <a:rPr lang="ko-KR" altLang="en-US" sz="2000" b="1" kern="0" dirty="0">
                <a:solidFill>
                  <a:srgbClr val="FA3C71"/>
                </a:solidFill>
                <a:latin typeface="맑은 고딕"/>
                <a:ea typeface="맑은 고딕"/>
              </a:rPr>
              <a:t>스토리보드 </a:t>
            </a:r>
            <a:r>
              <a:rPr lang="en-US" altLang="ko-KR" sz="2000" b="1" kern="0" dirty="0">
                <a:solidFill>
                  <a:srgbClr val="FA3C71"/>
                </a:solidFill>
                <a:latin typeface="맑은 고딕"/>
                <a:ea typeface="맑은 고딕"/>
              </a:rPr>
              <a:t>– </a:t>
            </a:r>
            <a:r>
              <a:rPr lang="ko-KR" altLang="en-US" sz="2000" b="1" kern="0" dirty="0" smtClean="0">
                <a:solidFill>
                  <a:srgbClr val="FA3C71"/>
                </a:solidFill>
                <a:latin typeface="맑은 고딕"/>
                <a:ea typeface="맑은 고딕"/>
              </a:rPr>
              <a:t>전문</a:t>
            </a:r>
            <a:r>
              <a:rPr lang="ko-KR" altLang="en-US" sz="2000" b="1" kern="0" dirty="0">
                <a:solidFill>
                  <a:srgbClr val="FA3C71"/>
                </a:solidFill>
                <a:latin typeface="맑은 고딕"/>
                <a:ea typeface="맑은 고딕"/>
              </a:rPr>
              <a:t>가</a:t>
            </a:r>
            <a:r>
              <a:rPr lang="ko-KR" altLang="en-US" sz="2000" b="1" kern="0" dirty="0" smtClean="0">
                <a:solidFill>
                  <a:srgbClr val="FA3C71"/>
                </a:solidFill>
                <a:latin typeface="맑은 고딕"/>
                <a:ea typeface="맑은 고딕"/>
              </a:rPr>
              <a:t>회원 </a:t>
            </a:r>
            <a:r>
              <a:rPr lang="ko-KR" altLang="en-US" sz="2000" b="1" kern="0" dirty="0">
                <a:solidFill>
                  <a:srgbClr val="FA3C71"/>
                </a:solidFill>
                <a:latin typeface="맑은 고딕"/>
                <a:ea typeface="맑은 고딕"/>
              </a:rPr>
              <a:t>관리</a:t>
            </a:r>
            <a:endParaRPr lang="ko-KR" altLang="en-US" sz="3600" kern="0" dirty="0">
              <a:solidFill>
                <a:prstClr val="black">
                  <a:lumMod val="75000"/>
                  <a:lumOff val="25000"/>
                </a:prstClr>
              </a:solidFill>
              <a:latin typeface="맑은 고딕"/>
              <a:ea typeface="맑은 고딕"/>
            </a:endParaRPr>
          </a:p>
        </p:txBody>
      </p:sp>
      <p:sp>
        <p:nvSpPr>
          <p:cNvPr id="79" name="타원 78"/>
          <p:cNvSpPr/>
          <p:nvPr/>
        </p:nvSpPr>
        <p:spPr>
          <a:xfrm>
            <a:off x="314213" y="64446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390649" y="810502"/>
            <a:ext cx="6659195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/>
              <a:t>전문가 </a:t>
            </a:r>
            <a:r>
              <a:rPr lang="ko-KR" altLang="en-US" sz="1600" b="1" dirty="0" smtClean="0"/>
              <a:t>회원 목록</a:t>
            </a:r>
            <a:endParaRPr lang="en-US" altLang="ko-KR" sz="1600" b="1" dirty="0" smtClean="0"/>
          </a:p>
          <a:p>
            <a:r>
              <a:rPr lang="en-US" altLang="ko-KR" sz="1600" b="1" dirty="0" smtClean="0"/>
              <a:t>-</a:t>
            </a:r>
            <a:r>
              <a:rPr lang="ko-KR" altLang="en-US" sz="1600" b="1" dirty="0" smtClean="0"/>
              <a:t>전문가 관리 페이지</a:t>
            </a:r>
            <a:endParaRPr lang="en-US" altLang="ko-KR" sz="1600" b="1" dirty="0" smtClean="0"/>
          </a:p>
          <a:p>
            <a:endParaRPr lang="en-US" altLang="ko-KR" sz="1600" b="1" dirty="0"/>
          </a:p>
          <a:p>
            <a:r>
              <a:rPr lang="ko-KR" altLang="en-US" sz="1600" b="1" dirty="0"/>
              <a:t>구현된 기능</a:t>
            </a:r>
            <a:r>
              <a:rPr lang="en-US" altLang="ko-KR" sz="1600" b="1" dirty="0"/>
              <a:t>: 1) </a:t>
            </a:r>
            <a:r>
              <a:rPr lang="ko-KR" altLang="en-US" sz="1600" b="1" dirty="0"/>
              <a:t>검색타입</a:t>
            </a:r>
            <a:r>
              <a:rPr lang="en-US" altLang="ko-KR" sz="1600" b="1" dirty="0"/>
              <a:t>(</a:t>
            </a:r>
            <a:r>
              <a:rPr lang="ko-KR" altLang="en-US" sz="1600" b="1" dirty="0"/>
              <a:t>전문가 번호</a:t>
            </a:r>
            <a:r>
              <a:rPr lang="en-US" altLang="ko-KR" sz="1600" b="1" dirty="0"/>
              <a:t>, </a:t>
            </a:r>
            <a:r>
              <a:rPr lang="ko-KR" altLang="en-US" sz="1600" b="1" dirty="0"/>
              <a:t>아이디</a:t>
            </a:r>
            <a:r>
              <a:rPr lang="en-US" altLang="ko-KR" sz="1600" b="1" dirty="0"/>
              <a:t>) </a:t>
            </a:r>
            <a:r>
              <a:rPr lang="ko-KR" altLang="en-US" sz="1600" b="1" dirty="0"/>
              <a:t>에 따른 조회 가능</a:t>
            </a:r>
            <a:endParaRPr lang="en-US" altLang="ko-KR" sz="1600" b="1" dirty="0"/>
          </a:p>
          <a:p>
            <a:r>
              <a:rPr lang="en-US" altLang="ko-KR" sz="1600" b="1" dirty="0"/>
              <a:t>	    2) </a:t>
            </a:r>
            <a:r>
              <a:rPr lang="ko-KR" altLang="en-US" sz="1600" b="1" dirty="0"/>
              <a:t>가입상태</a:t>
            </a:r>
            <a:r>
              <a:rPr lang="en-US" altLang="ko-KR" sz="1600" b="1" dirty="0"/>
              <a:t>, </a:t>
            </a:r>
            <a:r>
              <a:rPr lang="ko-KR" altLang="en-US" sz="1600" b="1" dirty="0"/>
              <a:t>활성화 클릭 시 상태에 따른 조회 가능</a:t>
            </a:r>
            <a:endParaRPr lang="en-US" altLang="ko-KR" sz="1600" b="1" dirty="0"/>
          </a:p>
          <a:p>
            <a:r>
              <a:rPr lang="en-US" altLang="ko-KR" sz="1600" b="1" dirty="0"/>
              <a:t>	        (</a:t>
            </a:r>
            <a:r>
              <a:rPr lang="ko-KR" altLang="en-US" sz="1600" b="1" dirty="0"/>
              <a:t>가입</a:t>
            </a:r>
            <a:r>
              <a:rPr lang="en-US" altLang="ko-KR" sz="1600" b="1" dirty="0"/>
              <a:t>, </a:t>
            </a:r>
            <a:r>
              <a:rPr lang="ko-KR" altLang="en-US" sz="1600" b="1" dirty="0"/>
              <a:t>탈퇴</a:t>
            </a:r>
            <a:r>
              <a:rPr lang="en-US" altLang="ko-KR" sz="1600" b="1" dirty="0"/>
              <a:t>)(</a:t>
            </a:r>
            <a:r>
              <a:rPr lang="ko-KR" altLang="en-US" sz="1600" b="1" dirty="0"/>
              <a:t>활성화 </a:t>
            </a:r>
            <a:r>
              <a:rPr lang="en-US" altLang="ko-KR" sz="1600" b="1" dirty="0"/>
              <a:t>, </a:t>
            </a:r>
            <a:r>
              <a:rPr lang="ko-KR" altLang="en-US" sz="1600" b="1" dirty="0"/>
              <a:t>비활성화</a:t>
            </a:r>
            <a:r>
              <a:rPr lang="en-US" altLang="ko-KR" sz="1600" b="1" dirty="0"/>
              <a:t>)</a:t>
            </a:r>
          </a:p>
          <a:p>
            <a:r>
              <a:rPr lang="en-US" altLang="ko-KR" sz="1600" b="1" dirty="0"/>
              <a:t>	    3) </a:t>
            </a:r>
            <a:r>
              <a:rPr lang="ko-KR" altLang="en-US" sz="1600" b="1" dirty="0"/>
              <a:t>회원 활성화</a:t>
            </a:r>
            <a:r>
              <a:rPr lang="en-US" altLang="ko-KR" sz="1600" b="1" dirty="0"/>
              <a:t>, </a:t>
            </a:r>
            <a:r>
              <a:rPr lang="ko-KR" altLang="en-US" sz="1600" b="1" dirty="0"/>
              <a:t>비활성화 처리 기능</a:t>
            </a:r>
            <a:r>
              <a:rPr lang="en-US" altLang="ko-KR" sz="1600" b="1" dirty="0"/>
              <a:t>(</a:t>
            </a:r>
            <a:r>
              <a:rPr lang="ko-KR" altLang="en-US" sz="1600" b="1" dirty="0"/>
              <a:t>일괄처리</a:t>
            </a:r>
            <a:r>
              <a:rPr lang="en-US" altLang="ko-KR" sz="1600" b="1" dirty="0"/>
              <a:t>, </a:t>
            </a:r>
            <a:r>
              <a:rPr lang="ko-KR" altLang="en-US" sz="1600" b="1" dirty="0"/>
              <a:t>개별처리</a:t>
            </a:r>
            <a:r>
              <a:rPr lang="en-US" altLang="ko-KR" sz="1600" b="1" dirty="0"/>
              <a:t>) </a:t>
            </a:r>
          </a:p>
          <a:p>
            <a:r>
              <a:rPr lang="en-US" altLang="ko-KR" sz="1600" b="1" dirty="0"/>
              <a:t>		</a:t>
            </a:r>
          </a:p>
          <a:p>
            <a:r>
              <a:rPr lang="en-US" altLang="ko-KR" sz="1600" b="1" dirty="0"/>
              <a:t>	        </a:t>
            </a:r>
          </a:p>
        </p:txBody>
      </p:sp>
      <p:pic>
        <p:nvPicPr>
          <p:cNvPr id="3" name="그림 2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862" y="2862380"/>
            <a:ext cx="9670569" cy="3205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211864"/>
      </p:ext>
    </p:extLst>
  </p:cSld>
  <p:clrMapOvr>
    <a:masterClrMapping/>
  </p:clrMapOvr>
  <p:transition spd="med"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7" name="표 10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2021190"/>
              </p:ext>
            </p:extLst>
          </p:nvPr>
        </p:nvGraphicFramePr>
        <p:xfrm>
          <a:off x="-1" y="499532"/>
          <a:ext cx="828675" cy="63584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15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77152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700" b="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맑은 고딕"/>
                          <a:ea typeface="맑은 고딕"/>
                        </a:rPr>
                        <a:t>목차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프로젝트 개요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주제 선정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프로젝트 계획</a:t>
                      </a:r>
                      <a:endParaRPr kumimoji="0" lang="ko-KR" altLang="en-US" sz="700" b="0" i="0" u="none" strike="noStrike" kern="1200" cap="none" spc="0" normalizeH="0" dirty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사이트 구성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en-US" altLang="ko-KR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Use Case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en-US" altLang="ko-KR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+mn-lt"/>
                          <a:ea typeface="+mn-ea"/>
                          <a:cs typeface="+mn-cs"/>
                        </a:rPr>
                        <a:t>WBS,FBS</a:t>
                      </a:r>
                      <a:endParaRPr kumimoji="0" lang="ko-KR" altLang="en-US" sz="700" b="0" i="0" u="none" strike="noStrike" kern="1200" cap="none" spc="0" normalizeH="0" dirty="0">
                        <a:solidFill>
                          <a:srgbClr val="44546A">
                            <a:lumMod val="75000"/>
                          </a:srgb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en-US" altLang="ko-KR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DB</a:t>
                      </a:r>
                      <a:r>
                        <a:rPr kumimoji="0" lang="ko-KR" altLang="en-US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설계</a:t>
                      </a:r>
                      <a:endParaRPr kumimoji="0" lang="ko-KR" altLang="en-US" sz="700" b="0" i="0" u="none" strike="noStrike" kern="1200" cap="none" spc="0" normalizeH="0" dirty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클래스 다이어그램</a:t>
                      </a:r>
                      <a:endParaRPr kumimoji="0" lang="ko-KR" altLang="en-US" sz="700" b="0" i="0" u="none" strike="noStrike" kern="1200" cap="none" spc="0" normalizeH="0" dirty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B8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스토리보드</a:t>
                      </a:r>
                      <a:r>
                        <a:rPr kumimoji="0" lang="en-US" altLang="ko-KR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, </a:t>
                      </a:r>
                      <a:r>
                        <a:rPr kumimoji="0" lang="ko-KR" altLang="en-US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기술</a:t>
                      </a:r>
                      <a:endParaRPr kumimoji="0" lang="ko-KR" altLang="en-US" sz="700" b="0" i="0" u="none" strike="noStrike" kern="1200" cap="none" spc="0" normalizeH="0" dirty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108" name="타원 107"/>
          <p:cNvSpPr/>
          <p:nvPr/>
        </p:nvSpPr>
        <p:spPr>
          <a:xfrm>
            <a:off x="301859" y="123348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9" name="타원 108"/>
          <p:cNvSpPr/>
          <p:nvPr/>
        </p:nvSpPr>
        <p:spPr>
          <a:xfrm>
            <a:off x="301858" y="187166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0" name="타원 109"/>
          <p:cNvSpPr/>
          <p:nvPr/>
        </p:nvSpPr>
        <p:spPr>
          <a:xfrm>
            <a:off x="301857" y="2509837"/>
            <a:ext cx="276225" cy="276225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1" name="타원 110"/>
          <p:cNvSpPr/>
          <p:nvPr/>
        </p:nvSpPr>
        <p:spPr>
          <a:xfrm>
            <a:off x="301856" y="3148012"/>
            <a:ext cx="276225" cy="276225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2" name="타원 111"/>
          <p:cNvSpPr/>
          <p:nvPr/>
        </p:nvSpPr>
        <p:spPr>
          <a:xfrm>
            <a:off x="301855" y="378618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3" name="타원 112"/>
          <p:cNvSpPr/>
          <p:nvPr/>
        </p:nvSpPr>
        <p:spPr>
          <a:xfrm>
            <a:off x="301849" y="5095870"/>
            <a:ext cx="276225" cy="276225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4" name="타원 113"/>
          <p:cNvSpPr/>
          <p:nvPr/>
        </p:nvSpPr>
        <p:spPr>
          <a:xfrm>
            <a:off x="301850" y="442436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5" name="타원 114"/>
          <p:cNvSpPr/>
          <p:nvPr/>
        </p:nvSpPr>
        <p:spPr>
          <a:xfrm>
            <a:off x="301852" y="570071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6" name="타원 115"/>
          <p:cNvSpPr/>
          <p:nvPr/>
        </p:nvSpPr>
        <p:spPr>
          <a:xfrm>
            <a:off x="301851" y="6338887"/>
            <a:ext cx="276225" cy="276225"/>
          </a:xfrm>
          <a:prstGeom prst="ellipse">
            <a:avLst/>
          </a:prstGeom>
          <a:solidFill>
            <a:srgbClr val="FF8B8B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9" name="직사각형 118"/>
          <p:cNvSpPr/>
          <p:nvPr/>
        </p:nvSpPr>
        <p:spPr>
          <a:xfrm>
            <a:off x="0" y="10869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2" latinLnBrk="0">
              <a:lnSpc>
                <a:spcPct val="150000"/>
              </a:lnSpc>
              <a:defRPr lang="ko-KR"/>
            </a:pPr>
            <a:r>
              <a:rPr lang="ko-KR" altLang="en-US" sz="2000" b="1" kern="0" dirty="0">
                <a:solidFill>
                  <a:srgbClr val="FA3C71"/>
                </a:solidFill>
                <a:latin typeface="맑은 고딕"/>
                <a:ea typeface="맑은 고딕"/>
              </a:rPr>
              <a:t>스토리보드 </a:t>
            </a:r>
            <a:r>
              <a:rPr lang="en-US" altLang="ko-KR" sz="2000" b="1" kern="0" dirty="0">
                <a:solidFill>
                  <a:srgbClr val="FA3C71"/>
                </a:solidFill>
                <a:latin typeface="맑은 고딕"/>
                <a:ea typeface="맑은 고딕"/>
              </a:rPr>
              <a:t>- </a:t>
            </a:r>
            <a:r>
              <a:rPr lang="ko-KR" altLang="en-US" sz="2000" b="1" kern="0" dirty="0">
                <a:solidFill>
                  <a:srgbClr val="FA3C71"/>
                </a:solidFill>
                <a:latin typeface="맑은 고딕"/>
                <a:ea typeface="맑은 고딕"/>
              </a:rPr>
              <a:t>관리자</a:t>
            </a:r>
            <a:endParaRPr lang="ko-KR" altLang="en-US" sz="3600" kern="0" dirty="0">
              <a:solidFill>
                <a:prstClr val="black">
                  <a:lumMod val="75000"/>
                  <a:lumOff val="25000"/>
                </a:prstClr>
              </a:solidFill>
              <a:latin typeface="맑은 고딕"/>
              <a:ea typeface="맑은 고딕"/>
            </a:endParaRPr>
          </a:p>
        </p:txBody>
      </p:sp>
      <p:sp>
        <p:nvSpPr>
          <p:cNvPr id="79" name="타원 78"/>
          <p:cNvSpPr/>
          <p:nvPr/>
        </p:nvSpPr>
        <p:spPr>
          <a:xfrm>
            <a:off x="314213" y="64446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295398" y="751415"/>
            <a:ext cx="17652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smtClean="0"/>
              <a:t>전문가 배너 목록</a:t>
            </a:r>
            <a:endParaRPr lang="en-US" altLang="ko-KR" sz="1600" b="1" dirty="0" smtClean="0"/>
          </a:p>
          <a:p>
            <a:r>
              <a:rPr lang="ko-KR" altLang="en-US" sz="1600" dirty="0" smtClean="0"/>
              <a:t>배너 목록</a:t>
            </a:r>
            <a:endParaRPr lang="en-US" altLang="ko-KR" sz="1600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5146" y="1895588"/>
            <a:ext cx="9568800" cy="29694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9231410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45EE962D-08DE-45E6-A14E-CD6DAC254383}"/>
              </a:ext>
            </a:extLst>
          </p:cNvPr>
          <p:cNvSpPr/>
          <p:nvPr/>
        </p:nvSpPr>
        <p:spPr>
          <a:xfrm>
            <a:off x="0" y="10869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latinLnBrk="0">
              <a:lnSpc>
                <a:spcPct val="150000"/>
              </a:lnSpc>
              <a:defRPr/>
            </a:pPr>
            <a:r>
              <a:rPr lang="ko-KR" altLang="en-US" sz="2000" b="1" kern="0" dirty="0">
                <a:solidFill>
                  <a:srgbClr val="FA3C71"/>
                </a:solidFill>
                <a:latin typeface="+mn-ea"/>
              </a:rPr>
              <a:t>주제 선정 </a:t>
            </a:r>
            <a:r>
              <a:rPr lang="en-US" altLang="ko-KR" sz="2000" b="1" kern="0" dirty="0">
                <a:solidFill>
                  <a:srgbClr val="FA3C71"/>
                </a:solidFill>
                <a:latin typeface="+mn-ea"/>
              </a:rPr>
              <a:t>- </a:t>
            </a:r>
            <a:r>
              <a:rPr lang="ko-KR" altLang="en-US" sz="2000" b="1" kern="0" dirty="0">
                <a:solidFill>
                  <a:srgbClr val="FA3C71"/>
                </a:solidFill>
                <a:latin typeface="+mn-ea"/>
              </a:rPr>
              <a:t>벤치마킹 </a:t>
            </a:r>
            <a:r>
              <a:rPr lang="en-US" altLang="ko-KR" sz="2000" b="1" kern="0" dirty="0">
                <a:solidFill>
                  <a:srgbClr val="FA3C71"/>
                </a:solidFill>
                <a:latin typeface="+mn-ea"/>
              </a:rPr>
              <a:t>(</a:t>
            </a:r>
            <a:r>
              <a:rPr lang="ko-KR" altLang="en-US" sz="2000" b="1" kern="0" dirty="0" err="1">
                <a:solidFill>
                  <a:srgbClr val="FA3C71"/>
                </a:solidFill>
                <a:latin typeface="+mn-ea"/>
              </a:rPr>
              <a:t>크몽</a:t>
            </a:r>
            <a:r>
              <a:rPr lang="en-US" altLang="ko-KR" sz="2000" b="1" kern="0" dirty="0">
                <a:solidFill>
                  <a:srgbClr val="FA3C71"/>
                </a:solidFill>
                <a:latin typeface="+mn-ea"/>
              </a:rPr>
              <a:t>)</a:t>
            </a:r>
            <a:endParaRPr lang="ko-KR" altLang="en-US" sz="3600" kern="0" dirty="0">
              <a:solidFill>
                <a:prstClr val="black">
                  <a:lumMod val="75000"/>
                  <a:lumOff val="25000"/>
                </a:prstClr>
              </a:solidFill>
              <a:latin typeface="+mn-ea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1024755" y="730796"/>
            <a:ext cx="1886113" cy="776288"/>
            <a:chOff x="4394262" y="3680092"/>
            <a:chExt cx="2033595" cy="2271286"/>
          </a:xfrm>
        </p:grpSpPr>
        <p:sp>
          <p:nvSpPr>
            <p:cNvPr id="32" name="사각형: 둥근 모서리 4">
              <a:extLst>
                <a:ext uri="{FF2B5EF4-FFF2-40B4-BE49-F238E27FC236}">
                  <a16:creationId xmlns="" xmlns:a16="http://schemas.microsoft.com/office/drawing/2014/main" id="{94D904D1-7FA3-460B-AAD9-621DBD47A584}"/>
                </a:ext>
              </a:extLst>
            </p:cNvPr>
            <p:cNvSpPr/>
            <p:nvPr/>
          </p:nvSpPr>
          <p:spPr>
            <a:xfrm>
              <a:off x="4394262" y="3680092"/>
              <a:ext cx="1874441" cy="2080167"/>
            </a:xfrm>
            <a:prstGeom prst="roundRect">
              <a:avLst>
                <a:gd name="adj" fmla="val 19289"/>
              </a:avLst>
            </a:prstGeom>
            <a:solidFill>
              <a:schemeClr val="bg1"/>
            </a:solidFill>
            <a:ln w="66675">
              <a:solidFill>
                <a:srgbClr val="FA3C7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3" name="사각형: 둥근 모서리 6">
              <a:extLst>
                <a:ext uri="{FF2B5EF4-FFF2-40B4-BE49-F238E27FC236}">
                  <a16:creationId xmlns="" xmlns:a16="http://schemas.microsoft.com/office/drawing/2014/main" id="{959D46A7-E5CB-4604-950E-6FABD6C9648B}"/>
                </a:ext>
              </a:extLst>
            </p:cNvPr>
            <p:cNvSpPr/>
            <p:nvPr/>
          </p:nvSpPr>
          <p:spPr>
            <a:xfrm>
              <a:off x="5732099" y="3959421"/>
              <a:ext cx="616181" cy="1991957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666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46" name="직선 연결선 45">
              <a:extLst>
                <a:ext uri="{FF2B5EF4-FFF2-40B4-BE49-F238E27FC236}">
                  <a16:creationId xmlns="" xmlns:a16="http://schemas.microsoft.com/office/drawing/2014/main" id="{5DC62F41-1575-4902-BB03-6A0FBEC273C4}"/>
                </a:ext>
              </a:extLst>
            </p:cNvPr>
            <p:cNvCxnSpPr>
              <a:cxnSpLocks/>
            </p:cNvCxnSpPr>
            <p:nvPr/>
          </p:nvCxnSpPr>
          <p:spPr>
            <a:xfrm>
              <a:off x="6254001" y="3937273"/>
              <a:ext cx="173856" cy="732625"/>
            </a:xfrm>
            <a:prstGeom prst="line">
              <a:avLst/>
            </a:prstGeom>
            <a:ln w="66675">
              <a:solidFill>
                <a:srgbClr val="FA3C7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타원 26">
              <a:extLst>
                <a:ext uri="{FF2B5EF4-FFF2-40B4-BE49-F238E27FC236}">
                  <a16:creationId xmlns="" xmlns:a16="http://schemas.microsoft.com/office/drawing/2014/main" id="{F71BFEB7-7D7F-445C-A37E-C9180A04E352}"/>
                </a:ext>
              </a:extLst>
            </p:cNvPr>
            <p:cNvSpPr/>
            <p:nvPr/>
          </p:nvSpPr>
          <p:spPr>
            <a:xfrm>
              <a:off x="5732099" y="5690803"/>
              <a:ext cx="138912" cy="138912"/>
            </a:xfrm>
            <a:prstGeom prst="ellipse">
              <a:avLst/>
            </a:prstGeom>
            <a:solidFill>
              <a:schemeClr val="bg1"/>
            </a:solidFill>
            <a:ln w="66675">
              <a:solidFill>
                <a:srgbClr val="FA3C7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49" name="직사각형 48">
            <a:extLst>
              <a:ext uri="{FF2B5EF4-FFF2-40B4-BE49-F238E27FC236}">
                <a16:creationId xmlns="" xmlns:a16="http://schemas.microsoft.com/office/drawing/2014/main" id="{A339E56A-620E-4329-B7EE-B4BD6B4D541A}"/>
              </a:ext>
            </a:extLst>
          </p:cNvPr>
          <p:cNvSpPr/>
          <p:nvPr/>
        </p:nvSpPr>
        <p:spPr>
          <a:xfrm>
            <a:off x="1135616" y="837890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dirty="0">
                <a:solidFill>
                  <a:srgbClr val="FA3C71"/>
                </a:solidFill>
              </a:rPr>
              <a:t>주요화면</a:t>
            </a:r>
            <a:endParaRPr lang="en-US" altLang="ko-KR" sz="2400" b="1" dirty="0">
              <a:solidFill>
                <a:srgbClr val="FA3C71"/>
              </a:solidFill>
            </a:endParaRPr>
          </a:p>
        </p:txBody>
      </p:sp>
      <p:pic>
        <p:nvPicPr>
          <p:cNvPr id="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363" y="1673472"/>
            <a:ext cx="6981530" cy="4225429"/>
          </a:xfrm>
          <a:prstGeom prst="rect">
            <a:avLst/>
          </a:prstGeom>
          <a:noFill/>
          <a:ln w="9525">
            <a:solidFill>
              <a:schemeClr val="bg2">
                <a:lumMod val="7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4" name="모서리가 둥근 직사각형 63"/>
          <p:cNvSpPr/>
          <p:nvPr/>
        </p:nvSpPr>
        <p:spPr>
          <a:xfrm>
            <a:off x="8618038" y="2084173"/>
            <a:ext cx="2445377" cy="2478302"/>
          </a:xfrm>
          <a:prstGeom prst="round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TextBox 64"/>
          <p:cNvSpPr txBox="1"/>
          <p:nvPr/>
        </p:nvSpPr>
        <p:spPr>
          <a:xfrm>
            <a:off x="8575350" y="2309782"/>
            <a:ext cx="25389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latin typeface="나눔고딕" pitchFamily="50" charset="-127"/>
                <a:ea typeface="나눔고딕" pitchFamily="50" charset="-127"/>
              </a:rPr>
              <a:t>대</a:t>
            </a:r>
            <a:r>
              <a:rPr lang="en-US" altLang="ko-KR" sz="2000" b="1" dirty="0">
                <a:latin typeface="나눔고딕" pitchFamily="50" charset="-127"/>
                <a:ea typeface="나눔고딕" pitchFamily="50" charset="-127"/>
              </a:rPr>
              <a:t>,</a:t>
            </a:r>
            <a:r>
              <a:rPr lang="ko-KR" altLang="en-US" sz="2000" b="1" dirty="0">
                <a:latin typeface="나눔고딕" pitchFamily="50" charset="-127"/>
                <a:ea typeface="나눔고딕" pitchFamily="50" charset="-127"/>
              </a:rPr>
              <a:t>소분류 카테고리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8535658" y="3043488"/>
            <a:ext cx="2618373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b="1" dirty="0">
                <a:latin typeface="나눔고딕" pitchFamily="50" charset="-127"/>
                <a:ea typeface="나눔고딕" pitchFamily="50" charset="-127"/>
              </a:rPr>
              <a:t>다양한 카테고리를 정리하기 위해 </a:t>
            </a:r>
            <a:r>
              <a:rPr lang="ko-KR" altLang="en-US" sz="1500" b="1" dirty="0" err="1">
                <a:latin typeface="나눔고딕" pitchFamily="50" charset="-127"/>
                <a:ea typeface="나눔고딕" pitchFamily="50" charset="-127"/>
              </a:rPr>
              <a:t>대분류와</a:t>
            </a:r>
            <a:r>
              <a:rPr lang="ko-KR" altLang="en-US" sz="1500" b="1" dirty="0">
                <a:latin typeface="나눔고딕" pitchFamily="50" charset="-127"/>
                <a:ea typeface="나눔고딕" pitchFamily="50" charset="-127"/>
              </a:rPr>
              <a:t> 소분류로</a:t>
            </a:r>
            <a:endParaRPr lang="en-US" altLang="ko-KR" sz="1500" b="1" dirty="0"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ko-KR" altLang="en-US" sz="1500" b="1" dirty="0">
                <a:latin typeface="나눔고딕" pitchFamily="50" charset="-127"/>
                <a:ea typeface="나눔고딕" pitchFamily="50" charset="-127"/>
              </a:rPr>
              <a:t>나누어 보다 원하는 정보를</a:t>
            </a:r>
            <a:endParaRPr lang="en-US" altLang="ko-KR" sz="1500" b="1" dirty="0"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ko-KR" altLang="en-US" sz="1500" b="1" dirty="0">
                <a:latin typeface="나눔고딕" pitchFamily="50" charset="-127"/>
                <a:ea typeface="나눔고딕" pitchFamily="50" charset="-127"/>
              </a:rPr>
              <a:t>얻기 편하게 만든 카테고리 </a:t>
            </a:r>
            <a:endParaRPr lang="en-US" altLang="ko-KR" sz="1500" b="1" dirty="0"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ko-KR" altLang="en-US" sz="1500" b="1" dirty="0">
                <a:latin typeface="나눔고딕" pitchFamily="50" charset="-127"/>
                <a:ea typeface="나눔고딕" pitchFamily="50" charset="-127"/>
              </a:rPr>
              <a:t>정리를 벤치마킹</a:t>
            </a:r>
            <a:endParaRPr lang="en-US" altLang="ko-KR" sz="1500" b="1" dirty="0">
              <a:latin typeface="나눔고딕" pitchFamily="50" charset="-127"/>
              <a:ea typeface="나눔고딕" pitchFamily="50" charset="-127"/>
            </a:endParaRPr>
          </a:p>
        </p:txBody>
      </p:sp>
      <p:graphicFrame>
        <p:nvGraphicFramePr>
          <p:cNvPr id="26" name="표 25">
            <a:extLst>
              <a:ext uri="{FF2B5EF4-FFF2-40B4-BE49-F238E27FC236}">
                <a16:creationId xmlns="" xmlns:a16="http://schemas.microsoft.com/office/drawing/2014/main" id="{3B9ED3A5-6358-4977-87E6-501BB8957C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1026301"/>
              </p:ext>
            </p:extLst>
          </p:nvPr>
        </p:nvGraphicFramePr>
        <p:xfrm>
          <a:off x="-1" y="499532"/>
          <a:ext cx="828675" cy="63584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151">
                  <a:extLst>
                    <a:ext uri="{9D8B030D-6E8A-4147-A177-3AD203B41FA5}">
                      <a16:colId xmlns="" xmlns:a16="http://schemas.microsoft.com/office/drawing/2014/main" val="1085562414"/>
                    </a:ext>
                  </a:extLst>
                </a:gridCol>
                <a:gridCol w="771524">
                  <a:extLst>
                    <a:ext uri="{9D8B030D-6E8A-4147-A177-3AD203B41FA5}">
                      <a16:colId xmlns="" xmlns:a16="http://schemas.microsoft.com/office/drawing/2014/main" val="2801271780"/>
                    </a:ext>
                  </a:extLst>
                </a:gridCol>
              </a:tblGrid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목차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998110317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프로젝트 개요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41399603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B8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주제 선정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034079396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프로젝트 계획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9865911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사이트 구성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575254258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Use Case</a:t>
                      </a: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208850021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en-US" altLang="ko-KR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+mn-lt"/>
                          <a:ea typeface="+mn-ea"/>
                          <a:cs typeface="+mn-cs"/>
                        </a:rPr>
                        <a:t>WBS,FBS</a:t>
                      </a:r>
                      <a:endParaRPr kumimoji="0" lang="ko-KR" altLang="en-US" sz="700" b="0" i="0" u="none" strike="noStrike" kern="1200" cap="none" spc="0" normalizeH="0" dirty="0">
                        <a:solidFill>
                          <a:srgbClr val="44546A">
                            <a:lumMod val="75000"/>
                          </a:srgb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673024949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DB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설계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804849840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클래스 다이어그램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889910442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스토리보드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기술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265675496"/>
                  </a:ext>
                </a:extLst>
              </a:tr>
            </a:tbl>
          </a:graphicData>
        </a:graphic>
      </p:graphicFrame>
      <p:sp>
        <p:nvSpPr>
          <p:cNvPr id="28" name="타원 27">
            <a:extLst>
              <a:ext uri="{FF2B5EF4-FFF2-40B4-BE49-F238E27FC236}">
                <a16:creationId xmlns="" xmlns:a16="http://schemas.microsoft.com/office/drawing/2014/main" id="{5CA66723-1E68-4B3D-BC15-EA8051D9DD21}"/>
              </a:ext>
            </a:extLst>
          </p:cNvPr>
          <p:cNvSpPr/>
          <p:nvPr/>
        </p:nvSpPr>
        <p:spPr>
          <a:xfrm>
            <a:off x="301859" y="123348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="" xmlns:a16="http://schemas.microsoft.com/office/drawing/2014/main" id="{ADE64729-725E-4910-BEF5-BD9D2266289C}"/>
              </a:ext>
            </a:extLst>
          </p:cNvPr>
          <p:cNvSpPr/>
          <p:nvPr/>
        </p:nvSpPr>
        <p:spPr>
          <a:xfrm>
            <a:off x="301858" y="187166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="" xmlns:a16="http://schemas.microsoft.com/office/drawing/2014/main" id="{357320DD-65FD-4B0B-8A0F-2A2BF13648F6}"/>
              </a:ext>
            </a:extLst>
          </p:cNvPr>
          <p:cNvSpPr/>
          <p:nvPr/>
        </p:nvSpPr>
        <p:spPr>
          <a:xfrm>
            <a:off x="301857" y="250983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="" xmlns:a16="http://schemas.microsoft.com/office/drawing/2014/main" id="{82785463-B226-42C5-BFA4-3C7E43936BF9}"/>
              </a:ext>
            </a:extLst>
          </p:cNvPr>
          <p:cNvSpPr/>
          <p:nvPr/>
        </p:nvSpPr>
        <p:spPr>
          <a:xfrm>
            <a:off x="301856" y="314801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="" xmlns:a16="http://schemas.microsoft.com/office/drawing/2014/main" id="{B8301A7F-085E-4070-AFFC-1CC2D658C6A6}"/>
              </a:ext>
            </a:extLst>
          </p:cNvPr>
          <p:cNvSpPr/>
          <p:nvPr/>
        </p:nvSpPr>
        <p:spPr>
          <a:xfrm>
            <a:off x="301855" y="378618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="" xmlns:a16="http://schemas.microsoft.com/office/drawing/2014/main" id="{DE91D4DF-D0CE-4ED1-A2F1-D3A9250302DB}"/>
              </a:ext>
            </a:extLst>
          </p:cNvPr>
          <p:cNvSpPr/>
          <p:nvPr/>
        </p:nvSpPr>
        <p:spPr>
          <a:xfrm>
            <a:off x="301854" y="442436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="" xmlns:a16="http://schemas.microsoft.com/office/drawing/2014/main" id="{4D4D8A87-21E6-4250-B3D6-5F4B965C1092}"/>
              </a:ext>
            </a:extLst>
          </p:cNvPr>
          <p:cNvSpPr/>
          <p:nvPr/>
        </p:nvSpPr>
        <p:spPr>
          <a:xfrm>
            <a:off x="301853" y="506253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="" xmlns:a16="http://schemas.microsoft.com/office/drawing/2014/main" id="{3C005B5D-F7F1-46CE-936F-1B87B6039B45}"/>
              </a:ext>
            </a:extLst>
          </p:cNvPr>
          <p:cNvSpPr/>
          <p:nvPr/>
        </p:nvSpPr>
        <p:spPr>
          <a:xfrm>
            <a:off x="301852" y="570071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="" xmlns:a16="http://schemas.microsoft.com/office/drawing/2014/main" id="{8A87E933-8B41-4D35-AF01-62E1F6E45299}"/>
              </a:ext>
            </a:extLst>
          </p:cNvPr>
          <p:cNvSpPr/>
          <p:nvPr/>
        </p:nvSpPr>
        <p:spPr>
          <a:xfrm>
            <a:off x="301851" y="633888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4" name="Freeform 36">
            <a:extLst>
              <a:ext uri="{FF2B5EF4-FFF2-40B4-BE49-F238E27FC236}">
                <a16:creationId xmlns="" xmlns:a16="http://schemas.microsoft.com/office/drawing/2014/main" id="{D87C65E8-F279-432A-8669-47ECCA34E4F6}"/>
              </a:ext>
            </a:extLst>
          </p:cNvPr>
          <p:cNvSpPr>
            <a:spLocks noEditPoints="1"/>
          </p:cNvSpPr>
          <p:nvPr/>
        </p:nvSpPr>
        <p:spPr bwMode="auto">
          <a:xfrm>
            <a:off x="389576" y="654843"/>
            <a:ext cx="95342" cy="160356"/>
          </a:xfrm>
          <a:custGeom>
            <a:avLst/>
            <a:gdLst>
              <a:gd name="T0" fmla="*/ 937 w 1926"/>
              <a:gd name="T1" fmla="*/ 3639 h 4045"/>
              <a:gd name="T2" fmla="*/ 893 w 1926"/>
              <a:gd name="T3" fmla="*/ 3665 h 4045"/>
              <a:gd name="T4" fmla="*/ 863 w 1926"/>
              <a:gd name="T5" fmla="*/ 3712 h 4045"/>
              <a:gd name="T6" fmla="*/ 851 w 1926"/>
              <a:gd name="T7" fmla="*/ 3772 h 4045"/>
              <a:gd name="T8" fmla="*/ 863 w 1926"/>
              <a:gd name="T9" fmla="*/ 3832 h 4045"/>
              <a:gd name="T10" fmla="*/ 893 w 1926"/>
              <a:gd name="T11" fmla="*/ 3878 h 4045"/>
              <a:gd name="T12" fmla="*/ 937 w 1926"/>
              <a:gd name="T13" fmla="*/ 3905 h 4045"/>
              <a:gd name="T14" fmla="*/ 988 w 1926"/>
              <a:gd name="T15" fmla="*/ 3905 h 4045"/>
              <a:gd name="T16" fmla="*/ 1033 w 1926"/>
              <a:gd name="T17" fmla="*/ 3878 h 4045"/>
              <a:gd name="T18" fmla="*/ 1064 w 1926"/>
              <a:gd name="T19" fmla="*/ 3832 h 4045"/>
              <a:gd name="T20" fmla="*/ 1075 w 1926"/>
              <a:gd name="T21" fmla="*/ 3772 h 4045"/>
              <a:gd name="T22" fmla="*/ 1064 w 1926"/>
              <a:gd name="T23" fmla="*/ 3712 h 4045"/>
              <a:gd name="T24" fmla="*/ 1033 w 1926"/>
              <a:gd name="T25" fmla="*/ 3665 h 4045"/>
              <a:gd name="T26" fmla="*/ 988 w 1926"/>
              <a:gd name="T27" fmla="*/ 3639 h 4045"/>
              <a:gd name="T28" fmla="*/ 156 w 1926"/>
              <a:gd name="T29" fmla="*/ 434 h 4045"/>
              <a:gd name="T30" fmla="*/ 1770 w 1926"/>
              <a:gd name="T31" fmla="*/ 3540 h 4045"/>
              <a:gd name="T32" fmla="*/ 156 w 1926"/>
              <a:gd name="T33" fmla="*/ 434 h 4045"/>
              <a:gd name="T34" fmla="*/ 716 w 1926"/>
              <a:gd name="T35" fmla="*/ 200 h 4045"/>
              <a:gd name="T36" fmla="*/ 701 w 1926"/>
              <a:gd name="T37" fmla="*/ 217 h 4045"/>
              <a:gd name="T38" fmla="*/ 701 w 1926"/>
              <a:gd name="T39" fmla="*/ 243 h 4045"/>
              <a:gd name="T40" fmla="*/ 716 w 1926"/>
              <a:gd name="T41" fmla="*/ 260 h 4045"/>
              <a:gd name="T42" fmla="*/ 1199 w 1926"/>
              <a:gd name="T43" fmla="*/ 262 h 4045"/>
              <a:gd name="T44" fmla="*/ 1218 w 1926"/>
              <a:gd name="T45" fmla="*/ 254 h 4045"/>
              <a:gd name="T46" fmla="*/ 1226 w 1926"/>
              <a:gd name="T47" fmla="*/ 230 h 4045"/>
              <a:gd name="T48" fmla="*/ 1218 w 1926"/>
              <a:gd name="T49" fmla="*/ 207 h 4045"/>
              <a:gd name="T50" fmla="*/ 1199 w 1926"/>
              <a:gd name="T51" fmla="*/ 197 h 4045"/>
              <a:gd name="T52" fmla="*/ 224 w 1926"/>
              <a:gd name="T53" fmla="*/ 0 h 4045"/>
              <a:gd name="T54" fmla="*/ 1738 w 1926"/>
              <a:gd name="T55" fmla="*/ 4 h 4045"/>
              <a:gd name="T56" fmla="*/ 1805 w 1926"/>
              <a:gd name="T57" fmla="*/ 31 h 4045"/>
              <a:gd name="T58" fmla="*/ 1860 w 1926"/>
              <a:gd name="T59" fmla="*/ 81 h 4045"/>
              <a:gd name="T60" fmla="*/ 1900 w 1926"/>
              <a:gd name="T61" fmla="*/ 148 h 4045"/>
              <a:gd name="T62" fmla="*/ 1923 w 1926"/>
              <a:gd name="T63" fmla="*/ 229 h 4045"/>
              <a:gd name="T64" fmla="*/ 1926 w 1926"/>
              <a:gd name="T65" fmla="*/ 3772 h 4045"/>
              <a:gd name="T66" fmla="*/ 1915 w 1926"/>
              <a:gd name="T67" fmla="*/ 3857 h 4045"/>
              <a:gd name="T68" fmla="*/ 1882 w 1926"/>
              <a:gd name="T69" fmla="*/ 3932 h 4045"/>
              <a:gd name="T70" fmla="*/ 1834 w 1926"/>
              <a:gd name="T71" fmla="*/ 3992 h 4045"/>
              <a:gd name="T72" fmla="*/ 1773 w 1926"/>
              <a:gd name="T73" fmla="*/ 4032 h 4045"/>
              <a:gd name="T74" fmla="*/ 1702 w 1926"/>
              <a:gd name="T75" fmla="*/ 4045 h 4045"/>
              <a:gd name="T76" fmla="*/ 188 w 1926"/>
              <a:gd name="T77" fmla="*/ 4041 h 4045"/>
              <a:gd name="T78" fmla="*/ 122 w 1926"/>
              <a:gd name="T79" fmla="*/ 4014 h 4045"/>
              <a:gd name="T80" fmla="*/ 66 w 1926"/>
              <a:gd name="T81" fmla="*/ 3964 h 4045"/>
              <a:gd name="T82" fmla="*/ 25 w 1926"/>
              <a:gd name="T83" fmla="*/ 3897 h 4045"/>
              <a:gd name="T84" fmla="*/ 3 w 1926"/>
              <a:gd name="T85" fmla="*/ 3816 h 4045"/>
              <a:gd name="T86" fmla="*/ 0 w 1926"/>
              <a:gd name="T87" fmla="*/ 273 h 4045"/>
              <a:gd name="T88" fmla="*/ 12 w 1926"/>
              <a:gd name="T89" fmla="*/ 188 h 4045"/>
              <a:gd name="T90" fmla="*/ 43 w 1926"/>
              <a:gd name="T91" fmla="*/ 113 h 4045"/>
              <a:gd name="T92" fmla="*/ 92 w 1926"/>
              <a:gd name="T93" fmla="*/ 53 h 4045"/>
              <a:gd name="T94" fmla="*/ 154 w 1926"/>
              <a:gd name="T95" fmla="*/ 13 h 4045"/>
              <a:gd name="T96" fmla="*/ 224 w 1926"/>
              <a:gd name="T97" fmla="*/ 0 h 40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926" h="4045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="" xmlns:a16="http://schemas.microsoft.com/office/drawing/2014/main" id="{5CA66723-1E68-4B3D-BC15-EA8051D9DD21}"/>
              </a:ext>
            </a:extLst>
          </p:cNvPr>
          <p:cNvSpPr/>
          <p:nvPr/>
        </p:nvSpPr>
        <p:spPr>
          <a:xfrm>
            <a:off x="314213" y="64446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="" xmlns:a16="http://schemas.microsoft.com/office/drawing/2014/main" id="{357320DD-65FD-4B0B-8A0F-2A2BF13648F6}"/>
              </a:ext>
            </a:extLst>
          </p:cNvPr>
          <p:cNvSpPr/>
          <p:nvPr/>
        </p:nvSpPr>
        <p:spPr>
          <a:xfrm>
            <a:off x="301859" y="1871662"/>
            <a:ext cx="276225" cy="276225"/>
          </a:xfrm>
          <a:prstGeom prst="ellipse">
            <a:avLst/>
          </a:prstGeom>
          <a:solidFill>
            <a:srgbClr val="FF8B8B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203249" y="6143625"/>
            <a:ext cx="73132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프로젝트의 주제를 선정할 때 학습한 기술을 모두 표현하기에 적합한 시스템을 찾았으며</a:t>
            </a:r>
            <a:r>
              <a:rPr lang="en-US" altLang="ko-KR" sz="1400" dirty="0" smtClean="0"/>
              <a:t>,</a:t>
            </a:r>
          </a:p>
          <a:p>
            <a:r>
              <a:rPr lang="ko-KR" altLang="en-US" sz="1400" dirty="0" smtClean="0"/>
              <a:t>각각의 주제 후보대상에서 구현하고자 하는 기능들을 참고하여 </a:t>
            </a:r>
            <a:r>
              <a:rPr lang="ko-KR" altLang="en-US" sz="1400" dirty="0" err="1" smtClean="0"/>
              <a:t>벤치마킹하였습니다</a:t>
            </a:r>
            <a:r>
              <a:rPr lang="en-US" altLang="ko-KR" sz="1400" dirty="0" smtClean="0"/>
              <a:t>.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614359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7" name="표 10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8740717"/>
              </p:ext>
            </p:extLst>
          </p:nvPr>
        </p:nvGraphicFramePr>
        <p:xfrm>
          <a:off x="-1" y="499532"/>
          <a:ext cx="828675" cy="63584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15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77152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700" b="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맑은 고딕"/>
                          <a:ea typeface="맑은 고딕"/>
                        </a:rPr>
                        <a:t>목차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프로젝트 개요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주제 선정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프로젝트 계획</a:t>
                      </a:r>
                      <a:endParaRPr kumimoji="0" lang="ko-KR" altLang="en-US" sz="700" b="0" i="0" u="none" strike="noStrike" kern="1200" cap="none" spc="0" normalizeH="0" dirty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사이트 구성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en-US" altLang="ko-KR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Use Case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en-US" altLang="ko-KR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+mn-lt"/>
                          <a:ea typeface="+mn-ea"/>
                          <a:cs typeface="+mn-cs"/>
                        </a:rPr>
                        <a:t>WBS,FBS</a:t>
                      </a:r>
                      <a:endParaRPr kumimoji="0" lang="ko-KR" altLang="en-US" sz="700" b="0" i="0" u="none" strike="noStrike" kern="1200" cap="none" spc="0" normalizeH="0" dirty="0">
                        <a:solidFill>
                          <a:srgbClr val="44546A">
                            <a:lumMod val="75000"/>
                          </a:srgb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en-US" altLang="ko-KR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DB</a:t>
                      </a:r>
                      <a:r>
                        <a:rPr kumimoji="0" lang="ko-KR" altLang="en-US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설계</a:t>
                      </a:r>
                      <a:endParaRPr kumimoji="0" lang="ko-KR" altLang="en-US" sz="700" b="0" i="0" u="none" strike="noStrike" kern="1200" cap="none" spc="0" normalizeH="0" dirty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클래스 다이어그램</a:t>
                      </a:r>
                      <a:endParaRPr kumimoji="0" lang="ko-KR" altLang="en-US" sz="700" b="0" i="0" u="none" strike="noStrike" kern="1200" cap="none" spc="0" normalizeH="0" dirty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B8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스토리보드</a:t>
                      </a:r>
                      <a:r>
                        <a:rPr kumimoji="0" lang="en-US" altLang="ko-KR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, </a:t>
                      </a:r>
                      <a:r>
                        <a:rPr kumimoji="0" lang="ko-KR" altLang="en-US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기술</a:t>
                      </a:r>
                      <a:endParaRPr kumimoji="0" lang="ko-KR" altLang="en-US" sz="700" b="0" i="0" u="none" strike="noStrike" kern="1200" cap="none" spc="0" normalizeH="0" dirty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108" name="타원 107"/>
          <p:cNvSpPr/>
          <p:nvPr/>
        </p:nvSpPr>
        <p:spPr>
          <a:xfrm>
            <a:off x="301859" y="123348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9" name="타원 108"/>
          <p:cNvSpPr/>
          <p:nvPr/>
        </p:nvSpPr>
        <p:spPr>
          <a:xfrm>
            <a:off x="301858" y="187166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0" name="타원 109"/>
          <p:cNvSpPr/>
          <p:nvPr/>
        </p:nvSpPr>
        <p:spPr>
          <a:xfrm>
            <a:off x="301857" y="2509837"/>
            <a:ext cx="276225" cy="276225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1" name="타원 110"/>
          <p:cNvSpPr/>
          <p:nvPr/>
        </p:nvSpPr>
        <p:spPr>
          <a:xfrm>
            <a:off x="301856" y="3148012"/>
            <a:ext cx="276225" cy="276225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2" name="타원 111"/>
          <p:cNvSpPr/>
          <p:nvPr/>
        </p:nvSpPr>
        <p:spPr>
          <a:xfrm>
            <a:off x="301855" y="378618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3" name="타원 112"/>
          <p:cNvSpPr/>
          <p:nvPr/>
        </p:nvSpPr>
        <p:spPr>
          <a:xfrm>
            <a:off x="301849" y="5095870"/>
            <a:ext cx="276225" cy="276225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4" name="타원 113"/>
          <p:cNvSpPr/>
          <p:nvPr/>
        </p:nvSpPr>
        <p:spPr>
          <a:xfrm>
            <a:off x="301850" y="442436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5" name="타원 114"/>
          <p:cNvSpPr/>
          <p:nvPr/>
        </p:nvSpPr>
        <p:spPr>
          <a:xfrm>
            <a:off x="301852" y="570071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6" name="타원 115"/>
          <p:cNvSpPr/>
          <p:nvPr/>
        </p:nvSpPr>
        <p:spPr>
          <a:xfrm>
            <a:off x="301851" y="6338887"/>
            <a:ext cx="276225" cy="276225"/>
          </a:xfrm>
          <a:prstGeom prst="ellipse">
            <a:avLst/>
          </a:prstGeom>
          <a:solidFill>
            <a:srgbClr val="FF8B8B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9" name="직사각형 118"/>
          <p:cNvSpPr/>
          <p:nvPr/>
        </p:nvSpPr>
        <p:spPr>
          <a:xfrm>
            <a:off x="0" y="10869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2" latinLnBrk="0">
              <a:lnSpc>
                <a:spcPct val="150000"/>
              </a:lnSpc>
              <a:defRPr lang="ko-KR"/>
            </a:pPr>
            <a:r>
              <a:rPr lang="ko-KR" altLang="en-US" sz="2000" b="1" kern="0" dirty="0">
                <a:solidFill>
                  <a:srgbClr val="FA3C71"/>
                </a:solidFill>
                <a:latin typeface="맑은 고딕"/>
                <a:ea typeface="맑은 고딕"/>
              </a:rPr>
              <a:t>스토리보드 </a:t>
            </a:r>
            <a:r>
              <a:rPr lang="en-US" altLang="ko-KR" sz="2000" b="1" kern="0" dirty="0">
                <a:solidFill>
                  <a:srgbClr val="FA3C71"/>
                </a:solidFill>
                <a:latin typeface="맑은 고딕"/>
                <a:ea typeface="맑은 고딕"/>
              </a:rPr>
              <a:t>- </a:t>
            </a:r>
            <a:r>
              <a:rPr lang="ko-KR" altLang="en-US" sz="2000" b="1" kern="0" dirty="0">
                <a:solidFill>
                  <a:srgbClr val="FA3C71"/>
                </a:solidFill>
                <a:latin typeface="맑은 고딕"/>
                <a:ea typeface="맑은 고딕"/>
              </a:rPr>
              <a:t>관리자</a:t>
            </a:r>
            <a:endParaRPr lang="ko-KR" altLang="en-US" sz="3600" kern="0" dirty="0">
              <a:solidFill>
                <a:prstClr val="black">
                  <a:lumMod val="75000"/>
                  <a:lumOff val="25000"/>
                </a:prstClr>
              </a:solidFill>
              <a:latin typeface="맑은 고딕"/>
              <a:ea typeface="맑은 고딕"/>
            </a:endParaRPr>
          </a:p>
        </p:txBody>
      </p:sp>
      <p:sp>
        <p:nvSpPr>
          <p:cNvPr id="79" name="타원 78"/>
          <p:cNvSpPr/>
          <p:nvPr/>
        </p:nvSpPr>
        <p:spPr>
          <a:xfrm>
            <a:off x="314213" y="64446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295398" y="751415"/>
            <a:ext cx="27029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smtClean="0"/>
              <a:t>전문가 배너 상세보기</a:t>
            </a:r>
            <a:endParaRPr lang="en-US" altLang="ko-KR" sz="1600" b="1" dirty="0" smtClean="0"/>
          </a:p>
          <a:p>
            <a:r>
              <a:rPr lang="ko-KR" altLang="en-US" sz="1600" dirty="0" smtClean="0"/>
              <a:t>배너 상세보기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활성화 여부</a:t>
            </a:r>
            <a:endParaRPr lang="en-US" altLang="ko-KR" sz="1600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2238" y="2009774"/>
            <a:ext cx="9568800" cy="30389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7649141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7" name="표 10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1017973"/>
              </p:ext>
            </p:extLst>
          </p:nvPr>
        </p:nvGraphicFramePr>
        <p:xfrm>
          <a:off x="-1" y="499532"/>
          <a:ext cx="828675" cy="63584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15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77152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700" b="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맑은 고딕"/>
                          <a:ea typeface="맑은 고딕"/>
                        </a:rPr>
                        <a:t>목차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프로젝트 개요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주제 선정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프로젝트 계획</a:t>
                      </a:r>
                      <a:endParaRPr kumimoji="0" lang="ko-KR" altLang="en-US" sz="700" b="0" i="0" u="none" strike="noStrike" kern="1200" cap="none" spc="0" normalizeH="0" dirty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사이트 구성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en-US" altLang="ko-KR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Use Case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en-US" altLang="ko-KR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+mn-lt"/>
                          <a:ea typeface="+mn-ea"/>
                          <a:cs typeface="+mn-cs"/>
                        </a:rPr>
                        <a:t>WBS,FBS</a:t>
                      </a:r>
                      <a:endParaRPr kumimoji="0" lang="ko-KR" altLang="en-US" sz="700" b="0" i="0" u="none" strike="noStrike" kern="1200" cap="none" spc="0" normalizeH="0" dirty="0">
                        <a:solidFill>
                          <a:srgbClr val="44546A">
                            <a:lumMod val="75000"/>
                          </a:srgb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en-US" altLang="ko-KR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DB</a:t>
                      </a:r>
                      <a:r>
                        <a:rPr kumimoji="0" lang="ko-KR" altLang="en-US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설계</a:t>
                      </a:r>
                      <a:endParaRPr kumimoji="0" lang="ko-KR" altLang="en-US" sz="700" b="0" i="0" u="none" strike="noStrike" kern="1200" cap="none" spc="0" normalizeH="0" dirty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클래스 다이어그램</a:t>
                      </a:r>
                      <a:endParaRPr kumimoji="0" lang="ko-KR" altLang="en-US" sz="700" b="0" i="0" u="none" strike="noStrike" kern="1200" cap="none" spc="0" normalizeH="0" dirty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B8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스토리보드</a:t>
                      </a:r>
                      <a:r>
                        <a:rPr kumimoji="0" lang="en-US" altLang="ko-KR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, </a:t>
                      </a:r>
                      <a:r>
                        <a:rPr kumimoji="0" lang="ko-KR" altLang="en-US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기술</a:t>
                      </a:r>
                      <a:endParaRPr kumimoji="0" lang="ko-KR" altLang="en-US" sz="700" b="0" i="0" u="none" strike="noStrike" kern="1200" cap="none" spc="0" normalizeH="0" dirty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108" name="타원 107"/>
          <p:cNvSpPr/>
          <p:nvPr/>
        </p:nvSpPr>
        <p:spPr>
          <a:xfrm>
            <a:off x="301859" y="123348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9" name="타원 108"/>
          <p:cNvSpPr/>
          <p:nvPr/>
        </p:nvSpPr>
        <p:spPr>
          <a:xfrm>
            <a:off x="301858" y="187166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0" name="타원 109"/>
          <p:cNvSpPr/>
          <p:nvPr/>
        </p:nvSpPr>
        <p:spPr>
          <a:xfrm>
            <a:off x="301857" y="2509837"/>
            <a:ext cx="276225" cy="276225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1" name="타원 110"/>
          <p:cNvSpPr/>
          <p:nvPr/>
        </p:nvSpPr>
        <p:spPr>
          <a:xfrm>
            <a:off x="301856" y="3148012"/>
            <a:ext cx="276225" cy="276225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2" name="타원 111"/>
          <p:cNvSpPr/>
          <p:nvPr/>
        </p:nvSpPr>
        <p:spPr>
          <a:xfrm>
            <a:off x="301855" y="378618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3" name="타원 112"/>
          <p:cNvSpPr/>
          <p:nvPr/>
        </p:nvSpPr>
        <p:spPr>
          <a:xfrm>
            <a:off x="301849" y="5095870"/>
            <a:ext cx="276225" cy="276225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4" name="타원 113"/>
          <p:cNvSpPr/>
          <p:nvPr/>
        </p:nvSpPr>
        <p:spPr>
          <a:xfrm>
            <a:off x="301850" y="442436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5" name="타원 114"/>
          <p:cNvSpPr/>
          <p:nvPr/>
        </p:nvSpPr>
        <p:spPr>
          <a:xfrm>
            <a:off x="301852" y="570071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6" name="타원 115"/>
          <p:cNvSpPr/>
          <p:nvPr/>
        </p:nvSpPr>
        <p:spPr>
          <a:xfrm>
            <a:off x="301851" y="6338887"/>
            <a:ext cx="276225" cy="276225"/>
          </a:xfrm>
          <a:prstGeom prst="ellipse">
            <a:avLst/>
          </a:prstGeom>
          <a:solidFill>
            <a:srgbClr val="FF8B8B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9" name="직사각형 118"/>
          <p:cNvSpPr/>
          <p:nvPr/>
        </p:nvSpPr>
        <p:spPr>
          <a:xfrm>
            <a:off x="0" y="10869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2" latinLnBrk="0">
              <a:lnSpc>
                <a:spcPct val="150000"/>
              </a:lnSpc>
              <a:defRPr lang="ko-KR"/>
            </a:pPr>
            <a:r>
              <a:rPr lang="ko-KR" altLang="en-US" sz="2000" b="1" kern="0" dirty="0">
                <a:solidFill>
                  <a:srgbClr val="FA3C71"/>
                </a:solidFill>
                <a:latin typeface="맑은 고딕"/>
                <a:ea typeface="맑은 고딕"/>
              </a:rPr>
              <a:t>스토리보드 </a:t>
            </a:r>
            <a:r>
              <a:rPr lang="en-US" altLang="ko-KR" sz="2000" b="1" kern="0" dirty="0">
                <a:solidFill>
                  <a:srgbClr val="FA3C71"/>
                </a:solidFill>
                <a:latin typeface="맑은 고딕"/>
                <a:ea typeface="맑은 고딕"/>
              </a:rPr>
              <a:t>- </a:t>
            </a:r>
            <a:r>
              <a:rPr lang="ko-KR" altLang="en-US" sz="2000" b="1" kern="0" dirty="0">
                <a:solidFill>
                  <a:srgbClr val="FA3C71"/>
                </a:solidFill>
                <a:latin typeface="맑은 고딕"/>
                <a:ea typeface="맑은 고딕"/>
              </a:rPr>
              <a:t>관리자</a:t>
            </a:r>
            <a:endParaRPr lang="ko-KR" altLang="en-US" sz="3600" kern="0" dirty="0">
              <a:solidFill>
                <a:prstClr val="black">
                  <a:lumMod val="75000"/>
                  <a:lumOff val="25000"/>
                </a:prstClr>
              </a:solidFill>
              <a:latin typeface="맑은 고딕"/>
              <a:ea typeface="맑은 고딕"/>
            </a:endParaRPr>
          </a:p>
        </p:txBody>
      </p:sp>
      <p:sp>
        <p:nvSpPr>
          <p:cNvPr id="79" name="타원 78"/>
          <p:cNvSpPr/>
          <p:nvPr/>
        </p:nvSpPr>
        <p:spPr>
          <a:xfrm>
            <a:off x="314213" y="64446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295398" y="751415"/>
            <a:ext cx="32576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smtClean="0"/>
              <a:t>회원 로그 기록 조회</a:t>
            </a:r>
            <a:endParaRPr lang="en-US" altLang="ko-KR" sz="1600" b="1" dirty="0" smtClean="0"/>
          </a:p>
          <a:p>
            <a:r>
              <a:rPr lang="ko-KR" altLang="en-US" sz="1600" dirty="0" smtClean="0"/>
              <a:t>로그 기록 목록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회원 번호로 검색</a:t>
            </a:r>
            <a:endParaRPr lang="en-US" altLang="ko-KR" sz="16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1600" y="2009774"/>
            <a:ext cx="9568800" cy="34512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864314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7" name="표 10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6563229"/>
              </p:ext>
            </p:extLst>
          </p:nvPr>
        </p:nvGraphicFramePr>
        <p:xfrm>
          <a:off x="-1" y="499532"/>
          <a:ext cx="828675" cy="63584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15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77152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700" b="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맑은 고딕"/>
                          <a:ea typeface="맑은 고딕"/>
                        </a:rPr>
                        <a:t>목차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프로젝트 개요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주제 선정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프로젝트 계획</a:t>
                      </a:r>
                      <a:endParaRPr kumimoji="0" lang="ko-KR" altLang="en-US" sz="700" b="0" i="0" u="none" strike="noStrike" kern="1200" cap="none" spc="0" normalizeH="0" dirty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사이트 구성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en-US" altLang="ko-KR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Use Case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en-US" altLang="ko-KR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+mn-lt"/>
                          <a:ea typeface="+mn-ea"/>
                          <a:cs typeface="+mn-cs"/>
                        </a:rPr>
                        <a:t>WBS,FBS</a:t>
                      </a:r>
                      <a:endParaRPr kumimoji="0" lang="ko-KR" altLang="en-US" sz="700" b="0" i="0" u="none" strike="noStrike" kern="1200" cap="none" spc="0" normalizeH="0" dirty="0">
                        <a:solidFill>
                          <a:srgbClr val="44546A">
                            <a:lumMod val="75000"/>
                          </a:srgb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en-US" altLang="ko-KR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DB</a:t>
                      </a:r>
                      <a:r>
                        <a:rPr kumimoji="0" lang="ko-KR" altLang="en-US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설계</a:t>
                      </a:r>
                      <a:endParaRPr kumimoji="0" lang="ko-KR" altLang="en-US" sz="700" b="0" i="0" u="none" strike="noStrike" kern="1200" cap="none" spc="0" normalizeH="0" dirty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클래스 다이어그램</a:t>
                      </a:r>
                      <a:endParaRPr kumimoji="0" lang="ko-KR" altLang="en-US" sz="700" b="0" i="0" u="none" strike="noStrike" kern="1200" cap="none" spc="0" normalizeH="0" dirty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B8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스토리보드</a:t>
                      </a:r>
                      <a:r>
                        <a:rPr kumimoji="0" lang="en-US" altLang="ko-KR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, </a:t>
                      </a:r>
                      <a:r>
                        <a:rPr kumimoji="0" lang="ko-KR" altLang="en-US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기술</a:t>
                      </a:r>
                      <a:endParaRPr kumimoji="0" lang="ko-KR" altLang="en-US" sz="700" b="0" i="0" u="none" strike="noStrike" kern="1200" cap="none" spc="0" normalizeH="0" dirty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108" name="타원 107"/>
          <p:cNvSpPr/>
          <p:nvPr/>
        </p:nvSpPr>
        <p:spPr>
          <a:xfrm>
            <a:off x="301859" y="123348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9" name="타원 108"/>
          <p:cNvSpPr/>
          <p:nvPr/>
        </p:nvSpPr>
        <p:spPr>
          <a:xfrm>
            <a:off x="301858" y="187166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0" name="타원 109"/>
          <p:cNvSpPr/>
          <p:nvPr/>
        </p:nvSpPr>
        <p:spPr>
          <a:xfrm>
            <a:off x="301857" y="2509837"/>
            <a:ext cx="276225" cy="276225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1" name="타원 110"/>
          <p:cNvSpPr/>
          <p:nvPr/>
        </p:nvSpPr>
        <p:spPr>
          <a:xfrm>
            <a:off x="301856" y="3148012"/>
            <a:ext cx="276225" cy="276225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2" name="타원 111"/>
          <p:cNvSpPr/>
          <p:nvPr/>
        </p:nvSpPr>
        <p:spPr>
          <a:xfrm>
            <a:off x="301855" y="378618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3" name="타원 112"/>
          <p:cNvSpPr/>
          <p:nvPr/>
        </p:nvSpPr>
        <p:spPr>
          <a:xfrm>
            <a:off x="301849" y="5095870"/>
            <a:ext cx="276225" cy="276225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4" name="타원 113"/>
          <p:cNvSpPr/>
          <p:nvPr/>
        </p:nvSpPr>
        <p:spPr>
          <a:xfrm>
            <a:off x="301850" y="442436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5" name="타원 114"/>
          <p:cNvSpPr/>
          <p:nvPr/>
        </p:nvSpPr>
        <p:spPr>
          <a:xfrm>
            <a:off x="301852" y="570071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6" name="타원 115"/>
          <p:cNvSpPr/>
          <p:nvPr/>
        </p:nvSpPr>
        <p:spPr>
          <a:xfrm>
            <a:off x="301851" y="6338887"/>
            <a:ext cx="276225" cy="276225"/>
          </a:xfrm>
          <a:prstGeom prst="ellipse">
            <a:avLst/>
          </a:prstGeom>
          <a:solidFill>
            <a:srgbClr val="FF8B8B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9" name="직사각형 118"/>
          <p:cNvSpPr/>
          <p:nvPr/>
        </p:nvSpPr>
        <p:spPr>
          <a:xfrm>
            <a:off x="0" y="10869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2" latinLnBrk="0">
              <a:lnSpc>
                <a:spcPct val="150000"/>
              </a:lnSpc>
              <a:defRPr lang="ko-KR"/>
            </a:pPr>
            <a:r>
              <a:rPr lang="ko-KR" altLang="en-US" sz="2000" b="1" kern="0" dirty="0">
                <a:solidFill>
                  <a:srgbClr val="FA3C71"/>
                </a:solidFill>
                <a:latin typeface="맑은 고딕"/>
                <a:ea typeface="맑은 고딕"/>
              </a:rPr>
              <a:t>스토리보드 </a:t>
            </a:r>
            <a:r>
              <a:rPr lang="en-US" altLang="ko-KR" sz="2000" b="1" kern="0" dirty="0">
                <a:solidFill>
                  <a:srgbClr val="FA3C71"/>
                </a:solidFill>
                <a:latin typeface="맑은 고딕"/>
                <a:ea typeface="맑은 고딕"/>
              </a:rPr>
              <a:t>- </a:t>
            </a:r>
            <a:r>
              <a:rPr lang="ko-KR" altLang="en-US" sz="2000" b="1" kern="0" dirty="0">
                <a:solidFill>
                  <a:srgbClr val="FA3C71"/>
                </a:solidFill>
                <a:latin typeface="맑은 고딕"/>
                <a:ea typeface="맑은 고딕"/>
              </a:rPr>
              <a:t>관리자</a:t>
            </a:r>
            <a:endParaRPr lang="ko-KR" altLang="en-US" sz="3600" kern="0" dirty="0">
              <a:solidFill>
                <a:prstClr val="black">
                  <a:lumMod val="75000"/>
                  <a:lumOff val="25000"/>
                </a:prstClr>
              </a:solidFill>
              <a:latin typeface="맑은 고딕"/>
              <a:ea typeface="맑은 고딕"/>
            </a:endParaRPr>
          </a:p>
        </p:txBody>
      </p:sp>
      <p:sp>
        <p:nvSpPr>
          <p:cNvPr id="79" name="타원 78"/>
          <p:cNvSpPr/>
          <p:nvPr/>
        </p:nvSpPr>
        <p:spPr>
          <a:xfrm>
            <a:off x="314213" y="64446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295398" y="751415"/>
            <a:ext cx="50529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smtClean="0"/>
              <a:t>통계 </a:t>
            </a:r>
            <a:r>
              <a:rPr lang="en-US" altLang="ko-KR" sz="1600" b="1" dirty="0" smtClean="0"/>
              <a:t>- </a:t>
            </a:r>
            <a:r>
              <a:rPr lang="ko-KR" altLang="en-US" sz="1600" b="1" dirty="0" smtClean="0"/>
              <a:t>회원</a:t>
            </a:r>
            <a:endParaRPr lang="en-US" altLang="ko-KR" sz="1600" b="1" dirty="0" smtClean="0"/>
          </a:p>
          <a:p>
            <a:r>
              <a:rPr lang="ko-KR" altLang="en-US" sz="1600" dirty="0" err="1" smtClean="0"/>
              <a:t>카테고리별</a:t>
            </a:r>
            <a:r>
              <a:rPr lang="ko-KR" altLang="en-US" sz="1600" dirty="0" smtClean="0"/>
              <a:t> 상품 개수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회원</a:t>
            </a:r>
            <a:r>
              <a:rPr lang="en-US" altLang="ko-KR" sz="1600" dirty="0" smtClean="0"/>
              <a:t>/</a:t>
            </a:r>
            <a:r>
              <a:rPr lang="ko-KR" altLang="en-US" sz="1600" dirty="0" smtClean="0"/>
              <a:t>전문가 비율 통계 그래프</a:t>
            </a:r>
            <a:endParaRPr lang="en-US" altLang="ko-KR" sz="1600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2194" y="1813878"/>
            <a:ext cx="9568800" cy="36732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9122593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7" name="표 10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5481955"/>
              </p:ext>
            </p:extLst>
          </p:nvPr>
        </p:nvGraphicFramePr>
        <p:xfrm>
          <a:off x="-1" y="499532"/>
          <a:ext cx="828675" cy="63584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15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77152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700" b="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맑은 고딕"/>
                          <a:ea typeface="맑은 고딕"/>
                        </a:rPr>
                        <a:t>목차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프로젝트 개요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주제 선정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프로젝트 계획</a:t>
                      </a:r>
                      <a:endParaRPr kumimoji="0" lang="ko-KR" altLang="en-US" sz="700" b="0" i="0" u="none" strike="noStrike" kern="1200" cap="none" spc="0" normalizeH="0" dirty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사이트 구성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en-US" altLang="ko-KR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Use Case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en-US" altLang="ko-KR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+mn-lt"/>
                          <a:ea typeface="+mn-ea"/>
                          <a:cs typeface="+mn-cs"/>
                        </a:rPr>
                        <a:t>WBS,FBS</a:t>
                      </a:r>
                      <a:endParaRPr kumimoji="0" lang="ko-KR" altLang="en-US" sz="700" b="0" i="0" u="none" strike="noStrike" kern="1200" cap="none" spc="0" normalizeH="0" dirty="0">
                        <a:solidFill>
                          <a:srgbClr val="44546A">
                            <a:lumMod val="75000"/>
                          </a:srgb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en-US" altLang="ko-KR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DB</a:t>
                      </a:r>
                      <a:r>
                        <a:rPr kumimoji="0" lang="ko-KR" altLang="en-US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설계</a:t>
                      </a:r>
                      <a:endParaRPr kumimoji="0" lang="ko-KR" altLang="en-US" sz="700" b="0" i="0" u="none" strike="noStrike" kern="1200" cap="none" spc="0" normalizeH="0" dirty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클래스 다이어그램</a:t>
                      </a:r>
                      <a:endParaRPr kumimoji="0" lang="ko-KR" altLang="en-US" sz="700" b="0" i="0" u="none" strike="noStrike" kern="1200" cap="none" spc="0" normalizeH="0" dirty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B8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스토리보드</a:t>
                      </a:r>
                      <a:r>
                        <a:rPr kumimoji="0" lang="en-US" altLang="ko-KR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, </a:t>
                      </a:r>
                      <a:r>
                        <a:rPr kumimoji="0" lang="ko-KR" altLang="en-US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기술</a:t>
                      </a:r>
                      <a:endParaRPr kumimoji="0" lang="ko-KR" altLang="en-US" sz="700" b="0" i="0" u="none" strike="noStrike" kern="1200" cap="none" spc="0" normalizeH="0" dirty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108" name="타원 107"/>
          <p:cNvSpPr/>
          <p:nvPr/>
        </p:nvSpPr>
        <p:spPr>
          <a:xfrm>
            <a:off x="301859" y="123348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9" name="타원 108"/>
          <p:cNvSpPr/>
          <p:nvPr/>
        </p:nvSpPr>
        <p:spPr>
          <a:xfrm>
            <a:off x="301858" y="187166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0" name="타원 109"/>
          <p:cNvSpPr/>
          <p:nvPr/>
        </p:nvSpPr>
        <p:spPr>
          <a:xfrm>
            <a:off x="301857" y="2509837"/>
            <a:ext cx="276225" cy="276225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1" name="타원 110"/>
          <p:cNvSpPr/>
          <p:nvPr/>
        </p:nvSpPr>
        <p:spPr>
          <a:xfrm>
            <a:off x="301856" y="3148012"/>
            <a:ext cx="276225" cy="276225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2" name="타원 111"/>
          <p:cNvSpPr/>
          <p:nvPr/>
        </p:nvSpPr>
        <p:spPr>
          <a:xfrm>
            <a:off x="301855" y="378618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3" name="타원 112"/>
          <p:cNvSpPr/>
          <p:nvPr/>
        </p:nvSpPr>
        <p:spPr>
          <a:xfrm>
            <a:off x="301849" y="5095870"/>
            <a:ext cx="276225" cy="276225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4" name="타원 113"/>
          <p:cNvSpPr/>
          <p:nvPr/>
        </p:nvSpPr>
        <p:spPr>
          <a:xfrm>
            <a:off x="301850" y="442436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5" name="타원 114"/>
          <p:cNvSpPr/>
          <p:nvPr/>
        </p:nvSpPr>
        <p:spPr>
          <a:xfrm>
            <a:off x="301852" y="570071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6" name="타원 115"/>
          <p:cNvSpPr/>
          <p:nvPr/>
        </p:nvSpPr>
        <p:spPr>
          <a:xfrm>
            <a:off x="301851" y="6338887"/>
            <a:ext cx="276225" cy="276225"/>
          </a:xfrm>
          <a:prstGeom prst="ellipse">
            <a:avLst/>
          </a:prstGeom>
          <a:solidFill>
            <a:srgbClr val="FF8B8B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9" name="직사각형 118"/>
          <p:cNvSpPr/>
          <p:nvPr/>
        </p:nvSpPr>
        <p:spPr>
          <a:xfrm>
            <a:off x="0" y="10869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2" latinLnBrk="0">
              <a:lnSpc>
                <a:spcPct val="150000"/>
              </a:lnSpc>
              <a:defRPr lang="ko-KR"/>
            </a:pPr>
            <a:r>
              <a:rPr lang="ko-KR" altLang="en-US" sz="2000" b="1" kern="0" dirty="0">
                <a:solidFill>
                  <a:srgbClr val="FA3C71"/>
                </a:solidFill>
                <a:latin typeface="맑은 고딕"/>
                <a:ea typeface="맑은 고딕"/>
              </a:rPr>
              <a:t>스토리보드 </a:t>
            </a:r>
            <a:r>
              <a:rPr lang="en-US" altLang="ko-KR" sz="2000" b="1" kern="0" dirty="0">
                <a:solidFill>
                  <a:srgbClr val="FA3C71"/>
                </a:solidFill>
                <a:latin typeface="맑은 고딕"/>
                <a:ea typeface="맑은 고딕"/>
              </a:rPr>
              <a:t>- </a:t>
            </a:r>
            <a:r>
              <a:rPr lang="ko-KR" altLang="en-US" sz="2000" b="1" kern="0" dirty="0">
                <a:solidFill>
                  <a:srgbClr val="FA3C71"/>
                </a:solidFill>
                <a:latin typeface="맑은 고딕"/>
                <a:ea typeface="맑은 고딕"/>
              </a:rPr>
              <a:t>관리자</a:t>
            </a:r>
            <a:endParaRPr lang="ko-KR" altLang="en-US" sz="3600" kern="0" dirty="0">
              <a:solidFill>
                <a:prstClr val="black">
                  <a:lumMod val="75000"/>
                  <a:lumOff val="25000"/>
                </a:prstClr>
              </a:solidFill>
              <a:latin typeface="맑은 고딕"/>
              <a:ea typeface="맑은 고딕"/>
            </a:endParaRPr>
          </a:p>
        </p:txBody>
      </p:sp>
      <p:sp>
        <p:nvSpPr>
          <p:cNvPr id="79" name="타원 78"/>
          <p:cNvSpPr/>
          <p:nvPr/>
        </p:nvSpPr>
        <p:spPr>
          <a:xfrm>
            <a:off x="314213" y="64446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295398" y="751415"/>
            <a:ext cx="32576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smtClean="0"/>
              <a:t>통계 </a:t>
            </a:r>
            <a:r>
              <a:rPr lang="en-US" altLang="ko-KR" sz="1600" b="1" dirty="0" smtClean="0"/>
              <a:t>- </a:t>
            </a:r>
            <a:r>
              <a:rPr lang="ko-KR" altLang="en-US" sz="1600" b="1" dirty="0" smtClean="0"/>
              <a:t>매출</a:t>
            </a:r>
            <a:endParaRPr lang="en-US" altLang="ko-KR" sz="1600" b="1" dirty="0" smtClean="0"/>
          </a:p>
          <a:p>
            <a:r>
              <a:rPr lang="ko-KR" altLang="en-US" sz="1600" dirty="0" smtClean="0"/>
              <a:t>상품 매출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배너</a:t>
            </a:r>
            <a:r>
              <a:rPr lang="en-US" altLang="ko-KR" sz="1600" dirty="0"/>
              <a:t> </a:t>
            </a:r>
            <a:r>
              <a:rPr lang="ko-KR" altLang="en-US" sz="1600" dirty="0" smtClean="0"/>
              <a:t>매출 통계 그래프</a:t>
            </a:r>
            <a:endParaRPr lang="en-US" altLang="ko-KR" sz="1600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1665" y="1747240"/>
            <a:ext cx="9568800" cy="3824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9758486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7" name="표 10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316090"/>
              </p:ext>
            </p:extLst>
          </p:nvPr>
        </p:nvGraphicFramePr>
        <p:xfrm>
          <a:off x="-1" y="499532"/>
          <a:ext cx="828675" cy="63584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15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77152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700" b="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맑은 고딕"/>
                          <a:ea typeface="맑은 고딕"/>
                        </a:rPr>
                        <a:t>목차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프로젝트 개요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주제 선정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프로젝트 계획</a:t>
                      </a:r>
                      <a:endParaRPr kumimoji="0" lang="ko-KR" altLang="en-US" sz="700" b="0" i="0" u="none" strike="noStrike" kern="1200" cap="none" spc="0" normalizeH="0" dirty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사이트 구성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en-US" altLang="ko-KR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Use Case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en-US" altLang="ko-KR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+mn-lt"/>
                          <a:ea typeface="+mn-ea"/>
                          <a:cs typeface="+mn-cs"/>
                        </a:rPr>
                        <a:t>WBS,FBS</a:t>
                      </a:r>
                      <a:endParaRPr kumimoji="0" lang="ko-KR" altLang="en-US" sz="700" b="0" i="0" u="none" strike="noStrike" kern="1200" cap="none" spc="0" normalizeH="0" dirty="0">
                        <a:solidFill>
                          <a:srgbClr val="44546A">
                            <a:lumMod val="75000"/>
                          </a:srgb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en-US" altLang="ko-KR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DB</a:t>
                      </a:r>
                      <a:r>
                        <a:rPr kumimoji="0" lang="ko-KR" altLang="en-US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설계</a:t>
                      </a:r>
                      <a:endParaRPr kumimoji="0" lang="ko-KR" altLang="en-US" sz="700" b="0" i="0" u="none" strike="noStrike" kern="1200" cap="none" spc="0" normalizeH="0" dirty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클래스 다이어그램</a:t>
                      </a:r>
                      <a:endParaRPr kumimoji="0" lang="ko-KR" altLang="en-US" sz="700" b="0" i="0" u="none" strike="noStrike" kern="1200" cap="none" spc="0" normalizeH="0" dirty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B8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스토리보드</a:t>
                      </a:r>
                      <a:r>
                        <a:rPr kumimoji="0" lang="en-US" altLang="ko-KR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, </a:t>
                      </a:r>
                      <a:r>
                        <a:rPr kumimoji="0" lang="ko-KR" altLang="en-US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기술</a:t>
                      </a:r>
                      <a:endParaRPr kumimoji="0" lang="ko-KR" altLang="en-US" sz="700" b="0" i="0" u="none" strike="noStrike" kern="1200" cap="none" spc="0" normalizeH="0" dirty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108" name="타원 107"/>
          <p:cNvSpPr/>
          <p:nvPr/>
        </p:nvSpPr>
        <p:spPr>
          <a:xfrm>
            <a:off x="301859" y="123348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9" name="타원 108"/>
          <p:cNvSpPr/>
          <p:nvPr/>
        </p:nvSpPr>
        <p:spPr>
          <a:xfrm>
            <a:off x="301858" y="187166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0" name="타원 109"/>
          <p:cNvSpPr/>
          <p:nvPr/>
        </p:nvSpPr>
        <p:spPr>
          <a:xfrm>
            <a:off x="301857" y="2509837"/>
            <a:ext cx="276225" cy="276225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1" name="타원 110"/>
          <p:cNvSpPr/>
          <p:nvPr/>
        </p:nvSpPr>
        <p:spPr>
          <a:xfrm>
            <a:off x="301856" y="3148012"/>
            <a:ext cx="276225" cy="276225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2" name="타원 111"/>
          <p:cNvSpPr/>
          <p:nvPr/>
        </p:nvSpPr>
        <p:spPr>
          <a:xfrm>
            <a:off x="301855" y="378618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3" name="타원 112"/>
          <p:cNvSpPr/>
          <p:nvPr/>
        </p:nvSpPr>
        <p:spPr>
          <a:xfrm>
            <a:off x="301849" y="5095870"/>
            <a:ext cx="276225" cy="276225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4" name="타원 113"/>
          <p:cNvSpPr/>
          <p:nvPr/>
        </p:nvSpPr>
        <p:spPr>
          <a:xfrm>
            <a:off x="301850" y="442436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5" name="타원 114"/>
          <p:cNvSpPr/>
          <p:nvPr/>
        </p:nvSpPr>
        <p:spPr>
          <a:xfrm>
            <a:off x="301852" y="570071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6" name="타원 115"/>
          <p:cNvSpPr/>
          <p:nvPr/>
        </p:nvSpPr>
        <p:spPr>
          <a:xfrm>
            <a:off x="301851" y="6338887"/>
            <a:ext cx="276225" cy="276225"/>
          </a:xfrm>
          <a:prstGeom prst="ellipse">
            <a:avLst/>
          </a:prstGeom>
          <a:solidFill>
            <a:srgbClr val="FF8B8B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9" name="직사각형 118"/>
          <p:cNvSpPr/>
          <p:nvPr/>
        </p:nvSpPr>
        <p:spPr>
          <a:xfrm>
            <a:off x="0" y="10869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2" latinLnBrk="0">
              <a:lnSpc>
                <a:spcPct val="150000"/>
              </a:lnSpc>
              <a:defRPr lang="ko-KR"/>
            </a:pPr>
            <a:r>
              <a:rPr lang="ko-KR" altLang="en-US" sz="2000" b="1" kern="0" dirty="0">
                <a:solidFill>
                  <a:srgbClr val="FA3C71"/>
                </a:solidFill>
                <a:latin typeface="맑은 고딕"/>
                <a:ea typeface="맑은 고딕"/>
              </a:rPr>
              <a:t>스토리보드 </a:t>
            </a:r>
            <a:r>
              <a:rPr lang="en-US" altLang="ko-KR" sz="2000" b="1" kern="0" dirty="0">
                <a:solidFill>
                  <a:srgbClr val="FA3C71"/>
                </a:solidFill>
                <a:latin typeface="맑은 고딕"/>
                <a:ea typeface="맑은 고딕"/>
              </a:rPr>
              <a:t>- </a:t>
            </a:r>
            <a:r>
              <a:rPr lang="ko-KR" altLang="en-US" sz="2000" b="1" kern="0" dirty="0">
                <a:solidFill>
                  <a:srgbClr val="FA3C71"/>
                </a:solidFill>
                <a:latin typeface="맑은 고딕"/>
                <a:ea typeface="맑은 고딕"/>
              </a:rPr>
              <a:t>관리자</a:t>
            </a:r>
            <a:endParaRPr lang="ko-KR" altLang="en-US" sz="3600" kern="0" dirty="0">
              <a:solidFill>
                <a:prstClr val="black">
                  <a:lumMod val="75000"/>
                  <a:lumOff val="25000"/>
                </a:prstClr>
              </a:solidFill>
              <a:latin typeface="맑은 고딕"/>
              <a:ea typeface="맑은 고딕"/>
            </a:endParaRPr>
          </a:p>
        </p:txBody>
      </p:sp>
      <p:sp>
        <p:nvSpPr>
          <p:cNvPr id="79" name="타원 78"/>
          <p:cNvSpPr/>
          <p:nvPr/>
        </p:nvSpPr>
        <p:spPr>
          <a:xfrm>
            <a:off x="314213" y="64446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295398" y="751415"/>
            <a:ext cx="28472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smtClean="0"/>
              <a:t>회원 메일 발송</a:t>
            </a:r>
            <a:endParaRPr lang="en-US" altLang="ko-KR" sz="1600" b="1" dirty="0" smtClean="0"/>
          </a:p>
          <a:p>
            <a:r>
              <a:rPr lang="ko-KR" altLang="en-US" sz="1600" dirty="0" smtClean="0"/>
              <a:t>전 회원</a:t>
            </a:r>
            <a:r>
              <a:rPr lang="en-US" altLang="ko-KR" sz="1600" dirty="0"/>
              <a:t> </a:t>
            </a:r>
            <a:r>
              <a:rPr lang="ko-KR" altLang="en-US" sz="1600" dirty="0" smtClean="0"/>
              <a:t>메일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쪽지 발송 기능</a:t>
            </a:r>
            <a:endParaRPr lang="en-US" altLang="ko-KR" sz="1600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8097" y="1662905"/>
            <a:ext cx="9568800" cy="40922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2888090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7" name="표 10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4991774"/>
              </p:ext>
            </p:extLst>
          </p:nvPr>
        </p:nvGraphicFramePr>
        <p:xfrm>
          <a:off x="-1" y="499532"/>
          <a:ext cx="828675" cy="63584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15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7152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700" b="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맑은 고딕"/>
                          <a:ea typeface="맑은 고딕"/>
                        </a:rPr>
                        <a:t>목차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프로젝트 개요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주제 선정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프로젝트 계획</a:t>
                      </a:r>
                      <a:endParaRPr kumimoji="0" lang="ko-KR" altLang="en-US" sz="700" b="0" i="0" u="none" strike="noStrike" kern="1200" cap="none" spc="0" normalizeH="0" dirty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사이트 구성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en-US" altLang="ko-KR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Use Case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en-US" altLang="ko-KR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+mn-lt"/>
                          <a:ea typeface="+mn-ea"/>
                          <a:cs typeface="+mn-cs"/>
                        </a:rPr>
                        <a:t>WBS,FBS</a:t>
                      </a:r>
                      <a:endParaRPr kumimoji="0" lang="ko-KR" altLang="en-US" sz="700" b="0" i="0" u="none" strike="noStrike" kern="1200" cap="none" spc="0" normalizeH="0" dirty="0">
                        <a:solidFill>
                          <a:srgbClr val="44546A">
                            <a:lumMod val="75000"/>
                          </a:srgb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en-US" altLang="ko-KR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DB</a:t>
                      </a:r>
                      <a:r>
                        <a:rPr kumimoji="0" lang="ko-KR" altLang="en-US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설계</a:t>
                      </a:r>
                      <a:endParaRPr kumimoji="0" lang="ko-KR" altLang="en-US" sz="700" b="0" i="0" u="none" strike="noStrike" kern="1200" cap="none" spc="0" normalizeH="0" dirty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클래스 다이어그램</a:t>
                      </a:r>
                      <a:endParaRPr kumimoji="0" lang="ko-KR" altLang="en-US" sz="700" b="0" i="0" u="none" strike="noStrike" kern="1200" cap="none" spc="0" normalizeH="0" dirty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B8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스토리보드</a:t>
                      </a:r>
                      <a:r>
                        <a:rPr kumimoji="0" lang="en-US" altLang="ko-KR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, </a:t>
                      </a:r>
                      <a:r>
                        <a:rPr kumimoji="0" lang="ko-KR" altLang="en-US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기술</a:t>
                      </a:r>
                      <a:endParaRPr kumimoji="0" lang="ko-KR" altLang="en-US" sz="700" b="0" i="0" u="none" strike="noStrike" kern="1200" cap="none" spc="0" normalizeH="0" dirty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</a:tbl>
          </a:graphicData>
        </a:graphic>
      </p:graphicFrame>
      <p:sp>
        <p:nvSpPr>
          <p:cNvPr id="108" name="타원 107"/>
          <p:cNvSpPr/>
          <p:nvPr/>
        </p:nvSpPr>
        <p:spPr>
          <a:xfrm>
            <a:off x="301859" y="123348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9" name="타원 108"/>
          <p:cNvSpPr/>
          <p:nvPr/>
        </p:nvSpPr>
        <p:spPr>
          <a:xfrm>
            <a:off x="301858" y="187166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0" name="타원 109"/>
          <p:cNvSpPr/>
          <p:nvPr/>
        </p:nvSpPr>
        <p:spPr>
          <a:xfrm>
            <a:off x="301857" y="2509837"/>
            <a:ext cx="276225" cy="276225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1" name="타원 110"/>
          <p:cNvSpPr/>
          <p:nvPr/>
        </p:nvSpPr>
        <p:spPr>
          <a:xfrm>
            <a:off x="301856" y="3148012"/>
            <a:ext cx="276225" cy="276225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2" name="타원 111"/>
          <p:cNvSpPr/>
          <p:nvPr/>
        </p:nvSpPr>
        <p:spPr>
          <a:xfrm>
            <a:off x="301855" y="378618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3" name="타원 112"/>
          <p:cNvSpPr/>
          <p:nvPr/>
        </p:nvSpPr>
        <p:spPr>
          <a:xfrm>
            <a:off x="301849" y="5095870"/>
            <a:ext cx="276225" cy="276225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4" name="타원 113"/>
          <p:cNvSpPr/>
          <p:nvPr/>
        </p:nvSpPr>
        <p:spPr>
          <a:xfrm>
            <a:off x="301850" y="442436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5" name="타원 114"/>
          <p:cNvSpPr/>
          <p:nvPr/>
        </p:nvSpPr>
        <p:spPr>
          <a:xfrm>
            <a:off x="301852" y="570071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6" name="타원 115"/>
          <p:cNvSpPr/>
          <p:nvPr/>
        </p:nvSpPr>
        <p:spPr>
          <a:xfrm>
            <a:off x="301851" y="6338887"/>
            <a:ext cx="276225" cy="276225"/>
          </a:xfrm>
          <a:prstGeom prst="ellipse">
            <a:avLst/>
          </a:prstGeom>
          <a:solidFill>
            <a:srgbClr val="FF8B8B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9" name="직사각형 118"/>
          <p:cNvSpPr/>
          <p:nvPr/>
        </p:nvSpPr>
        <p:spPr>
          <a:xfrm>
            <a:off x="0" y="10869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2" latinLnBrk="0">
              <a:lnSpc>
                <a:spcPct val="150000"/>
              </a:lnSpc>
              <a:defRPr lang="ko-KR"/>
            </a:pPr>
            <a:r>
              <a:rPr lang="ko-KR" altLang="en-US" sz="2000" b="1" kern="0" dirty="0">
                <a:solidFill>
                  <a:srgbClr val="FA3C71"/>
                </a:solidFill>
                <a:latin typeface="맑은 고딕"/>
                <a:ea typeface="맑은 고딕"/>
              </a:rPr>
              <a:t>스토리보드 </a:t>
            </a:r>
            <a:r>
              <a:rPr lang="en-US" altLang="ko-KR" sz="2000" b="1" kern="0" dirty="0">
                <a:solidFill>
                  <a:srgbClr val="FA3C71"/>
                </a:solidFill>
                <a:latin typeface="맑은 고딕"/>
                <a:ea typeface="맑은 고딕"/>
              </a:rPr>
              <a:t>- </a:t>
            </a:r>
            <a:r>
              <a:rPr lang="ko-KR" altLang="en-US" sz="2000" b="1" kern="0" dirty="0">
                <a:solidFill>
                  <a:srgbClr val="FA3C71"/>
                </a:solidFill>
                <a:latin typeface="맑은 고딕"/>
                <a:ea typeface="맑은 고딕"/>
              </a:rPr>
              <a:t>관리자</a:t>
            </a:r>
            <a:endParaRPr lang="ko-KR" altLang="en-US" sz="3600" kern="0" dirty="0">
              <a:solidFill>
                <a:prstClr val="black">
                  <a:lumMod val="75000"/>
                  <a:lumOff val="25000"/>
                </a:prstClr>
              </a:solidFill>
              <a:latin typeface="맑은 고딕"/>
              <a:ea typeface="맑은 고딕"/>
            </a:endParaRPr>
          </a:p>
        </p:txBody>
      </p:sp>
      <p:sp>
        <p:nvSpPr>
          <p:cNvPr id="79" name="타원 78"/>
          <p:cNvSpPr/>
          <p:nvPr/>
        </p:nvSpPr>
        <p:spPr>
          <a:xfrm>
            <a:off x="314213" y="64446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295398" y="751415"/>
            <a:ext cx="72138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smtClean="0"/>
              <a:t>공지사항 </a:t>
            </a:r>
            <a:r>
              <a:rPr lang="en-US" altLang="ko-KR" sz="1600" b="1" dirty="0" smtClean="0"/>
              <a:t>– </a:t>
            </a:r>
            <a:r>
              <a:rPr lang="ko-KR" altLang="en-US" sz="1600" b="1" dirty="0" smtClean="0"/>
              <a:t>목록</a:t>
            </a:r>
            <a:endParaRPr lang="en-US" altLang="ko-KR" sz="1600" b="1" dirty="0" smtClean="0"/>
          </a:p>
          <a:p>
            <a:r>
              <a:rPr lang="ko-KR" altLang="en-US" sz="1600" dirty="0" smtClean="0"/>
              <a:t>기능 </a:t>
            </a:r>
            <a:r>
              <a:rPr lang="en-US" altLang="ko-KR" sz="1600" dirty="0" smtClean="0"/>
              <a:t>– </a:t>
            </a:r>
            <a:r>
              <a:rPr lang="ko-KR" altLang="en-US" sz="1600" dirty="0" err="1" smtClean="0"/>
              <a:t>페이징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엑셀 다운로드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검색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다중 선택 삭제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한화면 게시물 수 변경</a:t>
            </a:r>
            <a:endParaRPr lang="en-US" altLang="ko-KR" sz="16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398" y="1504949"/>
            <a:ext cx="10315575" cy="48271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8045561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7" name="표 10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2829422"/>
              </p:ext>
            </p:extLst>
          </p:nvPr>
        </p:nvGraphicFramePr>
        <p:xfrm>
          <a:off x="-1" y="499532"/>
          <a:ext cx="828675" cy="63584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15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7152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700" b="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맑은 고딕"/>
                          <a:ea typeface="맑은 고딕"/>
                        </a:rPr>
                        <a:t>목차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프로젝트 개요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주제 선정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프로젝트 계획</a:t>
                      </a:r>
                      <a:endParaRPr kumimoji="0" lang="ko-KR" altLang="en-US" sz="700" b="0" i="0" u="none" strike="noStrike" kern="1200" cap="none" spc="0" normalizeH="0" dirty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사이트 구성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en-US" altLang="ko-KR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Use Case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en-US" altLang="ko-KR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+mn-lt"/>
                          <a:ea typeface="+mn-ea"/>
                          <a:cs typeface="+mn-cs"/>
                        </a:rPr>
                        <a:t>WBS,FBS</a:t>
                      </a:r>
                      <a:endParaRPr kumimoji="0" lang="ko-KR" altLang="en-US" sz="700" b="0" i="0" u="none" strike="noStrike" kern="1200" cap="none" spc="0" normalizeH="0" dirty="0">
                        <a:solidFill>
                          <a:srgbClr val="44546A">
                            <a:lumMod val="75000"/>
                          </a:srgb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en-US" altLang="ko-KR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DB</a:t>
                      </a:r>
                      <a:r>
                        <a:rPr kumimoji="0" lang="ko-KR" altLang="en-US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설계</a:t>
                      </a:r>
                      <a:endParaRPr kumimoji="0" lang="ko-KR" altLang="en-US" sz="700" b="0" i="0" u="none" strike="noStrike" kern="1200" cap="none" spc="0" normalizeH="0" dirty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클래스 다이어그램</a:t>
                      </a:r>
                      <a:endParaRPr kumimoji="0" lang="ko-KR" altLang="en-US" sz="700" b="0" i="0" u="none" strike="noStrike" kern="1200" cap="none" spc="0" normalizeH="0" dirty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B8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스토리보드</a:t>
                      </a:r>
                      <a:r>
                        <a:rPr kumimoji="0" lang="en-US" altLang="ko-KR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, </a:t>
                      </a:r>
                      <a:r>
                        <a:rPr kumimoji="0" lang="ko-KR" altLang="en-US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기술</a:t>
                      </a:r>
                      <a:endParaRPr kumimoji="0" lang="ko-KR" altLang="en-US" sz="700" b="0" i="0" u="none" strike="noStrike" kern="1200" cap="none" spc="0" normalizeH="0" dirty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</a:tbl>
          </a:graphicData>
        </a:graphic>
      </p:graphicFrame>
      <p:sp>
        <p:nvSpPr>
          <p:cNvPr id="108" name="타원 107"/>
          <p:cNvSpPr/>
          <p:nvPr/>
        </p:nvSpPr>
        <p:spPr>
          <a:xfrm>
            <a:off x="301859" y="123348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9" name="타원 108"/>
          <p:cNvSpPr/>
          <p:nvPr/>
        </p:nvSpPr>
        <p:spPr>
          <a:xfrm>
            <a:off x="301858" y="187166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0" name="타원 109"/>
          <p:cNvSpPr/>
          <p:nvPr/>
        </p:nvSpPr>
        <p:spPr>
          <a:xfrm>
            <a:off x="301857" y="2509837"/>
            <a:ext cx="276225" cy="276225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1" name="타원 110"/>
          <p:cNvSpPr/>
          <p:nvPr/>
        </p:nvSpPr>
        <p:spPr>
          <a:xfrm>
            <a:off x="301856" y="3148012"/>
            <a:ext cx="276225" cy="276225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2" name="타원 111"/>
          <p:cNvSpPr/>
          <p:nvPr/>
        </p:nvSpPr>
        <p:spPr>
          <a:xfrm>
            <a:off x="301855" y="378618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3" name="타원 112"/>
          <p:cNvSpPr/>
          <p:nvPr/>
        </p:nvSpPr>
        <p:spPr>
          <a:xfrm>
            <a:off x="301849" y="5095870"/>
            <a:ext cx="276225" cy="276225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4" name="타원 113"/>
          <p:cNvSpPr/>
          <p:nvPr/>
        </p:nvSpPr>
        <p:spPr>
          <a:xfrm>
            <a:off x="301850" y="442436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5" name="타원 114"/>
          <p:cNvSpPr/>
          <p:nvPr/>
        </p:nvSpPr>
        <p:spPr>
          <a:xfrm>
            <a:off x="301852" y="570071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6" name="타원 115"/>
          <p:cNvSpPr/>
          <p:nvPr/>
        </p:nvSpPr>
        <p:spPr>
          <a:xfrm>
            <a:off x="301851" y="6338887"/>
            <a:ext cx="276225" cy="276225"/>
          </a:xfrm>
          <a:prstGeom prst="ellipse">
            <a:avLst/>
          </a:prstGeom>
          <a:solidFill>
            <a:srgbClr val="FF8B8B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9" name="직사각형 118"/>
          <p:cNvSpPr/>
          <p:nvPr/>
        </p:nvSpPr>
        <p:spPr>
          <a:xfrm>
            <a:off x="0" y="10869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2" latinLnBrk="0">
              <a:lnSpc>
                <a:spcPct val="150000"/>
              </a:lnSpc>
              <a:defRPr lang="ko-KR"/>
            </a:pPr>
            <a:r>
              <a:rPr lang="ko-KR" altLang="en-US" sz="2000" b="1" kern="0" dirty="0">
                <a:solidFill>
                  <a:srgbClr val="FA3C71"/>
                </a:solidFill>
                <a:latin typeface="맑은 고딕"/>
                <a:ea typeface="맑은 고딕"/>
              </a:rPr>
              <a:t>스토리보드 </a:t>
            </a:r>
            <a:r>
              <a:rPr lang="en-US" altLang="ko-KR" sz="2000" b="1" kern="0" dirty="0">
                <a:solidFill>
                  <a:srgbClr val="FA3C71"/>
                </a:solidFill>
                <a:latin typeface="맑은 고딕"/>
                <a:ea typeface="맑은 고딕"/>
              </a:rPr>
              <a:t>- </a:t>
            </a:r>
            <a:r>
              <a:rPr lang="ko-KR" altLang="en-US" sz="2000" b="1" kern="0" dirty="0">
                <a:solidFill>
                  <a:srgbClr val="FA3C71"/>
                </a:solidFill>
                <a:latin typeface="맑은 고딕"/>
                <a:ea typeface="맑은 고딕"/>
              </a:rPr>
              <a:t>관리자</a:t>
            </a:r>
            <a:endParaRPr lang="ko-KR" altLang="en-US" sz="3600" kern="0" dirty="0">
              <a:solidFill>
                <a:prstClr val="black">
                  <a:lumMod val="75000"/>
                  <a:lumOff val="25000"/>
                </a:prstClr>
              </a:solidFill>
              <a:latin typeface="맑은 고딕"/>
              <a:ea typeface="맑은 고딕"/>
            </a:endParaRPr>
          </a:p>
        </p:txBody>
      </p:sp>
      <p:sp>
        <p:nvSpPr>
          <p:cNvPr id="79" name="타원 78"/>
          <p:cNvSpPr/>
          <p:nvPr/>
        </p:nvSpPr>
        <p:spPr>
          <a:xfrm>
            <a:off x="314213" y="64446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295398" y="751415"/>
            <a:ext cx="25763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smtClean="0"/>
              <a:t>공지사항 </a:t>
            </a:r>
            <a:r>
              <a:rPr lang="en-US" altLang="ko-KR" sz="1600" b="1" dirty="0" smtClean="0"/>
              <a:t>– </a:t>
            </a:r>
            <a:r>
              <a:rPr lang="ko-KR" altLang="en-US" sz="1600" b="1" dirty="0" smtClean="0"/>
              <a:t>상세보기</a:t>
            </a:r>
            <a:r>
              <a:rPr lang="en-US" altLang="ko-KR" sz="1600" b="1" dirty="0" smtClean="0"/>
              <a:t>/</a:t>
            </a:r>
            <a:r>
              <a:rPr lang="ko-KR" altLang="en-US" sz="1600" b="1" dirty="0" smtClean="0"/>
              <a:t>삭제</a:t>
            </a:r>
            <a:endParaRPr lang="en-US" altLang="ko-KR" sz="1600" b="1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398" y="1437100"/>
            <a:ext cx="10314000" cy="43588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1248" y="5238749"/>
            <a:ext cx="4248150" cy="1238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3041042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7" name="표 10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9241158"/>
              </p:ext>
            </p:extLst>
          </p:nvPr>
        </p:nvGraphicFramePr>
        <p:xfrm>
          <a:off x="-1" y="499532"/>
          <a:ext cx="828675" cy="63584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15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7152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700" b="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맑은 고딕"/>
                          <a:ea typeface="맑은 고딕"/>
                        </a:rPr>
                        <a:t>목차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프로젝트 개요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주제 선정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프로젝트 계획</a:t>
                      </a:r>
                      <a:endParaRPr kumimoji="0" lang="ko-KR" altLang="en-US" sz="700" b="0" i="0" u="none" strike="noStrike" kern="1200" cap="none" spc="0" normalizeH="0" dirty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사이트 구성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en-US" altLang="ko-KR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Use Case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en-US" altLang="ko-KR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+mn-lt"/>
                          <a:ea typeface="+mn-ea"/>
                          <a:cs typeface="+mn-cs"/>
                        </a:rPr>
                        <a:t>WBS,FBS</a:t>
                      </a:r>
                      <a:endParaRPr kumimoji="0" lang="ko-KR" altLang="en-US" sz="700" b="0" i="0" u="none" strike="noStrike" kern="1200" cap="none" spc="0" normalizeH="0" dirty="0">
                        <a:solidFill>
                          <a:srgbClr val="44546A">
                            <a:lumMod val="75000"/>
                          </a:srgb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en-US" altLang="ko-KR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DB</a:t>
                      </a:r>
                      <a:r>
                        <a:rPr kumimoji="0" lang="ko-KR" altLang="en-US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설계</a:t>
                      </a:r>
                      <a:endParaRPr kumimoji="0" lang="ko-KR" altLang="en-US" sz="700" b="0" i="0" u="none" strike="noStrike" kern="1200" cap="none" spc="0" normalizeH="0" dirty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클래스 다이어그램</a:t>
                      </a:r>
                      <a:endParaRPr kumimoji="0" lang="ko-KR" altLang="en-US" sz="700" b="0" i="0" u="none" strike="noStrike" kern="1200" cap="none" spc="0" normalizeH="0" dirty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B8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스토리보드</a:t>
                      </a:r>
                      <a:r>
                        <a:rPr kumimoji="0" lang="en-US" altLang="ko-KR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, </a:t>
                      </a:r>
                      <a:r>
                        <a:rPr kumimoji="0" lang="ko-KR" altLang="en-US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기술</a:t>
                      </a:r>
                      <a:endParaRPr kumimoji="0" lang="ko-KR" altLang="en-US" sz="700" b="0" i="0" u="none" strike="noStrike" kern="1200" cap="none" spc="0" normalizeH="0" dirty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</a:tbl>
          </a:graphicData>
        </a:graphic>
      </p:graphicFrame>
      <p:sp>
        <p:nvSpPr>
          <p:cNvPr id="108" name="타원 107"/>
          <p:cNvSpPr/>
          <p:nvPr/>
        </p:nvSpPr>
        <p:spPr>
          <a:xfrm>
            <a:off x="301859" y="123348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9" name="타원 108"/>
          <p:cNvSpPr/>
          <p:nvPr/>
        </p:nvSpPr>
        <p:spPr>
          <a:xfrm>
            <a:off x="301858" y="187166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0" name="타원 109"/>
          <p:cNvSpPr/>
          <p:nvPr/>
        </p:nvSpPr>
        <p:spPr>
          <a:xfrm>
            <a:off x="301857" y="2509837"/>
            <a:ext cx="276225" cy="276225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1" name="타원 110"/>
          <p:cNvSpPr/>
          <p:nvPr/>
        </p:nvSpPr>
        <p:spPr>
          <a:xfrm>
            <a:off x="301856" y="3148012"/>
            <a:ext cx="276225" cy="276225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2" name="타원 111"/>
          <p:cNvSpPr/>
          <p:nvPr/>
        </p:nvSpPr>
        <p:spPr>
          <a:xfrm>
            <a:off x="301855" y="378618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3" name="타원 112"/>
          <p:cNvSpPr/>
          <p:nvPr/>
        </p:nvSpPr>
        <p:spPr>
          <a:xfrm>
            <a:off x="301849" y="5095870"/>
            <a:ext cx="276225" cy="276225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4" name="타원 113"/>
          <p:cNvSpPr/>
          <p:nvPr/>
        </p:nvSpPr>
        <p:spPr>
          <a:xfrm>
            <a:off x="301850" y="442436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5" name="타원 114"/>
          <p:cNvSpPr/>
          <p:nvPr/>
        </p:nvSpPr>
        <p:spPr>
          <a:xfrm>
            <a:off x="301852" y="570071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6" name="타원 115"/>
          <p:cNvSpPr/>
          <p:nvPr/>
        </p:nvSpPr>
        <p:spPr>
          <a:xfrm>
            <a:off x="301851" y="6338887"/>
            <a:ext cx="276225" cy="276225"/>
          </a:xfrm>
          <a:prstGeom prst="ellipse">
            <a:avLst/>
          </a:prstGeom>
          <a:solidFill>
            <a:srgbClr val="FF8B8B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9" name="직사각형 118"/>
          <p:cNvSpPr/>
          <p:nvPr/>
        </p:nvSpPr>
        <p:spPr>
          <a:xfrm>
            <a:off x="0" y="10869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2" latinLnBrk="0">
              <a:lnSpc>
                <a:spcPct val="150000"/>
              </a:lnSpc>
              <a:defRPr lang="ko-KR"/>
            </a:pPr>
            <a:r>
              <a:rPr lang="ko-KR" altLang="en-US" sz="2000" b="1" kern="0" dirty="0">
                <a:solidFill>
                  <a:srgbClr val="FA3C71"/>
                </a:solidFill>
                <a:latin typeface="맑은 고딕"/>
                <a:ea typeface="맑은 고딕"/>
              </a:rPr>
              <a:t>스토리보드 </a:t>
            </a:r>
            <a:r>
              <a:rPr lang="en-US" altLang="ko-KR" sz="2000" b="1" kern="0" dirty="0">
                <a:solidFill>
                  <a:srgbClr val="FA3C71"/>
                </a:solidFill>
                <a:latin typeface="맑은 고딕"/>
                <a:ea typeface="맑은 고딕"/>
              </a:rPr>
              <a:t>- </a:t>
            </a:r>
            <a:r>
              <a:rPr lang="ko-KR" altLang="en-US" sz="2000" b="1" kern="0" dirty="0">
                <a:solidFill>
                  <a:srgbClr val="FA3C71"/>
                </a:solidFill>
                <a:latin typeface="맑은 고딕"/>
                <a:ea typeface="맑은 고딕"/>
              </a:rPr>
              <a:t>관리자</a:t>
            </a:r>
            <a:endParaRPr lang="ko-KR" altLang="en-US" sz="3600" kern="0" dirty="0">
              <a:solidFill>
                <a:prstClr val="black">
                  <a:lumMod val="75000"/>
                  <a:lumOff val="25000"/>
                </a:prstClr>
              </a:solidFill>
              <a:latin typeface="맑은 고딕"/>
              <a:ea typeface="맑은 고딕"/>
            </a:endParaRPr>
          </a:p>
        </p:txBody>
      </p:sp>
      <p:sp>
        <p:nvSpPr>
          <p:cNvPr id="79" name="타원 78"/>
          <p:cNvSpPr/>
          <p:nvPr/>
        </p:nvSpPr>
        <p:spPr>
          <a:xfrm>
            <a:off x="314213" y="64446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295398" y="751415"/>
            <a:ext cx="24561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smtClean="0"/>
              <a:t>공지사항 </a:t>
            </a:r>
            <a:r>
              <a:rPr lang="en-US" altLang="ko-KR" sz="1600" b="1" dirty="0" smtClean="0"/>
              <a:t>– </a:t>
            </a:r>
            <a:r>
              <a:rPr lang="ko-KR" altLang="en-US" sz="1600" b="1" dirty="0" smtClean="0"/>
              <a:t>등록 </a:t>
            </a:r>
            <a:r>
              <a:rPr lang="en-US" altLang="ko-KR" sz="1600" b="1" dirty="0" smtClean="0"/>
              <a:t>/ </a:t>
            </a:r>
            <a:r>
              <a:rPr lang="ko-KR" altLang="en-US" sz="1600" b="1" dirty="0" smtClean="0"/>
              <a:t>수정</a:t>
            </a:r>
            <a:endParaRPr lang="en-US" altLang="ko-KR" sz="1600" b="1" dirty="0" smtClean="0"/>
          </a:p>
          <a:p>
            <a:r>
              <a:rPr lang="ko-KR" altLang="en-US" sz="1600" dirty="0" smtClean="0"/>
              <a:t>기능 </a:t>
            </a:r>
            <a:r>
              <a:rPr lang="en-US" altLang="ko-KR" sz="1600" dirty="0" smtClean="0"/>
              <a:t>– </a:t>
            </a:r>
            <a:r>
              <a:rPr lang="ko-KR" altLang="en-US" sz="1600" dirty="0" smtClean="0"/>
              <a:t>스마트에디터 </a:t>
            </a:r>
            <a:r>
              <a:rPr lang="en-US" altLang="ko-KR" sz="1600" dirty="0" smtClean="0"/>
              <a:t>API</a:t>
            </a:r>
            <a:endParaRPr lang="en-US" altLang="ko-KR" sz="16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8208" y="1678501"/>
            <a:ext cx="9666000" cy="36935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5948880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7" name="표 10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7659209"/>
              </p:ext>
            </p:extLst>
          </p:nvPr>
        </p:nvGraphicFramePr>
        <p:xfrm>
          <a:off x="-1" y="499532"/>
          <a:ext cx="828675" cy="63584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15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7152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700" b="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맑은 고딕"/>
                          <a:ea typeface="맑은 고딕"/>
                        </a:rPr>
                        <a:t>목차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프로젝트 개요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주제 선정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프로젝트 계획</a:t>
                      </a:r>
                      <a:endParaRPr kumimoji="0" lang="ko-KR" altLang="en-US" sz="700" b="0" i="0" u="none" strike="noStrike" kern="1200" cap="none" spc="0" normalizeH="0" dirty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사이트 구성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en-US" altLang="ko-KR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Use Case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en-US" altLang="ko-KR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+mn-lt"/>
                          <a:ea typeface="+mn-ea"/>
                          <a:cs typeface="+mn-cs"/>
                        </a:rPr>
                        <a:t>WBS,FBS</a:t>
                      </a:r>
                      <a:endParaRPr kumimoji="0" lang="ko-KR" altLang="en-US" sz="700" b="0" i="0" u="none" strike="noStrike" kern="1200" cap="none" spc="0" normalizeH="0" dirty="0">
                        <a:solidFill>
                          <a:srgbClr val="44546A">
                            <a:lumMod val="75000"/>
                          </a:srgb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en-US" altLang="ko-KR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DB</a:t>
                      </a:r>
                      <a:r>
                        <a:rPr kumimoji="0" lang="ko-KR" altLang="en-US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설계</a:t>
                      </a:r>
                      <a:endParaRPr kumimoji="0" lang="ko-KR" altLang="en-US" sz="700" b="0" i="0" u="none" strike="noStrike" kern="1200" cap="none" spc="0" normalizeH="0" dirty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클래스 다이어그램</a:t>
                      </a:r>
                      <a:endParaRPr kumimoji="0" lang="ko-KR" altLang="en-US" sz="700" b="0" i="0" u="none" strike="noStrike" kern="1200" cap="none" spc="0" normalizeH="0" dirty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B8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스토리보드</a:t>
                      </a:r>
                      <a:r>
                        <a:rPr kumimoji="0" lang="en-US" altLang="ko-KR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, </a:t>
                      </a:r>
                      <a:r>
                        <a:rPr kumimoji="0" lang="ko-KR" altLang="en-US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기술</a:t>
                      </a:r>
                      <a:endParaRPr kumimoji="0" lang="ko-KR" altLang="en-US" sz="700" b="0" i="0" u="none" strike="noStrike" kern="1200" cap="none" spc="0" normalizeH="0" dirty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</a:tbl>
          </a:graphicData>
        </a:graphic>
      </p:graphicFrame>
      <p:sp>
        <p:nvSpPr>
          <p:cNvPr id="108" name="타원 107"/>
          <p:cNvSpPr/>
          <p:nvPr/>
        </p:nvSpPr>
        <p:spPr>
          <a:xfrm>
            <a:off x="301859" y="123348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9" name="타원 108"/>
          <p:cNvSpPr/>
          <p:nvPr/>
        </p:nvSpPr>
        <p:spPr>
          <a:xfrm>
            <a:off x="301858" y="187166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0" name="타원 109"/>
          <p:cNvSpPr/>
          <p:nvPr/>
        </p:nvSpPr>
        <p:spPr>
          <a:xfrm>
            <a:off x="301857" y="2509837"/>
            <a:ext cx="276225" cy="276225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1" name="타원 110"/>
          <p:cNvSpPr/>
          <p:nvPr/>
        </p:nvSpPr>
        <p:spPr>
          <a:xfrm>
            <a:off x="301856" y="3148012"/>
            <a:ext cx="276225" cy="276225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2" name="타원 111"/>
          <p:cNvSpPr/>
          <p:nvPr/>
        </p:nvSpPr>
        <p:spPr>
          <a:xfrm>
            <a:off x="301855" y="378618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3" name="타원 112"/>
          <p:cNvSpPr/>
          <p:nvPr/>
        </p:nvSpPr>
        <p:spPr>
          <a:xfrm>
            <a:off x="301849" y="5095870"/>
            <a:ext cx="276225" cy="276225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4" name="타원 113"/>
          <p:cNvSpPr/>
          <p:nvPr/>
        </p:nvSpPr>
        <p:spPr>
          <a:xfrm>
            <a:off x="301850" y="442436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5" name="타원 114"/>
          <p:cNvSpPr/>
          <p:nvPr/>
        </p:nvSpPr>
        <p:spPr>
          <a:xfrm>
            <a:off x="301852" y="570071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6" name="타원 115"/>
          <p:cNvSpPr/>
          <p:nvPr/>
        </p:nvSpPr>
        <p:spPr>
          <a:xfrm>
            <a:off x="301851" y="6338887"/>
            <a:ext cx="276225" cy="276225"/>
          </a:xfrm>
          <a:prstGeom prst="ellipse">
            <a:avLst/>
          </a:prstGeom>
          <a:solidFill>
            <a:srgbClr val="FF8B8B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9" name="직사각형 118"/>
          <p:cNvSpPr/>
          <p:nvPr/>
        </p:nvSpPr>
        <p:spPr>
          <a:xfrm>
            <a:off x="0" y="10869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2" latinLnBrk="0">
              <a:lnSpc>
                <a:spcPct val="150000"/>
              </a:lnSpc>
              <a:defRPr lang="ko-KR"/>
            </a:pPr>
            <a:r>
              <a:rPr lang="ko-KR" altLang="en-US" sz="2000" b="1" kern="0" dirty="0">
                <a:solidFill>
                  <a:srgbClr val="FA3C71"/>
                </a:solidFill>
                <a:latin typeface="맑은 고딕"/>
                <a:ea typeface="맑은 고딕"/>
              </a:rPr>
              <a:t>스토리보드 </a:t>
            </a:r>
            <a:r>
              <a:rPr lang="en-US" altLang="ko-KR" sz="2000" b="1" kern="0" dirty="0">
                <a:solidFill>
                  <a:srgbClr val="FA3C71"/>
                </a:solidFill>
                <a:latin typeface="맑은 고딕"/>
                <a:ea typeface="맑은 고딕"/>
              </a:rPr>
              <a:t>- </a:t>
            </a:r>
            <a:r>
              <a:rPr lang="ko-KR" altLang="en-US" sz="2000" b="1" kern="0" dirty="0">
                <a:solidFill>
                  <a:srgbClr val="FA3C71"/>
                </a:solidFill>
                <a:latin typeface="맑은 고딕"/>
                <a:ea typeface="맑은 고딕"/>
              </a:rPr>
              <a:t>관리자</a:t>
            </a:r>
            <a:endParaRPr lang="ko-KR" altLang="en-US" sz="3600" kern="0" dirty="0">
              <a:solidFill>
                <a:prstClr val="black">
                  <a:lumMod val="75000"/>
                  <a:lumOff val="25000"/>
                </a:prstClr>
              </a:solidFill>
              <a:latin typeface="맑은 고딕"/>
              <a:ea typeface="맑은 고딕"/>
            </a:endParaRPr>
          </a:p>
        </p:txBody>
      </p:sp>
      <p:sp>
        <p:nvSpPr>
          <p:cNvPr id="79" name="타원 78"/>
          <p:cNvSpPr/>
          <p:nvPr/>
        </p:nvSpPr>
        <p:spPr>
          <a:xfrm>
            <a:off x="314213" y="64446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295398" y="751415"/>
            <a:ext cx="12431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/>
              <a:t>FAQ</a:t>
            </a:r>
            <a:r>
              <a:rPr lang="ko-KR" altLang="en-US" sz="1600" b="1" dirty="0" smtClean="0"/>
              <a:t> </a:t>
            </a:r>
            <a:r>
              <a:rPr lang="en-US" altLang="ko-KR" sz="1600" b="1" dirty="0" smtClean="0"/>
              <a:t>– </a:t>
            </a:r>
            <a:r>
              <a:rPr lang="ko-KR" altLang="en-US" sz="1600" b="1" dirty="0" smtClean="0"/>
              <a:t>목록</a:t>
            </a:r>
            <a:endParaRPr lang="en-US" altLang="ko-KR" sz="1600" b="1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9700" y="1240903"/>
            <a:ext cx="9666000" cy="47360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6422533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7" name="표 10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1299747"/>
              </p:ext>
            </p:extLst>
          </p:nvPr>
        </p:nvGraphicFramePr>
        <p:xfrm>
          <a:off x="-1" y="499532"/>
          <a:ext cx="828675" cy="63584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15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7152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700" b="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맑은 고딕"/>
                          <a:ea typeface="맑은 고딕"/>
                        </a:rPr>
                        <a:t>목차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프로젝트 개요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주제 선정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프로젝트 계획</a:t>
                      </a:r>
                      <a:endParaRPr kumimoji="0" lang="ko-KR" altLang="en-US" sz="700" b="0" i="0" u="none" strike="noStrike" kern="1200" cap="none" spc="0" normalizeH="0" dirty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사이트 구성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en-US" altLang="ko-KR" sz="700" b="0" i="0" u="none" strike="noStrike" kern="1200" cap="none" spc="0" normalizeH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Use Case</a:t>
                      </a:r>
                      <a:endParaRPr kumimoji="0" lang="ko-KR" altLang="en-US" sz="700" b="0" i="0" u="none" strike="noStrike" kern="1200" cap="none" spc="0" normalizeH="0"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en-US" altLang="ko-KR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+mn-lt"/>
                          <a:ea typeface="+mn-ea"/>
                          <a:cs typeface="+mn-cs"/>
                        </a:rPr>
                        <a:t>WBS,FBS</a:t>
                      </a:r>
                      <a:endParaRPr kumimoji="0" lang="ko-KR" altLang="en-US" sz="700" b="0" i="0" u="none" strike="noStrike" kern="1200" cap="none" spc="0" normalizeH="0" dirty="0">
                        <a:solidFill>
                          <a:srgbClr val="44546A">
                            <a:lumMod val="75000"/>
                          </a:srgb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en-US" altLang="ko-KR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DB</a:t>
                      </a:r>
                      <a:r>
                        <a:rPr kumimoji="0" lang="ko-KR" altLang="en-US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설계</a:t>
                      </a:r>
                      <a:endParaRPr kumimoji="0" lang="ko-KR" altLang="en-US" sz="700" b="0" i="0" u="none" strike="noStrike" kern="1200" cap="none" spc="0" normalizeH="0" dirty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클래스 다이어그램</a:t>
                      </a:r>
                      <a:endParaRPr kumimoji="0" lang="ko-KR" altLang="en-US" sz="700" b="0" i="0" u="none" strike="noStrike" kern="1200" cap="none" spc="0" normalizeH="0" dirty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B8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0" lang="ko-KR" altLang="en-US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스토리보드</a:t>
                      </a:r>
                      <a:r>
                        <a:rPr kumimoji="0" lang="en-US" altLang="ko-KR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, </a:t>
                      </a:r>
                      <a:r>
                        <a:rPr kumimoji="0" lang="ko-KR" altLang="en-US" sz="700" b="0" i="0" u="none" strike="noStrike" kern="1200" cap="none" spc="0" normalizeH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기술</a:t>
                      </a:r>
                      <a:endParaRPr kumimoji="0" lang="ko-KR" altLang="en-US" sz="700" b="0" i="0" u="none" strike="noStrike" kern="1200" cap="none" spc="0" normalizeH="0" dirty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</a:tbl>
          </a:graphicData>
        </a:graphic>
      </p:graphicFrame>
      <p:sp>
        <p:nvSpPr>
          <p:cNvPr id="108" name="타원 107"/>
          <p:cNvSpPr/>
          <p:nvPr/>
        </p:nvSpPr>
        <p:spPr>
          <a:xfrm>
            <a:off x="301859" y="123348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9" name="타원 108"/>
          <p:cNvSpPr/>
          <p:nvPr/>
        </p:nvSpPr>
        <p:spPr>
          <a:xfrm>
            <a:off x="301858" y="187166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0" name="타원 109"/>
          <p:cNvSpPr/>
          <p:nvPr/>
        </p:nvSpPr>
        <p:spPr>
          <a:xfrm>
            <a:off x="301857" y="2509837"/>
            <a:ext cx="276225" cy="276225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1" name="타원 110"/>
          <p:cNvSpPr/>
          <p:nvPr/>
        </p:nvSpPr>
        <p:spPr>
          <a:xfrm>
            <a:off x="301856" y="3148012"/>
            <a:ext cx="276225" cy="276225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2" name="타원 111"/>
          <p:cNvSpPr/>
          <p:nvPr/>
        </p:nvSpPr>
        <p:spPr>
          <a:xfrm>
            <a:off x="301855" y="378618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3" name="타원 112"/>
          <p:cNvSpPr/>
          <p:nvPr/>
        </p:nvSpPr>
        <p:spPr>
          <a:xfrm>
            <a:off x="301849" y="5095870"/>
            <a:ext cx="276225" cy="276225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4" name="타원 113"/>
          <p:cNvSpPr/>
          <p:nvPr/>
        </p:nvSpPr>
        <p:spPr>
          <a:xfrm>
            <a:off x="301850" y="442436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5" name="타원 114"/>
          <p:cNvSpPr/>
          <p:nvPr/>
        </p:nvSpPr>
        <p:spPr>
          <a:xfrm>
            <a:off x="301852" y="570071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6" name="타원 115"/>
          <p:cNvSpPr/>
          <p:nvPr/>
        </p:nvSpPr>
        <p:spPr>
          <a:xfrm>
            <a:off x="301851" y="6338887"/>
            <a:ext cx="276225" cy="276225"/>
          </a:xfrm>
          <a:prstGeom prst="ellipse">
            <a:avLst/>
          </a:prstGeom>
          <a:solidFill>
            <a:srgbClr val="FF8B8B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9" name="직사각형 118"/>
          <p:cNvSpPr/>
          <p:nvPr/>
        </p:nvSpPr>
        <p:spPr>
          <a:xfrm>
            <a:off x="0" y="10869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2" latinLnBrk="0">
              <a:lnSpc>
                <a:spcPct val="150000"/>
              </a:lnSpc>
              <a:defRPr lang="ko-KR"/>
            </a:pPr>
            <a:r>
              <a:rPr lang="ko-KR" altLang="en-US" sz="2000" b="1" kern="0" dirty="0">
                <a:solidFill>
                  <a:srgbClr val="FA3C71"/>
                </a:solidFill>
                <a:latin typeface="맑은 고딕"/>
                <a:ea typeface="맑은 고딕"/>
              </a:rPr>
              <a:t>스토리보드 </a:t>
            </a:r>
            <a:r>
              <a:rPr lang="en-US" altLang="ko-KR" sz="2000" b="1" kern="0" dirty="0">
                <a:solidFill>
                  <a:srgbClr val="FA3C71"/>
                </a:solidFill>
                <a:latin typeface="맑은 고딕"/>
                <a:ea typeface="맑은 고딕"/>
              </a:rPr>
              <a:t>- </a:t>
            </a:r>
            <a:r>
              <a:rPr lang="ko-KR" altLang="en-US" sz="2000" b="1" kern="0" dirty="0">
                <a:solidFill>
                  <a:srgbClr val="FA3C71"/>
                </a:solidFill>
                <a:latin typeface="맑은 고딕"/>
                <a:ea typeface="맑은 고딕"/>
              </a:rPr>
              <a:t>관리자</a:t>
            </a:r>
            <a:endParaRPr lang="ko-KR" altLang="en-US" sz="3600" kern="0" dirty="0">
              <a:solidFill>
                <a:prstClr val="black">
                  <a:lumMod val="75000"/>
                  <a:lumOff val="25000"/>
                </a:prstClr>
              </a:solidFill>
              <a:latin typeface="맑은 고딕"/>
              <a:ea typeface="맑은 고딕"/>
            </a:endParaRPr>
          </a:p>
        </p:txBody>
      </p:sp>
      <p:sp>
        <p:nvSpPr>
          <p:cNvPr id="79" name="타원 78"/>
          <p:cNvSpPr/>
          <p:nvPr/>
        </p:nvSpPr>
        <p:spPr>
          <a:xfrm>
            <a:off x="314213" y="64446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295398" y="751415"/>
            <a:ext cx="23412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/>
              <a:t>FAQ</a:t>
            </a:r>
            <a:r>
              <a:rPr lang="ko-KR" altLang="en-US" sz="1600" b="1" dirty="0" smtClean="0"/>
              <a:t> </a:t>
            </a:r>
            <a:r>
              <a:rPr lang="en-US" altLang="ko-KR" sz="1600" b="1" dirty="0" smtClean="0"/>
              <a:t>– </a:t>
            </a:r>
            <a:r>
              <a:rPr lang="ko-KR" altLang="en-US" sz="1600" b="1" dirty="0" err="1" smtClean="0"/>
              <a:t>카테고리별</a:t>
            </a:r>
            <a:r>
              <a:rPr lang="ko-KR" altLang="en-US" sz="1600" b="1" dirty="0" smtClean="0"/>
              <a:t> 필터</a:t>
            </a:r>
            <a:endParaRPr lang="en-US" altLang="ko-KR" sz="1600" b="1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360737"/>
            <a:ext cx="9666000" cy="39018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782052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1474</TotalTime>
  <Words>5791</Words>
  <Application>Microsoft Office PowerPoint</Application>
  <PresentationFormat>와이드스크린</PresentationFormat>
  <Paragraphs>2651</Paragraphs>
  <Slides>137</Slides>
  <Notes>101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137</vt:i4>
      </vt:variant>
    </vt:vector>
  </HeadingPairs>
  <TitlesOfParts>
    <vt:vector size="144" baseType="lpstr">
      <vt:lpstr>맑은 고딕</vt:lpstr>
      <vt:lpstr>나눔바른펜</vt:lpstr>
      <vt:lpstr>나눔고딕</vt:lpstr>
      <vt:lpstr>HY강B</vt:lpstr>
      <vt:lpstr>배달의민족 도현</vt:lpstr>
      <vt:lpstr>Arial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조땡</dc:creator>
  <cp:lastModifiedBy>ezen_java</cp:lastModifiedBy>
  <cp:revision>162</cp:revision>
  <dcterms:created xsi:type="dcterms:W3CDTF">2019-06-19T05:11:07Z</dcterms:created>
  <dcterms:modified xsi:type="dcterms:W3CDTF">2019-08-13T00:42:29Z</dcterms:modified>
</cp:coreProperties>
</file>